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7" r:id="rId2"/>
    <p:sldId id="288" r:id="rId3"/>
    <p:sldId id="290" r:id="rId4"/>
    <p:sldId id="292" r:id="rId5"/>
    <p:sldId id="308" r:id="rId6"/>
    <p:sldId id="296" r:id="rId7"/>
    <p:sldId id="30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4703-A429-436A-81DB-A01EB1DEBED7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94110-9C00-4AA4-9F2A-72722EFA5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7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CC00D-AB67-43C5-9498-494FE6FC6483}" type="slidenum">
              <a:rPr lang="bg-BG" smtClean="0"/>
              <a:pPr/>
              <a:t>1</a:t>
            </a:fld>
            <a:endParaRPr lang="bg-B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422" y="1273921"/>
            <a:ext cx="9256223" cy="11398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Синтез, свойства и приложение на йонни течности на основата на имидазол и негови производни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52589" y="28204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42645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bg-BG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УНИВЕРСИТЕТ „ПРОФ. Д-Р АСЕН ЗЛАТАРОВ”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БУРГАС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bg-BG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– </a:t>
            </a:r>
            <a:r>
              <a:rPr lang="bg-BG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bg-BG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(ПЪРВА ГОДИНА)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74" y="2820472"/>
            <a:ext cx="5602317" cy="399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1782"/>
            <a:ext cx="8817648" cy="1320800"/>
          </a:xfrm>
        </p:spPr>
        <p:txBody>
          <a:bodyPr/>
          <a:lstStyle/>
          <a:p>
            <a:pPr algn="ctr"/>
            <a:r>
              <a:rPr lang="bg-BG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РАБОТЕН </a:t>
            </a:r>
            <a:r>
              <a:rPr lang="bg-BG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КОЛЕКТИВ: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6291"/>
            <a:ext cx="8817648" cy="4545071"/>
          </a:xfrm>
        </p:spPr>
        <p:txBody>
          <a:bodyPr>
            <a:normAutofit fontScale="32500" lnSpcReduction="20000"/>
          </a:bodyPr>
          <a:lstStyle/>
          <a:p>
            <a:pPr lvl="0" algn="just">
              <a:spcAft>
                <a:spcPts val="600"/>
              </a:spcAft>
            </a:pPr>
            <a:r>
              <a:rPr lang="bg-BG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Доц. д-р Румяна Златинова Янкова</a:t>
            </a:r>
            <a:r>
              <a:rPr lang="bg-BG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кат. </a:t>
            </a:r>
            <a:r>
              <a:rPr lang="bg-BG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“Химия”, Университет “Проф. д-р Асен Златаров” – Бургас (ръководител на проекта);</a:t>
            </a:r>
          </a:p>
          <a:p>
            <a:pPr lvl="0" algn="just">
              <a:spcAft>
                <a:spcPts val="600"/>
              </a:spcAft>
            </a:pPr>
            <a:r>
              <a:rPr lang="bg-BG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bg-BG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 д-р </a:t>
            </a:r>
            <a:r>
              <a:rPr lang="bg-BG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Ивайло Георгиев Танков, </a:t>
            </a:r>
            <a:r>
              <a:rPr lang="bg-BG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кат. “Химични технологии”,  Университет “Проф. д-р Асен Златаров” – Бургас;</a:t>
            </a:r>
          </a:p>
          <a:p>
            <a:pPr lvl="0" algn="just">
              <a:spcAft>
                <a:spcPts val="600"/>
              </a:spcAft>
            </a:pPr>
            <a:r>
              <a:rPr lang="bg-BG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Гл. ас. д-р </a:t>
            </a:r>
            <a:r>
              <a:rPr lang="bg-BG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Янева </a:t>
            </a:r>
            <a:r>
              <a:rPr lang="bg-BG" sz="6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Янева</a:t>
            </a:r>
            <a:r>
              <a:rPr lang="bg-BG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кат. „Физиология, химия и биохимия“,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“Проф. д-р Асен Златаров” – Бургас;</a:t>
            </a:r>
            <a:endParaRPr lang="bg-BG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bg-BG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Инж. Денчо Иванов Михов, </a:t>
            </a:r>
            <a:r>
              <a:rPr lang="bg-BG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Докторант, Университет “Проф. д-р Асен Златаров” – Бургас;</a:t>
            </a:r>
          </a:p>
          <a:p>
            <a:pPr lvl="0" algn="just">
              <a:spcAft>
                <a:spcPts val="600"/>
              </a:spcAft>
            </a:pPr>
            <a:r>
              <a:rPr lang="bg-BG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bg-BG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Станислава Атанасова Кавръкова, </a:t>
            </a:r>
            <a:r>
              <a:rPr lang="bg-BG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студентка, магистърска спец. “ИИТХХО</a:t>
            </a:r>
            <a:r>
              <a:rPr lang="bg-BG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bg-BG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“Проф. д-р Асен Златаров” – </a:t>
            </a:r>
            <a:r>
              <a:rPr lang="bg-BG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Бургас;</a:t>
            </a:r>
          </a:p>
          <a:p>
            <a:pPr lvl="0" algn="just">
              <a:spcAft>
                <a:spcPts val="600"/>
              </a:spcAft>
            </a:pPr>
            <a:r>
              <a:rPr lang="bg-BG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 Димитров Мандов,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спец. “Медицина”, Университет “Проф. д-р Асен Златаров” – Бургас</a:t>
            </a:r>
            <a:r>
              <a:rPr lang="bg-BG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8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91762" y="507076"/>
            <a:ext cx="9042689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120000"/>
              </a:lnSpc>
              <a:spcAft>
                <a:spcPts val="1200"/>
              </a:spcAft>
              <a:buFontTx/>
              <a:buNone/>
            </a:pPr>
            <a:r>
              <a:rPr lang="bg-BG" sz="2400" b="1" kern="0" dirty="0">
                <a:solidFill>
                  <a:srgbClr val="002060"/>
                </a:solidFill>
                <a:latin typeface="+mj-lt"/>
              </a:rPr>
              <a:t>	</a:t>
            </a:r>
            <a:r>
              <a:rPr lang="bg-BG" sz="2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 на изследването</a:t>
            </a:r>
            <a:r>
              <a:rPr lang="bg-BG" sz="24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bg-BG" sz="2400" b="1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bg-BG" sz="2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</a:t>
            </a:r>
            <a:r>
              <a:rPr lang="ru-RU" sz="2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свойства и приложение на йонни течности на основата на имидазол и негови производни. Доказване на техния състав и строеж чрез теоретични и експериментални подходи. Изследване на електронните им свойства, реактивоспособност. Предлагане на област за приложение на новополучените съединения</a:t>
            </a:r>
            <a:r>
              <a:rPr lang="ru-RU" sz="24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24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bg-BG" sz="2400" b="1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48" y="4104958"/>
            <a:ext cx="6533515" cy="1939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47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6" y="102523"/>
            <a:ext cx="9131127" cy="1320800"/>
          </a:xfrm>
        </p:spPr>
        <p:txBody>
          <a:bodyPr/>
          <a:lstStyle/>
          <a:p>
            <a:pPr algn="ctr"/>
            <a:r>
              <a:rPr lang="bg-BG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8187" y="762923"/>
            <a:ext cx="9925398" cy="4525963"/>
          </a:xfrm>
        </p:spPr>
        <p:txBody>
          <a:bodyPr>
            <a:normAutofit fontScale="25000" lnSpcReduction="20000"/>
          </a:bodyPr>
          <a:lstStyle/>
          <a:p>
            <a:pPr algn="just"/>
            <a:endParaRPr lang="bg-BG" sz="2800" dirty="0">
              <a:solidFill>
                <a:srgbClr val="002060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Синтезиране 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йонни течности на основата на имидазол и негови производни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Охарактеризиране 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съединенията чрез рентгеноструктурен,  XPS, термогравиметричен анализи, инфрачервена спектроскопия и спектроскопия в ултравиолетовата и видимата области на електромагнитния 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спектър.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Пресмятане 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молекулната и електронна структура на получените съединения с помощта на квантовохимични методи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Изследване 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реактивоспособността на съединенията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Кинетика 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термично разлагане на получените йонни течности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Изследване 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различни области на приложение 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новосинтезира-ните 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йонни 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течности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bg-B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bg-BG" sz="2500" dirty="0"/>
          </a:p>
        </p:txBody>
      </p:sp>
    </p:spTree>
    <p:extLst>
      <p:ext uri="{BB962C8B-B14F-4D97-AF65-F5344CB8AC3E}">
        <p14:creationId xmlns:p14="http://schemas.microsoft.com/office/powerpoint/2010/main" val="163252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77949"/>
            <a:ext cx="9242523" cy="1320800"/>
          </a:xfrm>
        </p:spPr>
        <p:txBody>
          <a:bodyPr>
            <a:noAutofit/>
          </a:bodyPr>
          <a:lstStyle/>
          <a:p>
            <a:r>
              <a:rPr lang="bg-BG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Постигнати научни резултати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съответствие с план-програмата за периода април 2022 г. – ноември 2022 г.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Синтезирани са йонните течности имидазолов хидрогенсулфат ([HIm]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[HSO4]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имидазолов хидрогенсулфат ([HIm]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[HSеO4]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Молекулната геометрия на съединенията е определена чрез рентгеноструктурен анализ и инфрачервена спектроскопия.</a:t>
            </a:r>
          </a:p>
          <a:p>
            <a:pPr algn="just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Изследвани са електронната структура и химичната реактивоспособност на новосинтезираните йонни течности с помощта на метода на функционала на плътността (DFT/B3LYP) с базисен набор 6-311++G(2d,2p).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Каталитичното поведение на [HIm]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[HSO4]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[HIm]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[HSеO4]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изследвано в реакция на естерификация на оцетна киселина с бутанол. Оценен е ефекта на природата и съдържанието на катализатор, началното молно отношение на реагиращите вещества и температурата на реакцията върху добива на бутилацетат и скоростната константа на естерификацията.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2700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72523" y="304224"/>
            <a:ext cx="9112102" cy="68262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bg-BG" sz="2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Списък на научни публикации, публикувани в издания с импакт фактор (Web of Science) и импакт ранг (Scopus):</a:t>
            </a:r>
            <a:endParaRPr lang="bg-BG" sz="24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523" y="3224321"/>
            <a:ext cx="9112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400" b="1" kern="0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Мерки за осигуряване на публичност на резултатите</a:t>
            </a:r>
            <a:r>
              <a:rPr lang="en-US" sz="2400" b="1" kern="0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bg-BG" sz="2400" kern="0" dirty="0">
              <a:solidFill>
                <a:srgbClr val="54A02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99"/>
          <p:cNvSpPr>
            <a:spLocks noChangeArrowheads="1"/>
          </p:cNvSpPr>
          <p:nvPr/>
        </p:nvSpPr>
        <p:spPr bwMode="auto">
          <a:xfrm>
            <a:off x="672523" y="1682140"/>
            <a:ext cx="8991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just">
              <a:spcBef>
                <a:spcPts val="1000"/>
              </a:spcBef>
              <a:spcAft>
                <a:spcPts val="1000"/>
              </a:spcAft>
              <a:tabLst>
                <a:tab pos="361950" algn="l"/>
                <a:tab pos="446088" algn="l"/>
              </a:tabLst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Yankova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R., I.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Tankov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, T.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Tsaneva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, Crystal structure, intermolecular interactions and NLO properties for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imidazolium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hydrogen sulfate ionic liquid. Journal of Molecular Structure 1273 (2023) 134307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ISSN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0022-2860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523" y="4169132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bg-B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 от резултатите, получени от проведени изследвания по темата на проекта са представени </a:t>
            </a:r>
            <a:r>
              <a:rPr lang="bg-BG" altLang="bg-B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XXXII МЕЖДУНАРОДНА ONLINE НАУЧНА КОНФЕРЕНЦИЯ „70 години „Мини Марица – изток“ – енергийна независимост и национална сигурност“, 02-03 юни 2022 г. с доклад на тема:</a:t>
            </a:r>
            <a:r>
              <a:rPr lang="en-US" altLang="bg-B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STRUCTURE, CHEMICAL REACTIVITY AND CATALYTIC PROPERTIES OF THE IONIC LIQUID IMIDAZOLIUM HYDROGEN SULFATE, Anton </a:t>
            </a:r>
            <a:r>
              <a:rPr lang="bg-BG" altLang="bg-B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Mandov</a:t>
            </a:r>
            <a:r>
              <a:rPr lang="bg-BG" altLang="bg-B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altLang="bg-B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Marina</a:t>
            </a:r>
            <a:r>
              <a:rPr lang="bg-BG" altLang="bg-B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Yaneva</a:t>
            </a:r>
            <a:r>
              <a:rPr lang="bg-BG" altLang="bg-B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altLang="bg-B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Ivaylo</a:t>
            </a:r>
            <a:r>
              <a:rPr lang="bg-BG" altLang="bg-B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Tankov</a:t>
            </a:r>
            <a:r>
              <a:rPr lang="bg-BG" altLang="bg-B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altLang="bg-B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Rumyana</a:t>
            </a:r>
            <a:r>
              <a:rPr lang="bg-BG" altLang="bg-B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Yankova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7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1473" y="0"/>
            <a:ext cx="8229600" cy="4873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g-BG" sz="32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отчет за първата година на проекта:</a:t>
            </a:r>
            <a:endParaRPr lang="en-US" sz="3200" b="1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1502345"/>
            <a:ext cx="11603182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Реактиви </a:t>
            </a:r>
            <a: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химикали </a:t>
            </a:r>
            <a: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970.40 </a:t>
            </a:r>
            <a: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лв</a:t>
            </a: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Програмен продукт </a:t>
            </a:r>
            <a: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841.00 лв.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Анализи </a:t>
            </a:r>
            <a: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2663.60 лв.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Международна </a:t>
            </a:r>
            <a: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онлайн научна конференция „Мини Марица Изток </a:t>
            </a:r>
            <a: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“– </a:t>
            </a: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50.00 лв.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Заплащане на рецензенти по отчет </a:t>
            </a:r>
            <a: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65.00 лв.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Административно/финансово-счетоводно </a:t>
            </a:r>
            <a: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обслужване – 10% от стойността на договора </a:t>
            </a: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510.00 </a:t>
            </a:r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лв.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ru-RU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ОБЩО </a:t>
            </a:r>
            <a:r>
              <a:rPr lang="ru-RU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–</a:t>
            </a:r>
            <a:r>
              <a:rPr lang="ru-RU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5100.00 </a:t>
            </a:r>
            <a:r>
              <a:rPr lang="ru-RU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лв</a:t>
            </a:r>
            <a:r>
              <a:rPr lang="ru-RU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alt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853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</TotalTime>
  <Words>625</Words>
  <Application>Microsoft Office PowerPoint</Application>
  <PresentationFormat>Widescreen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Facet</vt:lpstr>
      <vt:lpstr>Синтез, свойства и приложение на йонни течности на основата на имидазол и негови производни</vt:lpstr>
      <vt:lpstr>РАБОТЕН КОЛЕКТИВ:</vt:lpstr>
      <vt:lpstr>PowerPoint Presentation</vt:lpstr>
      <vt:lpstr>ЗАДАЧИ:</vt:lpstr>
      <vt:lpstr>Постигнати научни резултати в съответствие с план-програмата за периода април 2022 г. – ноември 2022 г.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2021-12-14T04:24:13Z</dcterms:created>
  <dcterms:modified xsi:type="dcterms:W3CDTF">2022-12-19T13:17:42Z</dcterms:modified>
</cp:coreProperties>
</file>