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66" r:id="rId6"/>
    <p:sldId id="257" r:id="rId7"/>
    <p:sldId id="267" r:id="rId8"/>
    <p:sldId id="258" r:id="rId9"/>
    <p:sldId id="259" r:id="rId10"/>
    <p:sldId id="260" r:id="rId11"/>
    <p:sldId id="261" r:id="rId12"/>
    <p:sldId id="262" r:id="rId13"/>
    <p:sldId id="271" r:id="rId14"/>
    <p:sldId id="272" r:id="rId15"/>
    <p:sldId id="265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21.12.2022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21.12.2022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21.12.2022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21.12.2022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21.12.2022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21.12.2022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21.12.2022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21.12.2022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21.12.2022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21.12.2022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21.12.2022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21.12.2022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928661" y="404665"/>
            <a:ext cx="8012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solidFill>
                  <a:schemeClr val="tx2"/>
                </a:solidFill>
              </a:rPr>
              <a:t>У</a:t>
            </a:r>
            <a:r>
              <a:rPr lang="en-US" sz="2000" b="1" dirty="0" err="1" smtClean="0">
                <a:solidFill>
                  <a:schemeClr val="tx2"/>
                </a:solidFill>
                <a:latin typeface="Rockwell" pitchFamily="18" charset="0"/>
              </a:rPr>
              <a:t>ниверситет</a:t>
            </a:r>
            <a:r>
              <a:rPr lang="en-US" sz="2000" b="1" dirty="0" smtClean="0">
                <a:solidFill>
                  <a:schemeClr val="tx2"/>
                </a:solidFill>
                <a:latin typeface="Rockwell" pitchFamily="18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Rockwell" pitchFamily="18" charset="0"/>
              </a:rPr>
              <a:t>“</a:t>
            </a:r>
            <a:r>
              <a:rPr lang="en-US" sz="2000" b="1" dirty="0" err="1">
                <a:solidFill>
                  <a:schemeClr val="tx2"/>
                </a:solidFill>
                <a:latin typeface="Rockwell" pitchFamily="18" charset="0"/>
              </a:rPr>
              <a:t>Проф</a:t>
            </a:r>
            <a:r>
              <a:rPr lang="en-US" sz="2000" b="1" dirty="0">
                <a:solidFill>
                  <a:schemeClr val="tx2"/>
                </a:solidFill>
                <a:latin typeface="Rockwell" pitchFamily="18" charset="0"/>
              </a:rPr>
              <a:t>. д-р </a:t>
            </a:r>
            <a:r>
              <a:rPr lang="en-US" sz="2000" b="1" dirty="0" err="1">
                <a:solidFill>
                  <a:schemeClr val="tx2"/>
                </a:solidFill>
                <a:latin typeface="Rockwell" pitchFamily="18" charset="0"/>
              </a:rPr>
              <a:t>Асен</a:t>
            </a:r>
            <a:r>
              <a:rPr lang="en-US" sz="2000" b="1" dirty="0">
                <a:solidFill>
                  <a:schemeClr val="tx2"/>
                </a:solidFill>
                <a:latin typeface="Rockwell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Rockwell" pitchFamily="18" charset="0"/>
              </a:rPr>
              <a:t>Златаров</a:t>
            </a:r>
            <a:r>
              <a:rPr lang="en-US" sz="2000" b="1" dirty="0">
                <a:solidFill>
                  <a:schemeClr val="tx2"/>
                </a:solidFill>
                <a:latin typeface="Rockwell" pitchFamily="18" charset="0"/>
              </a:rPr>
              <a:t>” - </a:t>
            </a:r>
            <a:r>
              <a:rPr lang="en-US" sz="2000" b="1" dirty="0" err="1">
                <a:solidFill>
                  <a:schemeClr val="tx2"/>
                </a:solidFill>
                <a:latin typeface="Rockwell" pitchFamily="18" charset="0"/>
              </a:rPr>
              <a:t>Бургас</a:t>
            </a:r>
            <a:r>
              <a:rPr lang="en-US" sz="2000" b="1" dirty="0">
                <a:solidFill>
                  <a:schemeClr val="tx2"/>
                </a:solidFill>
                <a:latin typeface="Rockwell" pitchFamily="18" charset="0"/>
              </a:rPr>
              <a:t> </a:t>
            </a:r>
            <a:endParaRPr lang="bg-BG" sz="2000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Rockwell" pitchFamily="18" charset="0"/>
              </a:rPr>
              <a:t>   </a:t>
            </a:r>
            <a:r>
              <a:rPr lang="en-US" sz="2000" b="1" dirty="0" err="1">
                <a:solidFill>
                  <a:schemeClr val="tx2"/>
                </a:solidFill>
                <a:latin typeface="Rockwell" pitchFamily="18" charset="0"/>
              </a:rPr>
              <a:t>Научноизследователска</a:t>
            </a:r>
            <a:r>
              <a:rPr lang="en-US" sz="2000" b="1" dirty="0">
                <a:solidFill>
                  <a:schemeClr val="tx2"/>
                </a:solidFill>
                <a:latin typeface="Rockwell" pitchFamily="18" charset="0"/>
              </a:rPr>
              <a:t> и </a:t>
            </a:r>
            <a:r>
              <a:rPr lang="en-US" sz="2000" b="1" dirty="0" err="1">
                <a:solidFill>
                  <a:schemeClr val="tx2"/>
                </a:solidFill>
                <a:latin typeface="Rockwell" pitchFamily="18" charset="0"/>
              </a:rPr>
              <a:t>художественотворческа</a:t>
            </a:r>
            <a:r>
              <a:rPr lang="en-US" sz="2000" b="1" dirty="0">
                <a:solidFill>
                  <a:schemeClr val="tx2"/>
                </a:solidFill>
                <a:latin typeface="Rockwell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Rockwell" pitchFamily="18" charset="0"/>
              </a:rPr>
              <a:t>дейност</a:t>
            </a:r>
            <a:endParaRPr lang="bg-BG" sz="2000" dirty="0">
              <a:solidFill>
                <a:schemeClr val="tx2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1428736"/>
            <a:ext cx="857256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ОТЧЕТ</a:t>
            </a:r>
            <a:endParaRPr lang="bg-BG" dirty="0">
              <a:solidFill>
                <a:schemeClr val="tx2"/>
              </a:solidFill>
            </a:endParaRPr>
          </a:p>
          <a:p>
            <a:pPr algn="ctr"/>
            <a:r>
              <a:rPr lang="bg-BG" b="1" dirty="0">
                <a:solidFill>
                  <a:schemeClr val="tx2"/>
                </a:solidFill>
              </a:rPr>
              <a:t> </a:t>
            </a:r>
            <a:endParaRPr lang="bg-BG" dirty="0">
              <a:solidFill>
                <a:schemeClr val="tx2"/>
              </a:solidFill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НА ПРОЕКТ </a:t>
            </a:r>
            <a:r>
              <a:rPr lang="en-US" b="1" dirty="0" smtClean="0">
                <a:solidFill>
                  <a:schemeClr val="tx2"/>
                </a:solidFill>
              </a:rPr>
              <a:t>НИХ 465/2022 </a:t>
            </a:r>
            <a:r>
              <a:rPr lang="bg-BG" b="1" dirty="0" smtClean="0">
                <a:solidFill>
                  <a:schemeClr val="tx2"/>
                </a:solidFill>
              </a:rPr>
              <a:t>г.</a:t>
            </a:r>
            <a:endParaRPr lang="bg-BG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 </a:t>
            </a:r>
            <a:endParaRPr lang="bg-BG" dirty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Т </a:t>
            </a:r>
            <a:r>
              <a:rPr lang="en-US" b="1" dirty="0">
                <a:solidFill>
                  <a:schemeClr val="tx2"/>
                </a:solidFill>
              </a:rPr>
              <a:t>Е М А</a:t>
            </a:r>
            <a:endParaRPr lang="bg-BG" dirty="0">
              <a:solidFill>
                <a:schemeClr val="tx2"/>
              </a:solidFill>
            </a:endParaRPr>
          </a:p>
          <a:p>
            <a:pPr algn="ctr"/>
            <a:r>
              <a:rPr lang="en-US" b="1" dirty="0" err="1">
                <a:solidFill>
                  <a:schemeClr val="tx2"/>
                </a:solidFill>
              </a:rPr>
              <a:t>на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проекта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  <a:endParaRPr lang="bg-BG" dirty="0">
              <a:solidFill>
                <a:schemeClr val="tx2"/>
              </a:solidFill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 </a:t>
            </a:r>
            <a:endParaRPr lang="bg-BG" dirty="0">
              <a:solidFill>
                <a:schemeClr val="tx2"/>
              </a:solidFill>
            </a:endParaRPr>
          </a:p>
          <a:p>
            <a:pPr algn="ctr"/>
            <a:r>
              <a:rPr lang="bg-BG" b="1" dirty="0">
                <a:solidFill>
                  <a:schemeClr val="tx2"/>
                </a:solidFill>
              </a:rPr>
              <a:t>„ОПРЕДЕЛЯНЕ НА ПОВЪРХНОСТНИТЕ И СТРУКТУРНИ ХАРАКТЕРИСТИКИ НА МОДИФИЦИРАНИ ПРАХОВЕ ОТ ЯЙЧЕНИ ЧЕРУПКИ“</a:t>
            </a:r>
            <a:endParaRPr lang="bg-BG" dirty="0">
              <a:solidFill>
                <a:schemeClr val="tx2"/>
              </a:solidFill>
            </a:endParaRPr>
          </a:p>
          <a:p>
            <a:pPr algn="ctr"/>
            <a:r>
              <a:rPr lang="bg-BG" b="1" dirty="0">
                <a:solidFill>
                  <a:schemeClr val="tx2"/>
                </a:solidFill>
              </a:rPr>
              <a:t> </a:t>
            </a:r>
            <a:endParaRPr lang="bg-BG" dirty="0">
              <a:solidFill>
                <a:schemeClr val="tx2"/>
              </a:solidFill>
            </a:endParaRPr>
          </a:p>
          <a:p>
            <a:pPr algn="ctr"/>
            <a:r>
              <a:rPr lang="bg-BG" b="1" dirty="0">
                <a:solidFill>
                  <a:schemeClr val="tx2"/>
                </a:solidFill>
              </a:rPr>
              <a:t>Е Т А П</a:t>
            </a:r>
            <a:r>
              <a:rPr lang="en-US" b="1" dirty="0">
                <a:solidFill>
                  <a:schemeClr val="tx2"/>
                </a:solidFill>
              </a:rPr>
              <a:t>   1</a:t>
            </a:r>
            <a:endParaRPr lang="bg-BG" dirty="0">
              <a:solidFill>
                <a:schemeClr val="tx2"/>
              </a:solidFill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3950" descr="logo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254305" cy="116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8" y="4786323"/>
            <a:ext cx="300039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5072074"/>
            <a:ext cx="6000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Ръководител на работния колектив: </a:t>
            </a:r>
            <a:r>
              <a:rPr lang="bg-BG" sz="14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доц. д-р Д. Кирякова</a:t>
            </a:r>
            <a:endParaRPr kumimoji="0" lang="bg-BG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17409" name="Картина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354863"/>
            <a:ext cx="5857916" cy="4930669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85786" y="5132501"/>
            <a:ext cx="77867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 err="1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Фиг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. 3. FT</a:t>
            </a: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IR </a:t>
            </a: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спектри на търговски калциев</a:t>
            </a:r>
            <a:r>
              <a:rPr kumimoji="0" lang="bg-BG" sz="20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карбонат и </a:t>
            </a:r>
            <a:r>
              <a:rPr lang="bg-BG" sz="2000" b="1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 прахове от отпадъчни яйчени черупки преди и след химична обработка </a:t>
            </a:r>
            <a:endParaRPr kumimoji="0" lang="bg-BG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94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Картина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617628"/>
            <a:ext cx="3169535" cy="3240000"/>
          </a:xfrm>
          <a:prstGeom prst="rect">
            <a:avLst/>
          </a:prstGeom>
          <a:noFill/>
        </p:spPr>
      </p:pic>
      <p:pic>
        <p:nvPicPr>
          <p:cNvPr id="18434" name="Картина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3" y="617628"/>
            <a:ext cx="3036821" cy="3240000"/>
          </a:xfrm>
          <a:prstGeom prst="rect">
            <a:avLst/>
          </a:prstGeom>
          <a:noFill/>
        </p:spPr>
      </p:pic>
      <p:pic>
        <p:nvPicPr>
          <p:cNvPr id="18433" name="Картина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7" y="617628"/>
            <a:ext cx="3021291" cy="3240000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14348" y="4429132"/>
            <a:ext cx="742955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 err="1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Фиг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. 4. </a:t>
            </a:r>
            <a:r>
              <a:rPr lang="bg-BG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И</a:t>
            </a: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зотерми на </a:t>
            </a:r>
            <a:r>
              <a:rPr kumimoji="0" lang="bg-BG" sz="2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адсорбция-десорбция</a:t>
            </a:r>
            <a:r>
              <a:rPr kumimoji="0" lang="bg-BG" sz="20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bg-BG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по </a:t>
            </a:r>
            <a:r>
              <a:rPr lang="en-US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N</a:t>
            </a:r>
            <a:r>
              <a:rPr lang="en-US" sz="2000" b="1" baseline="-30000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2</a:t>
            </a:r>
            <a:r>
              <a:rPr lang="bg-BG" sz="2000" b="1" baseline="-30000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bg-BG" sz="20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на прахове от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ES, KMnO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-ES </a:t>
            </a: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-ES</a:t>
            </a:r>
          </a:p>
        </p:txBody>
      </p:sp>
    </p:spTree>
  </p:cSld>
  <p:clrMapOvr>
    <a:masterClrMapping/>
  </p:clrMapOvr>
  <p:transition spd="med" advClick="0" advTm="29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500175"/>
          <a:ext cx="7715304" cy="357189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799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8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Параметър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Образец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6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ES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2</a:t>
                      </a:r>
                      <a:r>
                        <a:rPr lang="en-US" sz="20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O</a:t>
                      </a:r>
                      <a:r>
                        <a:rPr lang="en-US" sz="2000" b="1" baseline="-250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2</a:t>
                      </a:r>
                      <a:r>
                        <a:rPr lang="en-US" sz="20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-ES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KMnO</a:t>
                      </a:r>
                      <a:r>
                        <a:rPr lang="en-US" sz="2000" b="1" baseline="-250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4</a:t>
                      </a:r>
                      <a:r>
                        <a:rPr lang="en-US" sz="20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-ES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Специфична</a:t>
                      </a:r>
                      <a:r>
                        <a:rPr lang="bg-BG" sz="2000" baseline="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повърхност по </a:t>
                      </a:r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BET, </a:t>
                      </a:r>
                      <a:r>
                        <a:rPr lang="en-US" sz="20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m</a:t>
                      </a:r>
                      <a:r>
                        <a:rPr lang="en-US" sz="2000" baseline="300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/g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3.6654 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3.4631 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3.8206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Обем на порите</a:t>
                      </a:r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, </a:t>
                      </a:r>
                      <a:r>
                        <a:rPr lang="en-US" sz="20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cm</a:t>
                      </a:r>
                      <a:r>
                        <a:rPr lang="en-US" sz="2000" baseline="300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/g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0.0064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0.0062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0.0062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Среден радиус на порите</a:t>
                      </a:r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bg-BG" sz="2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(B.J.H.)</a:t>
                      </a:r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, </a:t>
                      </a:r>
                      <a:r>
                        <a:rPr lang="en-US" sz="20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nm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3.3236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3.5429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3.136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0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28900" algn="r"/>
                          <a:tab pos="2686050" algn="l"/>
                        </a:tabLst>
                      </a:pPr>
                      <a:r>
                        <a:rPr lang="bg-BG" sz="2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Кумулативен обем на порите </a:t>
                      </a:r>
                      <a:r>
                        <a:rPr lang="bg-BG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(B.J.H.)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, </a:t>
                      </a:r>
                      <a:r>
                        <a:rPr lang="bg-BG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cm</a:t>
                      </a:r>
                      <a:r>
                        <a:rPr lang="bg-BG" sz="2000" baseline="30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/</a:t>
                      </a:r>
                      <a:r>
                        <a:rPr lang="bg-BG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g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0.0054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0.0058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0.0066</a:t>
                      </a:r>
                      <a:endParaRPr lang="bg-BG" sz="20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3" y="417593"/>
            <a:ext cx="778674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r"/>
                <a:tab pos="2686050" algn="l"/>
              </a:tabLst>
            </a:pPr>
            <a:r>
              <a:rPr lang="bg-BG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Таблица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1. </a:t>
            </a: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Параметри на порите на обработени и необработени прахове от </a:t>
            </a:r>
            <a:r>
              <a:rPr lang="bg-BG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яйчени черупки</a:t>
            </a:r>
            <a:endParaRPr kumimoji="0" lang="bg-BG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r"/>
                <a:tab pos="2686050" algn="l"/>
              </a:tabLst>
            </a:pP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92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5" y="480136"/>
            <a:ext cx="8286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Основните резултати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проект НИХ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465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022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„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Определяне на повърхностните и структурни характеристики на модифицирани прахове от яйчени черупки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първата година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договора 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 отразени в следните научни публикации и участия в международни конференции: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bg-BG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bg-BG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D. Kiryakova, G. Kolchakova,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Structural and Surface Characteristics of Chemically Modified Waste Egg Shells,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 Annual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Assen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Zlatarov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 University,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Burgas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, Bulgaria, v. LI (1), 2022</a:t>
            </a:r>
            <a:r>
              <a:rPr kumimoji="0" lang="bg-BG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 (под печат).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endParaRPr lang="bg-BG" baseline="0" dirty="0" smtClean="0">
              <a:solidFill>
                <a:schemeClr val="tx2"/>
              </a:solidFill>
              <a:latin typeface="Rockwell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Arial" pitchFamily="34" charset="0"/>
              </a:rPr>
              <a:t>Kiryakova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Arial" pitchFamily="34" charset="0"/>
              </a:rPr>
              <a:t>, G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Arial" pitchFamily="34" charset="0"/>
              </a:rPr>
              <a:t>Kolchakova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Arial" pitchFamily="34" charset="0"/>
              </a:rPr>
              <a:t>, Effect of Direct Chemical Modification on the Surface Characteristics of Waste Egg Shells,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Arial" pitchFamily="34" charset="0"/>
              </a:rPr>
              <a:t> 1-st International Scientific Conference on Cleaner Energy and Chemical Engineering for Sustainable Circular Economy: CLES-CE, 28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Arial" pitchFamily="34" charset="0"/>
              </a:rPr>
              <a:t> – 31th August 2022, A hybrid event: Sofia, Bulgaria and Online,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Arial" pitchFamily="34" charset="0"/>
              </a:rPr>
              <a:t>Paper ID: CLESCE2022.0030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Rockwell" pitchFamily="18" charset="0"/>
                <a:ea typeface="Times New Roman" pitchFamily="18" charset="0"/>
                <a:cs typeface="Arial" pitchFamily="34" charset="0"/>
              </a:rPr>
              <a:t>p. 53, 2022.</a:t>
            </a: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3" y="642918"/>
          <a:ext cx="8072493" cy="5120640"/>
        </p:xfrm>
        <a:graphic>
          <a:graphicData uri="http://schemas.openxmlformats.org/drawingml/2006/table">
            <a:tbl>
              <a:tblPr/>
              <a:tblGrid>
                <a:gridCol w="92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5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76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Arial"/>
                        </a:rPr>
                        <a:t>Финансов </a:t>
                      </a:r>
                      <a:r>
                        <a:rPr lang="ru-RU" sz="1600" b="1" i="0" u="none" strike="noStrike" dirty="0">
                          <a:latin typeface="Arial"/>
                        </a:rPr>
                        <a:t>отчет </a:t>
                      </a:r>
                      <a:endParaRPr lang="en-US" sz="1600" b="1" i="0" u="none" strike="noStrike" dirty="0" smtClean="0">
                        <a:latin typeface="Arial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latin typeface="Arial"/>
                        </a:rPr>
                        <a:t>за</a:t>
                      </a:r>
                      <a:r>
                        <a:rPr lang="en-US" sz="1600" b="1" i="0" u="none" strike="noStrike" dirty="0" smtClean="0"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latin typeface="Arial"/>
                        </a:rPr>
                        <a:t>първа</a:t>
                      </a:r>
                      <a:r>
                        <a:rPr lang="ru-RU" sz="1600" b="1" i="0" u="none" strike="noStrike" dirty="0" smtClean="0"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>
                          <a:latin typeface="Arial"/>
                        </a:rPr>
                        <a:t>година </a:t>
                      </a:r>
                      <a:r>
                        <a:rPr lang="ru-RU" sz="1600" b="1" i="0" u="none" strike="noStrike" dirty="0" smtClean="0">
                          <a:latin typeface="Arial"/>
                        </a:rPr>
                        <a:t>на договор </a:t>
                      </a:r>
                      <a:r>
                        <a:rPr lang="ru-RU" sz="1600" b="1" i="0" u="none" strike="noStrike" dirty="0">
                          <a:latin typeface="Arial"/>
                        </a:rPr>
                        <a:t>НИХ - </a:t>
                      </a:r>
                      <a:r>
                        <a:rPr lang="ru-RU" sz="1600" b="1" i="0" u="none" strike="noStrike" dirty="0" smtClean="0">
                          <a:latin typeface="Arial"/>
                        </a:rPr>
                        <a:t>465/2022 г.</a:t>
                      </a:r>
                      <a:endParaRPr lang="ru-RU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1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 smtClean="0">
                        <a:latin typeface="Arial"/>
                      </a:endParaRPr>
                    </a:p>
                    <a:p>
                      <a:pPr algn="l" fontAlgn="ctr"/>
                      <a:r>
                        <a:rPr lang="ru-RU" sz="1600" b="0" i="0" u="none" strike="noStrike" dirty="0" err="1" smtClean="0">
                          <a:latin typeface="Arial"/>
                        </a:rPr>
                        <a:t>Получени</a:t>
                      </a:r>
                      <a:r>
                        <a:rPr lang="ru-RU" sz="16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Arial"/>
                        </a:rPr>
                        <a:t>средства: 6000.00 </a:t>
                      </a:r>
                      <a:r>
                        <a:rPr lang="ru-RU" sz="1600" b="0" i="0" u="none" strike="noStrike" dirty="0" err="1">
                          <a:latin typeface="Arial"/>
                        </a:rPr>
                        <a:t>лв</a:t>
                      </a:r>
                      <a:r>
                        <a:rPr lang="ru-RU" sz="1600" b="0" i="0" u="none" strike="noStrike" dirty="0">
                          <a:latin typeface="Arial"/>
                        </a:rPr>
                        <a:t>                                                       </a:t>
                      </a:r>
                      <a:endParaRPr lang="ru-RU" sz="1600" b="0" i="0" u="none" strike="noStrike" dirty="0" smtClean="0">
                        <a:latin typeface="Arial"/>
                      </a:endParaRPr>
                    </a:p>
                    <a:p>
                      <a:pPr algn="l" fontAlgn="ctr"/>
                      <a:r>
                        <a:rPr lang="ru-RU" sz="1600" b="0" i="0" u="none" strike="noStrike" dirty="0" err="1" smtClean="0">
                          <a:latin typeface="Arial"/>
                        </a:rPr>
                        <a:t>Изразходени</a:t>
                      </a:r>
                      <a:r>
                        <a:rPr lang="ru-RU" sz="16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Arial"/>
                        </a:rPr>
                        <a:t>средства: 2156.22 </a:t>
                      </a:r>
                      <a:r>
                        <a:rPr lang="ru-RU" sz="1600" b="0" i="0" u="none" strike="noStrike" dirty="0" err="1">
                          <a:latin typeface="Arial"/>
                        </a:rPr>
                        <a:t>лв</a:t>
                      </a:r>
                      <a:r>
                        <a:rPr lang="ru-RU" sz="1600" b="0" i="0" u="none" strike="noStrike" dirty="0">
                          <a:latin typeface="Arial"/>
                        </a:rPr>
                        <a:t>                                                          </a:t>
                      </a:r>
                      <a:r>
                        <a:rPr lang="ru-RU" sz="1600" b="0" i="0" u="none" strike="noStrike" dirty="0" smtClean="0">
                          <a:latin typeface="Arial"/>
                        </a:rPr>
                        <a:t>                                                </a:t>
                      </a:r>
                    </a:p>
                    <a:p>
                      <a:pPr algn="l" fontAlgn="ctr"/>
                      <a:r>
                        <a:rPr lang="ru-RU" sz="1600" b="0" i="0" u="none" strike="noStrike" dirty="0" smtClean="0">
                          <a:latin typeface="Arial"/>
                        </a:rPr>
                        <a:t>Срок </a:t>
                      </a:r>
                      <a:r>
                        <a:rPr lang="ru-RU" sz="1600" b="0" i="0" u="none" strike="noStrike" dirty="0">
                          <a:latin typeface="Arial"/>
                        </a:rPr>
                        <a:t>на проекта: 2 </a:t>
                      </a:r>
                      <a:r>
                        <a:rPr lang="ru-RU" sz="1600" b="0" i="0" u="none" strike="noStrike" dirty="0" err="1" smtClean="0">
                          <a:latin typeface="Arial"/>
                        </a:rPr>
                        <a:t>години</a:t>
                      </a:r>
                      <a:endParaRPr lang="en-US" sz="1600" b="0" i="0" u="none" strike="noStrike" dirty="0" smtClean="0">
                        <a:latin typeface="Arial"/>
                      </a:endParaRPr>
                    </a:p>
                    <a:p>
                      <a:pPr algn="l" fontAlgn="ctr"/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77">
                <a:tc gridSpan="3">
                  <a:txBody>
                    <a:bodyPr/>
                    <a:lstStyle/>
                    <a:p>
                      <a:pPr algn="ctr" fontAlgn="ctr"/>
                      <a:endParaRPr lang="bg-BG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bg-BG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bg-BG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>
                          <a:latin typeface="Arial"/>
                        </a:rPr>
                        <a:t>Сума          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737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latin typeface="Arial"/>
                        </a:rPr>
                        <a:t>Към</a:t>
                      </a:r>
                      <a:r>
                        <a:rPr lang="ru-RU" sz="1600" b="0" i="0" u="none" strike="noStrike" dirty="0" smtClean="0">
                          <a:latin typeface="Arial"/>
                        </a:rPr>
                        <a:t> перо </a:t>
                      </a:r>
                      <a:r>
                        <a:rPr lang="ru-RU" sz="1600" b="1" i="0" u="none" strike="noStrike" dirty="0" smtClean="0">
                          <a:latin typeface="Arial"/>
                        </a:rPr>
                        <a:t>"</a:t>
                      </a:r>
                      <a:r>
                        <a:rPr lang="ru-RU" sz="1600" b="1" i="0" u="none" strike="noStrike" dirty="0" err="1" smtClean="0">
                          <a:latin typeface="Arial"/>
                        </a:rPr>
                        <a:t>Външни</a:t>
                      </a:r>
                      <a:r>
                        <a:rPr lang="ru-RU" sz="1600" b="1" i="0" u="none" strike="noStrike" dirty="0" smtClean="0"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>
                          <a:latin typeface="Arial"/>
                        </a:rPr>
                        <a:t>услуги":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737">
                <a:tc>
                  <a:txBody>
                    <a:bodyPr/>
                    <a:lstStyle/>
                    <a:p>
                      <a:pPr algn="ctr" fontAlgn="t"/>
                      <a:endParaRPr lang="bg-BG" sz="11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bg-BG" sz="1600" b="0" i="1" u="none" strike="noStrike" dirty="0">
                          <a:latin typeface="Arial"/>
                        </a:rPr>
                        <a:t>Куриерски услуги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600" b="0" i="0" u="none" strike="noStrike" dirty="0">
                          <a:latin typeface="Arial"/>
                        </a:rPr>
                        <a:t>8.02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737">
                <a:tc>
                  <a:txBody>
                    <a:bodyPr/>
                    <a:lstStyle/>
                    <a:p>
                      <a:pPr algn="ctr" fontAlgn="t"/>
                      <a:endParaRPr lang="bg-BG" sz="11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bg-BG" sz="1600" b="0" i="1" u="none" strike="noStrike" dirty="0">
                          <a:latin typeface="Arial"/>
                        </a:rPr>
                        <a:t>Копирни услуги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600" b="0" i="0" u="none" strike="noStrike" dirty="0">
                          <a:latin typeface="Arial"/>
                        </a:rPr>
                        <a:t>21.60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737">
                <a:tc>
                  <a:txBody>
                    <a:bodyPr/>
                    <a:lstStyle/>
                    <a:p>
                      <a:pPr algn="ctr" fontAlgn="t"/>
                      <a:endParaRPr lang="bg-BG" sz="11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bg-BG" sz="1600" b="0" i="1" u="none" strike="noStrike" dirty="0">
                          <a:latin typeface="Arial"/>
                        </a:rPr>
                        <a:t>Анализи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600" b="0" i="0" u="none" strike="noStrike" dirty="0">
                          <a:latin typeface="Arial"/>
                        </a:rPr>
                        <a:t>1461.60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37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bg-BG" sz="1600" b="0" i="0" u="none" strike="noStrike" dirty="0">
                          <a:latin typeface="Arial"/>
                        </a:rPr>
                        <a:t>Общо 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600" b="1" i="0" u="none" strike="noStrike" dirty="0">
                          <a:latin typeface="Arial"/>
                        </a:rPr>
                        <a:t>1491.22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737">
                <a:tc gridSpan="4">
                  <a:txBody>
                    <a:bodyPr/>
                    <a:lstStyle/>
                    <a:p>
                      <a:pPr algn="l" fontAlgn="t"/>
                      <a:endParaRPr lang="bg-BG" sz="16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737">
                <a:tc gridSpan="4">
                  <a:txBody>
                    <a:bodyPr/>
                    <a:lstStyle/>
                    <a:p>
                      <a:pPr algn="l" fontAlgn="t"/>
                      <a:r>
                        <a:rPr lang="bg-BG" sz="1600" b="0" i="0" u="none" strike="noStrike" dirty="0" smtClean="0">
                          <a:latin typeface="Arial"/>
                        </a:rPr>
                        <a:t>Към </a:t>
                      </a:r>
                      <a:r>
                        <a:rPr lang="bg-BG" sz="1600" b="0" i="0" u="none" strike="noStrike" dirty="0">
                          <a:latin typeface="Arial"/>
                        </a:rPr>
                        <a:t>перо </a:t>
                      </a:r>
                      <a:r>
                        <a:rPr lang="bg-BG" sz="1600" b="1" i="0" u="none" strike="noStrike" dirty="0">
                          <a:latin typeface="Arial"/>
                        </a:rPr>
                        <a:t>"Рецензенти":</a:t>
                      </a:r>
                      <a:endParaRPr lang="bg-BG" sz="16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737">
                <a:tc>
                  <a:txBody>
                    <a:bodyPr/>
                    <a:lstStyle/>
                    <a:p>
                      <a:pPr algn="ctr" fontAlgn="t"/>
                      <a:endParaRPr lang="bg-BG" sz="11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 dirty="0" err="1">
                          <a:latin typeface="Arial"/>
                        </a:rPr>
                        <a:t>Заплащане</a:t>
                      </a:r>
                      <a:r>
                        <a:rPr lang="ru-RU" sz="1600" b="0" i="1" u="none" strike="noStrike" dirty="0">
                          <a:latin typeface="Arial"/>
                        </a:rPr>
                        <a:t> на </a:t>
                      </a:r>
                      <a:r>
                        <a:rPr lang="ru-RU" sz="1600" b="0" i="1" u="none" strike="noStrike" dirty="0" err="1">
                          <a:latin typeface="Arial"/>
                        </a:rPr>
                        <a:t>рецензенти</a:t>
                      </a:r>
                      <a:r>
                        <a:rPr lang="ru-RU" sz="1600" b="0" i="1" u="none" strike="noStrike" dirty="0">
                          <a:latin typeface="Arial"/>
                        </a:rPr>
                        <a:t> по отчета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600" b="0" i="0" u="none" strike="noStrike" dirty="0">
                          <a:latin typeface="Arial"/>
                        </a:rPr>
                        <a:t>65.00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737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bg-BG" sz="1600" b="0" i="0" u="none" strike="noStrike" dirty="0">
                          <a:latin typeface="Arial"/>
                        </a:rPr>
                        <a:t>Общо 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600" b="1" i="0" u="none" strike="noStrike" dirty="0">
                          <a:latin typeface="Arial"/>
                        </a:rPr>
                        <a:t>65.00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737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latin typeface="Arial"/>
                        </a:rPr>
                        <a:t>Към</a:t>
                      </a:r>
                      <a:r>
                        <a:rPr lang="ru-RU" sz="16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Arial"/>
                        </a:rPr>
                        <a:t>перо </a:t>
                      </a:r>
                      <a:r>
                        <a:rPr lang="ru-RU" sz="1600" b="1" i="0" u="none" strike="noStrike" dirty="0">
                          <a:latin typeface="Arial"/>
                        </a:rPr>
                        <a:t>"Административно/</a:t>
                      </a:r>
                      <a:r>
                        <a:rPr lang="ru-RU" sz="1600" b="1" i="0" u="none" strike="noStrike" dirty="0" err="1">
                          <a:latin typeface="Arial"/>
                        </a:rPr>
                        <a:t>финансово-счетоводно</a:t>
                      </a:r>
                      <a:r>
                        <a:rPr lang="ru-RU" sz="1600" b="1" i="0" u="none" strike="noStrike" dirty="0"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 err="1">
                          <a:latin typeface="Arial"/>
                        </a:rPr>
                        <a:t>обслужване</a:t>
                      </a:r>
                      <a:r>
                        <a:rPr lang="ru-RU" sz="1600" b="1" i="0" u="none" strike="noStrike" dirty="0">
                          <a:latin typeface="Arial"/>
                        </a:rPr>
                        <a:t>":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737">
                <a:tc>
                  <a:txBody>
                    <a:bodyPr/>
                    <a:lstStyle/>
                    <a:p>
                      <a:pPr algn="ctr" fontAlgn="t"/>
                      <a:endParaRPr lang="bg-BG" sz="11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 dirty="0">
                          <a:latin typeface="Arial"/>
                        </a:rPr>
                        <a:t>10% от </a:t>
                      </a:r>
                      <a:r>
                        <a:rPr lang="ru-RU" sz="1600" b="0" i="1" u="none" strike="noStrike" dirty="0" err="1">
                          <a:latin typeface="Arial"/>
                        </a:rPr>
                        <a:t>стойността</a:t>
                      </a:r>
                      <a:r>
                        <a:rPr lang="ru-RU" sz="1600" b="0" i="1" u="none" strike="noStrike" dirty="0">
                          <a:latin typeface="Arial"/>
                        </a:rPr>
                        <a:t> на договора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600" b="0" i="0" u="none" strike="noStrike" dirty="0">
                          <a:latin typeface="Arial"/>
                        </a:rPr>
                        <a:t>600.00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737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bg-BG" sz="1600" b="0" i="0" u="none" strike="noStrike" dirty="0">
                          <a:latin typeface="Arial"/>
                        </a:rPr>
                        <a:t>Общо 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600" b="1" i="0" u="none" strike="noStrike" dirty="0">
                          <a:latin typeface="Arial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458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latin typeface="Arial"/>
                        </a:rPr>
                        <a:t>Общо </a:t>
                      </a:r>
                      <a:r>
                        <a:rPr lang="ru-RU" sz="1600" b="1" i="0" u="none" strike="noStrike" dirty="0" err="1">
                          <a:latin typeface="Arial"/>
                        </a:rPr>
                        <a:t>извършени</a:t>
                      </a:r>
                      <a:r>
                        <a:rPr lang="ru-RU" sz="1600" b="1" i="0" u="none" strike="noStrike" dirty="0"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 err="1">
                          <a:latin typeface="Arial"/>
                        </a:rPr>
                        <a:t>разходи</a:t>
                      </a:r>
                      <a:r>
                        <a:rPr lang="ru-RU" sz="1600" b="1" i="0" u="none" strike="noStrike" dirty="0">
                          <a:latin typeface="Arial"/>
                        </a:rPr>
                        <a:t> по проекта: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600" b="1" i="0" u="none" strike="noStrike" dirty="0">
                          <a:latin typeface="Arial"/>
                        </a:rPr>
                        <a:t>2156.22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500033" y="928670"/>
            <a:ext cx="4500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Благодаря </a:t>
            </a:r>
          </a:p>
          <a:p>
            <a:pPr algn="ctr"/>
            <a:r>
              <a:rPr lang="bg-BG" sz="32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за вниманието</a:t>
            </a:r>
            <a:r>
              <a:rPr lang="en-US" sz="32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!</a:t>
            </a:r>
            <a:endParaRPr lang="bg-BG" sz="3200" b="1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357431"/>
            <a:ext cx="4811731" cy="270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20" y="785795"/>
            <a:ext cx="3331625" cy="249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5" y="3857629"/>
            <a:ext cx="3735403" cy="219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6212850"/>
            <a:ext cx="8501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Работният колектив изказва благодарност на ръководството на Университет „Проф. д-р Асен </a:t>
            </a:r>
            <a:r>
              <a:rPr kumimoji="0" lang="bg-BG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Златаров</a:t>
            </a:r>
            <a:r>
              <a:rPr kumimoji="0" lang="bg-BG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и НИИ за предоставяне на финансовата възможност за разработване на проекта.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78497"/>
              </p:ext>
            </p:extLst>
          </p:nvPr>
        </p:nvGraphicFramePr>
        <p:xfrm>
          <a:off x="428597" y="500042"/>
          <a:ext cx="8429684" cy="60551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91575">
                  <a:extLst>
                    <a:ext uri="{9D8B030D-6E8A-4147-A177-3AD203B41FA5}">
                      <a16:colId xmlns:a16="http://schemas.microsoft.com/office/drawing/2014/main" val="3582975338"/>
                    </a:ext>
                  </a:extLst>
                </a:gridCol>
                <a:gridCol w="4938109">
                  <a:extLst>
                    <a:ext uri="{9D8B030D-6E8A-4147-A177-3AD203B41FA5}">
                      <a16:colId xmlns:a16="http://schemas.microsoft.com/office/drawing/2014/main" val="3980459340"/>
                    </a:ext>
                  </a:extLst>
                </a:gridCol>
              </a:tblGrid>
              <a:tr h="27423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cap="all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Списък</a:t>
                      </a:r>
                      <a:r>
                        <a:rPr lang="en-US" sz="1800" b="1" cap="all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cap="all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800" b="1" cap="all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cap="all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изследователския</a:t>
                      </a:r>
                      <a:r>
                        <a:rPr lang="en-US" sz="1800" b="1" cap="all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cap="all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екип</a:t>
                      </a:r>
                      <a:r>
                        <a:rPr lang="en-US" sz="1800" b="1" cap="all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:</a:t>
                      </a:r>
                      <a:endParaRPr lang="bg-BG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626873"/>
                  </a:ext>
                </a:extLst>
              </a:tr>
              <a:tr h="27423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н.з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н.с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.,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име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презиме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фамилия</a:t>
                      </a:r>
                      <a:endParaRPr lang="bg-BG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Основна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bg-BG" sz="18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месторабота</a:t>
                      </a:r>
                      <a:endParaRPr lang="bg-BG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640854"/>
                  </a:ext>
                </a:extLst>
              </a:tr>
              <a:tr h="78979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доц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д-р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Димитрина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Стоянова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Кирякова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bg-BG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ниверситете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 „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Проф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д-р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Ас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Златаров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 -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Бургас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987969"/>
                  </a:ext>
                </a:extLst>
              </a:tr>
              <a:tr h="78979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гл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ас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д-р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Ганка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Румянова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Колчакова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bg-BG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ниверситете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 „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Проф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д-р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Ас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Златаров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 -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Бургас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044205"/>
                  </a:ext>
                </a:extLst>
              </a:tr>
              <a:tr h="61429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гл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ас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д-р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Милен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Димитров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Димов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Тракийски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Университет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Стара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Загора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Филиал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Ямбол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Кат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„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Хранителни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технологии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333672"/>
                  </a:ext>
                </a:extLst>
              </a:tr>
              <a:tr h="52652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Дафинка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Стоянова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Михалева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Студент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спец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„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Инженерни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материали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“, У-т „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Проф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д-р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Ас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Златаров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 –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Бургас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325646"/>
                  </a:ext>
                </a:extLst>
              </a:tr>
              <a:tr h="57041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 Елена Георгиева Иванова</a:t>
                      </a:r>
                      <a:endParaRPr lang="bg-BG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Студент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спец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„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Инженерни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материали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“, У-т „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Проф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д-р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Ас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Златаров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 –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Бургас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786135"/>
                  </a:ext>
                </a:extLst>
              </a:tr>
              <a:tr h="82270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 Ахмед Хюсеин Салим</a:t>
                      </a:r>
                      <a:endParaRPr lang="bg-BG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Студент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спец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„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Технология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материалите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и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мениджмънт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“, У-т „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Проф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д-р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Ас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Златаров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 –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Бургас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65216"/>
                  </a:ext>
                </a:extLst>
              </a:tr>
              <a:tr h="88763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 Стефан Василев Стефанов</a:t>
                      </a:r>
                      <a:endParaRPr lang="bg-BG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Студент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спец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„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Технология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материалите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и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мениджмънт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“, У-т „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Проф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д-р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Ас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Златаров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 –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Бургас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046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789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51171"/>
              </p:ext>
            </p:extLst>
          </p:nvPr>
        </p:nvGraphicFramePr>
        <p:xfrm>
          <a:off x="285720" y="142852"/>
          <a:ext cx="8643998" cy="6583680"/>
        </p:xfrm>
        <a:graphic>
          <a:graphicData uri="http://schemas.openxmlformats.org/drawingml/2006/table">
            <a:tbl>
              <a:tblPr firstRow="1" firstCol="1" bandRow="1"/>
              <a:tblGrid>
                <a:gridCol w="4264084">
                  <a:extLst>
                    <a:ext uri="{9D8B030D-6E8A-4147-A177-3AD203B41FA5}">
                      <a16:colId xmlns:a16="http://schemas.microsoft.com/office/drawing/2014/main" val="140646777"/>
                    </a:ext>
                  </a:extLst>
                </a:gridCol>
                <a:gridCol w="4379914">
                  <a:extLst>
                    <a:ext uri="{9D8B030D-6E8A-4147-A177-3AD203B41FA5}">
                      <a16:colId xmlns:a16="http://schemas.microsoft.com/office/drawing/2014/main" val="1258679648"/>
                    </a:ext>
                  </a:extLst>
                </a:gridCol>
              </a:tblGrid>
              <a:tr h="352934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66645" algn="l"/>
                          <a:tab pos="3239770" algn="ctr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	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	ПЛАН-ГРАФИК НА </a:t>
                      </a:r>
                      <a:r>
                        <a:rPr lang="en-US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ДЕЙНОСТИТЕ</a:t>
                      </a:r>
                      <a:r>
                        <a:rPr lang="bg-BG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en-US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bg-BG" sz="1600" b="1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година</a:t>
                      </a:r>
                      <a:endParaRPr lang="bg-BG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9243" marR="39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38681"/>
                  </a:ext>
                </a:extLst>
              </a:tr>
              <a:tr h="277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Дейности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9243" marR="39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Очаквани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резултати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от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дейността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9243" marR="39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363299"/>
                  </a:ext>
                </a:extLst>
              </a:tr>
              <a:tr h="9872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Подготовка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избор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метод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условия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и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реагенти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за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повърхностна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модификация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изходната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суровина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9243" marR="39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Охарактеризиране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получените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прахове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и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сравнението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им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с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изходни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и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търговски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такива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9243" marR="39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382799"/>
                  </a:ext>
                </a:extLst>
              </a:tr>
              <a:tr h="9858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. 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Първоначална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обработка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отпадъчните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яйчени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черупки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.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9243" marR="39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Предварителна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подготовка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отпадъчни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яйчени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черупки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за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последващо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охарактеризиране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и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модифициране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9243" marR="39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594252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2.Определяне на метод за ефективна повърхностна обработка на отпадъчните яйчени черупки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9243" marR="39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Избор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метод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и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подходящи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модифициращи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реагенти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9243" marR="39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257288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3.Определяне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условията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за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модифициране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и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концентрацията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реагентите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9243" marR="39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Установяване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условия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процеса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и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оптималните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концентрации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за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извършване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обработка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9243" marR="39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895171"/>
                  </a:ext>
                </a:extLst>
              </a:tr>
              <a:tr h="12144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4.Охарактеризиране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получените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модифицирани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прахове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с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подходящи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методи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за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анализ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9243" marR="39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За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оценка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химичната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структура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и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характеристиките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повърхността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са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използвани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следните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инструментални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методи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– FT-IR, XRD, SEM, BET и </a:t>
                      </a: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др</a:t>
                      </a: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.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9243" marR="39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402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78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64704"/>
            <a:ext cx="79928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bg-BG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дейности през първата година на разработката:</a:t>
            </a:r>
            <a:endParaRPr lang="bg-BG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g-BG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Целите и дейностите поставени от изследователския екип през първия етап от проекта са: 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Първоначална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отпадъчните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яйчени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черупки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одготовка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получените прахове за модификация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Определяне на метод за ефективна повърхностна обработка на отпадъчните яйчени черупки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Установяване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условията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модифициране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оптимална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концентрация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реагентите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Охарактеризиране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получените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модифицирани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прахове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подходящи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0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нагоре 3"/>
          <p:cNvSpPr/>
          <p:nvPr/>
        </p:nvSpPr>
        <p:spPr>
          <a:xfrm>
            <a:off x="4286249" y="1000108"/>
            <a:ext cx="142876" cy="1008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b="1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3357555" y="3814708"/>
            <a:ext cx="24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accent1"/>
                </a:solidFill>
              </a:rPr>
              <a:t>о</a:t>
            </a:r>
            <a:r>
              <a:rPr lang="bg-BG" sz="2000" b="1" dirty="0" smtClean="0">
                <a:solidFill>
                  <a:schemeClr val="accent1"/>
                </a:solidFill>
              </a:rPr>
              <a:t>тпадъчни яйчени черупки</a:t>
            </a:r>
            <a:endParaRPr lang="bg-BG" sz="2000" b="1" dirty="0">
              <a:solidFill>
                <a:schemeClr val="accent1"/>
              </a:solidFill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2" y="2071678"/>
            <a:ext cx="3157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accent1"/>
                </a:solidFill>
              </a:rPr>
              <a:t>п</a:t>
            </a:r>
            <a:r>
              <a:rPr lang="bg-BG" sz="2000" b="1" dirty="0" smtClean="0">
                <a:solidFill>
                  <a:schemeClr val="accent1"/>
                </a:solidFill>
              </a:rPr>
              <a:t>ълнител за композитни материали</a:t>
            </a:r>
            <a:endParaRPr lang="bg-BG" sz="2000" b="1" dirty="0">
              <a:solidFill>
                <a:schemeClr val="accent1"/>
              </a:solidFill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239815" y="4786322"/>
            <a:ext cx="1845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err="1" smtClean="0">
                <a:solidFill>
                  <a:schemeClr val="accent1"/>
                </a:solidFill>
              </a:rPr>
              <a:t>биокерамика</a:t>
            </a:r>
            <a:endParaRPr lang="bg-BG" sz="2000" b="1" dirty="0">
              <a:solidFill>
                <a:schemeClr val="accent1"/>
              </a:solidFill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3857620" y="5500702"/>
            <a:ext cx="1507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chemeClr val="accent1"/>
                </a:solidFill>
              </a:rPr>
              <a:t>адсорбция</a:t>
            </a:r>
            <a:endParaRPr lang="bg-BG" sz="2000" b="1" dirty="0">
              <a:solidFill>
                <a:schemeClr val="accent1"/>
              </a:solidFill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2857457" y="428604"/>
            <a:ext cx="279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1"/>
                </a:solidFill>
              </a:rPr>
              <a:t>х</a:t>
            </a:r>
            <a:r>
              <a:rPr lang="bg-BG" sz="2000" b="1" dirty="0" smtClean="0">
                <a:solidFill>
                  <a:schemeClr val="accent1"/>
                </a:solidFill>
              </a:rPr>
              <a:t>ранителна добавка</a:t>
            </a:r>
            <a:endParaRPr lang="bg-BG" sz="2000" b="1" dirty="0">
              <a:solidFill>
                <a:schemeClr val="accent1"/>
              </a:solidFill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6143637" y="214290"/>
            <a:ext cx="239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accent1"/>
                </a:solidFill>
              </a:rPr>
              <a:t>о</a:t>
            </a:r>
            <a:r>
              <a:rPr lang="bg-BG" sz="2000" b="1" dirty="0" smtClean="0">
                <a:solidFill>
                  <a:schemeClr val="accent1"/>
                </a:solidFill>
              </a:rPr>
              <a:t>рганичен синтез</a:t>
            </a:r>
            <a:endParaRPr lang="bg-BG" sz="2000" b="1" dirty="0">
              <a:solidFill>
                <a:schemeClr val="accent1"/>
              </a:solidFill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7072329" y="2786058"/>
            <a:ext cx="1914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chemeClr val="accent1"/>
                </a:solidFill>
              </a:rPr>
              <a:t>катализатори</a:t>
            </a:r>
            <a:endParaRPr lang="bg-BG" sz="20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28596" y="285729"/>
            <a:ext cx="1928827" cy="156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9" y="5214951"/>
            <a:ext cx="2426476" cy="16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9" y="3286124"/>
            <a:ext cx="2543180" cy="169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6500827" y="714357"/>
            <a:ext cx="2428860" cy="140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637" y="3143249"/>
            <a:ext cx="2068771" cy="165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3456" y="2214554"/>
            <a:ext cx="216010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Стрелка нагоре 19"/>
          <p:cNvSpPr/>
          <p:nvPr/>
        </p:nvSpPr>
        <p:spPr>
          <a:xfrm rot="14220000">
            <a:off x="2760784" y="3666341"/>
            <a:ext cx="132902" cy="1008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b="1"/>
          </a:p>
        </p:txBody>
      </p:sp>
      <p:sp>
        <p:nvSpPr>
          <p:cNvPr id="21" name="Стрелка нагоре 20"/>
          <p:cNvSpPr/>
          <p:nvPr/>
        </p:nvSpPr>
        <p:spPr>
          <a:xfrm rot="10800000">
            <a:off x="4357687" y="4509120"/>
            <a:ext cx="142876" cy="1008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b="1"/>
          </a:p>
        </p:txBody>
      </p:sp>
      <p:sp>
        <p:nvSpPr>
          <p:cNvPr id="22" name="Стрелка нагоре 21"/>
          <p:cNvSpPr/>
          <p:nvPr/>
        </p:nvSpPr>
        <p:spPr>
          <a:xfrm rot="5400000">
            <a:off x="6211141" y="2496372"/>
            <a:ext cx="142876" cy="1008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b="1"/>
          </a:p>
        </p:txBody>
      </p:sp>
      <p:sp>
        <p:nvSpPr>
          <p:cNvPr id="23" name="Стрелка нагоре 22"/>
          <p:cNvSpPr/>
          <p:nvPr/>
        </p:nvSpPr>
        <p:spPr>
          <a:xfrm rot="7140000" flipV="1">
            <a:off x="2929783" y="1723022"/>
            <a:ext cx="129285" cy="7512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b="1"/>
          </a:p>
        </p:txBody>
      </p:sp>
      <p:sp>
        <p:nvSpPr>
          <p:cNvPr id="24" name="Стрелка нагоре 23"/>
          <p:cNvSpPr/>
          <p:nvPr/>
        </p:nvSpPr>
        <p:spPr>
          <a:xfrm rot="14220000" flipH="1" flipV="1">
            <a:off x="5955007" y="1638583"/>
            <a:ext cx="102439" cy="7722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5" y="4755533"/>
            <a:ext cx="1785919" cy="194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8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0736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1"/>
            <a:ext cx="2570149" cy="114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222795"/>
            <a:ext cx="1785951" cy="198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 l="22969" t="20690"/>
          <a:stretch>
            <a:fillRect/>
          </a:stretch>
        </p:blipFill>
        <p:spPr bwMode="auto">
          <a:xfrm>
            <a:off x="6572264" y="3000372"/>
            <a:ext cx="23957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928803"/>
            <a:ext cx="1714513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71472" y="4286257"/>
            <a:ext cx="2071683" cy="20716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трелка нагоре 12"/>
          <p:cNvSpPr/>
          <p:nvPr/>
        </p:nvSpPr>
        <p:spPr>
          <a:xfrm rot="5400000">
            <a:off x="3397208" y="2032025"/>
            <a:ext cx="71438" cy="1008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b="1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Правоъгълник 14"/>
          <p:cNvSpPr/>
          <p:nvPr/>
        </p:nvSpPr>
        <p:spPr>
          <a:xfrm>
            <a:off x="2761412" y="1995899"/>
            <a:ext cx="1444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измиване</a:t>
            </a:r>
            <a:r>
              <a:rPr lang="en-US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bg-BG" sz="2000" b="1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Стрелка нагоре 15"/>
          <p:cNvSpPr/>
          <p:nvPr/>
        </p:nvSpPr>
        <p:spPr>
          <a:xfrm rot="6900000">
            <a:off x="6436916" y="2384554"/>
            <a:ext cx="71438" cy="1008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b="1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Правоъгълник 16"/>
          <p:cNvSpPr/>
          <p:nvPr/>
        </p:nvSpPr>
        <p:spPr>
          <a:xfrm rot="1497727">
            <a:off x="6032026" y="2458959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сушене</a:t>
            </a:r>
            <a:endParaRPr lang="bg-BG" sz="2000" b="1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8" name="Правоъгълник 17"/>
          <p:cNvSpPr/>
          <p:nvPr/>
        </p:nvSpPr>
        <p:spPr>
          <a:xfrm rot="19708737">
            <a:off x="5543804" y="4556620"/>
            <a:ext cx="1851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натрошаване</a:t>
            </a:r>
            <a:endParaRPr lang="bg-BG" sz="2000" b="1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9" name="Правоъгълник 18"/>
          <p:cNvSpPr/>
          <p:nvPr/>
        </p:nvSpPr>
        <p:spPr>
          <a:xfrm>
            <a:off x="2714612" y="4569820"/>
            <a:ext cx="1285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смилане</a:t>
            </a:r>
            <a:endParaRPr lang="bg-BG" sz="2000" b="1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" name="Стрелка нагоре 19"/>
          <p:cNvSpPr/>
          <p:nvPr/>
        </p:nvSpPr>
        <p:spPr>
          <a:xfrm rot="14220000">
            <a:off x="6692938" y="4443901"/>
            <a:ext cx="71438" cy="1008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b="1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" name="Стрелка нагоре 20"/>
          <p:cNvSpPr/>
          <p:nvPr/>
        </p:nvSpPr>
        <p:spPr>
          <a:xfrm rot="16200000" flipH="1">
            <a:off x="3254332" y="4603793"/>
            <a:ext cx="71438" cy="1008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b="1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71472" y="489030"/>
            <a:ext cx="4144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Подготовка на отпадъчните яйчени черупки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3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14281" y="233544"/>
            <a:ext cx="8501123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i="1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Обработка на повърхността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chemeClr val="accent1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i="1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i="1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i="1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i="1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i="1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i="1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i="1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i="1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Охарактеризиране на необработените и обработени яйчени черупки:</a:t>
            </a:r>
            <a:endParaRPr lang="en-US" sz="2000" b="1" dirty="0" smtClean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  <a:p>
            <a:pPr lvl="2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S</a:t>
            </a:r>
            <a:r>
              <a:rPr lang="bg-BG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ЕМ</a:t>
            </a:r>
            <a:r>
              <a:rPr lang="en-US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lvl="2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XRD</a:t>
            </a:r>
          </a:p>
          <a:p>
            <a:pPr lvl="2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FT–IR </a:t>
            </a:r>
            <a:endParaRPr lang="bg-BG" sz="2000" b="1" dirty="0" smtClean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  <a:p>
            <a:pPr lvl="2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bg-BG" sz="20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BET 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endParaRPr kumimoji="0" lang="bg-BG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643050"/>
            <a:ext cx="2355835" cy="17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008" y="1142985"/>
            <a:ext cx="2329439" cy="322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072199" y="428604"/>
            <a:ext cx="232258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авоъгълник 9"/>
          <p:cNvSpPr/>
          <p:nvPr/>
        </p:nvSpPr>
        <p:spPr>
          <a:xfrm>
            <a:off x="642910" y="3571877"/>
            <a:ext cx="2643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50</a:t>
            </a:r>
            <a:r>
              <a:rPr lang="bg-BG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g</a:t>
            </a:r>
            <a:r>
              <a:rPr lang="en-US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bg-BG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прах от яйчени черупки</a:t>
            </a:r>
            <a:endParaRPr lang="bg-BG" b="1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5857885" y="3643314"/>
            <a:ext cx="328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5%-ен р-р на</a:t>
            </a:r>
            <a:r>
              <a:rPr lang="en-US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KMnO</a:t>
            </a:r>
            <a:r>
              <a:rPr lang="en-US" b="1" baseline="-25000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4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30%</a:t>
            </a:r>
            <a:r>
              <a:rPr lang="bg-BG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-</a:t>
            </a:r>
            <a:r>
              <a:rPr lang="bg-BG" b="1" dirty="0" err="1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ен</a:t>
            </a:r>
            <a:r>
              <a:rPr lang="bg-BG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 р-р на </a:t>
            </a:r>
            <a:r>
              <a:rPr lang="en-US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H</a:t>
            </a:r>
            <a:r>
              <a:rPr lang="en-US" b="1" baseline="-25000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en-US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O</a:t>
            </a:r>
            <a:r>
              <a:rPr lang="en-US" b="1" baseline="-25000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en-US" b="1" i="1" baseline="-25000" dirty="0" smtClean="0">
              <a:solidFill>
                <a:schemeClr val="accent1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endParaRPr lang="bg-BG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med" advClick="0" advTm="4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Картина 2" descr="SEM ES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00035" y="214290"/>
            <a:ext cx="3643339" cy="2786082"/>
          </a:xfrm>
          <a:prstGeom prst="rect">
            <a:avLst/>
          </a:prstGeom>
          <a:noFill/>
        </p:spPr>
      </p:pic>
      <p:pic>
        <p:nvPicPr>
          <p:cNvPr id="2051" name="Картина 3" descr="SEM KMnO4 ES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857752" y="214290"/>
            <a:ext cx="3452595" cy="2787598"/>
          </a:xfrm>
          <a:prstGeom prst="rect">
            <a:avLst/>
          </a:prstGeom>
          <a:noFill/>
        </p:spPr>
      </p:pic>
      <p:pic>
        <p:nvPicPr>
          <p:cNvPr id="2050" name="Картина 4" descr="SEM H2O2 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143248"/>
            <a:ext cx="3429024" cy="27864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" y="453021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85786" y="5965448"/>
            <a:ext cx="835821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 err="1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Фиг</a:t>
            </a:r>
            <a:r>
              <a:rPr lang="en-US" sz="2000" b="1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. 1</a:t>
            </a:r>
            <a:r>
              <a:rPr lang="bg-BG" sz="2000" b="1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bg-BG" sz="2000" b="1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SEM изображения на отпадъчни яйчени черупки преди и след химична обработка</a:t>
            </a:r>
            <a:endParaRPr lang="bg-BG" sz="2000" b="1" dirty="0" smtClean="0">
              <a:solidFill>
                <a:schemeClr val="accent1"/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5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Картина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1" y="357167"/>
            <a:ext cx="4857784" cy="4925253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85787" y="5500702"/>
            <a:ext cx="8065061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 err="1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Фиг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Arial" pitchFamily="34" charset="0"/>
              </a:rPr>
              <a:t>. 2.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XRD </a:t>
            </a:r>
            <a:r>
              <a:rPr kumimoji="0" lang="bg-BG" sz="2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дифрактограми</a:t>
            </a:r>
            <a:r>
              <a:rPr kumimoji="0" lang="bg-BG" sz="20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на</a:t>
            </a:r>
            <a:r>
              <a:rPr lang="bg-BG" sz="2000" b="1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 прахове от отпадъчни яйчени черупки преди и след химична обработка</a:t>
            </a:r>
            <a:endParaRPr kumimoji="0" lang="bg-BG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ене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779</Words>
  <Application>Microsoft Office PowerPoint</Application>
  <PresentationFormat>On-screen Show (4:3)</PresentationFormat>
  <Paragraphs>157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Cambria</vt:lpstr>
      <vt:lpstr>Rockwell</vt:lpstr>
      <vt:lpstr>Times New Roman</vt:lpstr>
      <vt:lpstr>Wingdings</vt:lpstr>
      <vt:lpstr>Office тема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USSER3</dc:creator>
  <cp:lastModifiedBy>Teacher</cp:lastModifiedBy>
  <cp:revision>180</cp:revision>
  <dcterms:created xsi:type="dcterms:W3CDTF">2022-08-07T12:26:51Z</dcterms:created>
  <dcterms:modified xsi:type="dcterms:W3CDTF">2022-12-21T11:34:19Z</dcterms:modified>
</cp:coreProperties>
</file>