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C88B"/>
    <a:srgbClr val="0000CC"/>
    <a:srgbClr val="1D3A00"/>
    <a:srgbClr val="FF856D"/>
    <a:srgbClr val="FF2549"/>
    <a:srgbClr val="003635"/>
    <a:srgbClr val="005856"/>
    <a:srgbClr val="9EFF29"/>
    <a:srgbClr val="007033"/>
    <a:srgbClr val="5EE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445" y="3163529"/>
            <a:ext cx="8074741" cy="892277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697" y="4070547"/>
            <a:ext cx="8104237" cy="76692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74" y="246460"/>
            <a:ext cx="8214852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201994"/>
            <a:ext cx="8246070" cy="3660328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16" y="443407"/>
            <a:ext cx="6571913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442" y="1177436"/>
            <a:ext cx="6594035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69" y="227401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471166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943563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471166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43563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174" y="3060289"/>
            <a:ext cx="7654413" cy="1830209"/>
          </a:xfrm>
        </p:spPr>
        <p:txBody>
          <a:bodyPr>
            <a:noAutofit/>
          </a:bodyPr>
          <a:lstStyle/>
          <a:p>
            <a:r>
              <a:rPr lang="ru-RU" sz="2400" dirty="0" smtClean="0"/>
              <a:t>ИЗСЛЕДВАНЕ </a:t>
            </a:r>
            <a:r>
              <a:rPr lang="ru-RU" sz="2400" dirty="0"/>
              <a:t>НА РАБОТНИ </a:t>
            </a:r>
            <a:r>
              <a:rPr lang="ru-RU" sz="2400" dirty="0" smtClean="0"/>
              <a:t>ХАРАКТЕРИСТИКИ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НА </a:t>
            </a:r>
            <a:r>
              <a:rPr lang="ru-RU" sz="2400" dirty="0"/>
              <a:t>СЕНЗОРИ И НАДЕЖДНОСТ НА ГОРИВНИ </a:t>
            </a:r>
            <a:r>
              <a:rPr lang="ru-RU" sz="2400" dirty="0" smtClean="0"/>
              <a:t>ДЮЗИ</a:t>
            </a:r>
            <a:r>
              <a:rPr lang="en-US" sz="2400" dirty="0" smtClean="0"/>
              <a:t> </a:t>
            </a:r>
            <a:r>
              <a:rPr lang="ru-RU" sz="2400" dirty="0" smtClean="0"/>
              <a:t>ЗА </a:t>
            </a:r>
            <a:r>
              <a:rPr lang="ru-RU" sz="2400" dirty="0"/>
              <a:t>НОВИ И УПОТРЕБЯВАНИ </a:t>
            </a:r>
            <a:r>
              <a:rPr lang="ru-RU" sz="2400" dirty="0" smtClean="0"/>
              <a:t>АВТОМОБИЛИ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bg-BG" sz="2400" dirty="0" smtClean="0"/>
              <a:t>първи етап - 2022</a:t>
            </a:r>
            <a:endParaRPr lang="en-US" sz="2400" dirty="0"/>
          </a:p>
        </p:txBody>
      </p:sp>
      <p:sp>
        <p:nvSpPr>
          <p:cNvPr id="5" name="Правоъгълник 4"/>
          <p:cNvSpPr/>
          <p:nvPr/>
        </p:nvSpPr>
        <p:spPr>
          <a:xfrm>
            <a:off x="182068" y="2567390"/>
            <a:ext cx="49648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3200" b="1" dirty="0">
                <a:solidFill>
                  <a:schemeClr val="accent2"/>
                </a:solidFill>
              </a:rPr>
              <a:t>ПРОЕКТ № </a:t>
            </a:r>
            <a:r>
              <a:rPr lang="bg-BG" altLang="bg-BG" sz="3200" b="1" dirty="0" smtClean="0">
                <a:solidFill>
                  <a:schemeClr val="accent2"/>
                </a:solidFill>
              </a:rPr>
              <a:t>НИХ–4</a:t>
            </a:r>
            <a:r>
              <a:rPr lang="en-US" altLang="bg-BG" sz="3200" b="1" dirty="0" smtClean="0">
                <a:solidFill>
                  <a:schemeClr val="accent2"/>
                </a:solidFill>
              </a:rPr>
              <a:t>64</a:t>
            </a:r>
            <a:r>
              <a:rPr lang="bg-BG" altLang="bg-BG" sz="3200" b="1" dirty="0" smtClean="0">
                <a:solidFill>
                  <a:schemeClr val="accent2"/>
                </a:solidFill>
              </a:rPr>
              <a:t>/202</a:t>
            </a:r>
            <a:r>
              <a:rPr lang="en-US" altLang="bg-BG" sz="3200" b="1" dirty="0" smtClean="0">
                <a:solidFill>
                  <a:schemeClr val="accent2"/>
                </a:solidFill>
              </a:rPr>
              <a:t>2</a:t>
            </a:r>
            <a:r>
              <a:rPr lang="bg-BG" altLang="bg-BG" sz="3200" b="1" dirty="0" smtClean="0">
                <a:solidFill>
                  <a:schemeClr val="accent2"/>
                </a:solidFill>
              </a:rPr>
              <a:t>  </a:t>
            </a:r>
            <a:endParaRPr lang="bg-BG" altLang="bg-BG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о поле 3"/>
          <p:cNvSpPr txBox="1"/>
          <p:nvPr/>
        </p:nvSpPr>
        <p:spPr>
          <a:xfrm>
            <a:off x="-187017" y="497859"/>
            <a:ext cx="5791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  Изследователски колектив</a:t>
            </a:r>
            <a:endParaRPr lang="bg-BG" sz="3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271294" y="1406487"/>
            <a:ext cx="62532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Ръководител</a:t>
            </a:r>
            <a:r>
              <a:rPr lang="ru-RU" sz="2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  Доц</a:t>
            </a:r>
            <a:r>
              <a:rPr lang="ru-RU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. д-р Магдалена </a:t>
            </a:r>
            <a:r>
              <a:rPr lang="ru-RU" sz="2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Дюлгерова</a:t>
            </a:r>
            <a:endParaRPr lang="ru-RU" sz="2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Правоъгълник 6"/>
          <p:cNvSpPr/>
          <p:nvPr/>
        </p:nvSpPr>
        <p:spPr>
          <a:xfrm>
            <a:off x="1979442" y="1837374"/>
            <a:ext cx="623627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Проф. д-р </a:t>
            </a:r>
            <a:r>
              <a:rPr lang="bg-BG" sz="2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Лило </a:t>
            </a:r>
            <a:r>
              <a:rPr lang="bg-BG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Кунчев</a:t>
            </a:r>
          </a:p>
          <a:p>
            <a:r>
              <a:rPr lang="bg-BG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Доц. д-р </a:t>
            </a:r>
            <a:r>
              <a:rPr lang="bg-BG" sz="2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Йорданка </a:t>
            </a:r>
            <a:r>
              <a:rPr lang="bg-BG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Ташева</a:t>
            </a:r>
          </a:p>
          <a:p>
            <a:r>
              <a:rPr lang="bg-BG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Доц. д-р Васил </a:t>
            </a:r>
            <a:r>
              <a:rPr lang="bg-BG" sz="2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bg-BG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Бобев</a:t>
            </a:r>
          </a:p>
          <a:p>
            <a:r>
              <a:rPr lang="bg-BG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Гл. ас. д-р Златин </a:t>
            </a:r>
            <a:r>
              <a:rPr lang="bg-BG" sz="2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bg-BG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Георгиев, </a:t>
            </a:r>
            <a:r>
              <a:rPr lang="bg-BG" sz="2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постдокторант</a:t>
            </a:r>
            <a:endParaRPr lang="bg-BG" sz="2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bg-BG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Ас. Тончо </a:t>
            </a:r>
            <a:r>
              <a:rPr lang="bg-BG" sz="2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bg-BG" sz="2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Боюков</a:t>
            </a:r>
            <a:r>
              <a:rPr lang="bg-BG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докторант</a:t>
            </a:r>
          </a:p>
          <a:p>
            <a:r>
              <a:rPr lang="bg-BG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Ас. Симона </a:t>
            </a:r>
            <a:r>
              <a:rPr lang="bg-BG" sz="2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bg-BG" sz="2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Хесапчиева</a:t>
            </a:r>
            <a:r>
              <a:rPr lang="bg-BG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млад учен</a:t>
            </a:r>
          </a:p>
          <a:p>
            <a:r>
              <a:rPr lang="bg-BG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Даниел Вълчев, студент      </a:t>
            </a:r>
          </a:p>
          <a:p>
            <a:r>
              <a:rPr lang="bg-BG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Пламен </a:t>
            </a:r>
            <a:r>
              <a:rPr lang="bg-BG" sz="2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Пискюлиев</a:t>
            </a:r>
            <a:r>
              <a:rPr lang="bg-BG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студент</a:t>
            </a:r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61781" y="434198"/>
            <a:ext cx="902043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Цел на 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проекта</a:t>
            </a:r>
            <a:endParaRPr lang="ru-RU" sz="3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ru-RU" sz="3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Установяване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и </a:t>
            </a:r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използване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съвременни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методи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за </a:t>
            </a:r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определяне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на работни характеристики на </a:t>
            </a:r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сензори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и </a:t>
            </a:r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надеждност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горивни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дюзи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за нови и </a:t>
            </a:r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употребявани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автомобили.</a:t>
            </a:r>
          </a:p>
        </p:txBody>
      </p:sp>
    </p:spTree>
    <p:extLst>
      <p:ext uri="{BB962C8B-B14F-4D97-AF65-F5344CB8AC3E}">
        <p14:creationId xmlns:p14="http://schemas.microsoft.com/office/powerpoint/2010/main" val="221330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98854" y="506263"/>
            <a:ext cx="8896865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Основни</a:t>
            </a: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задачи</a:t>
            </a:r>
            <a:r>
              <a:rPr lang="ru-RU" sz="3200" dirty="0"/>
              <a:t>: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</a:t>
            </a:r>
          </a:p>
          <a:p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	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Проучване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и анализ на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структурата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и принципа на работа на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горивни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инжектори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Определяне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на схема за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тестване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работата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горивните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инжектори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посредством стенд за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изпитване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производителността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Анализ 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на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чувствителността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и приноса на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контролните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параметри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от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сензорите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посредством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измервания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направени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с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осцилоскоп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. 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Прилагане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на статистически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методи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и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алгоритъм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за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регресия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за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създаване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на схема за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оптимизиране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диагностиката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и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сервизните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интервали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горивната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система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Разработване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на лабораторно упражнение за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прилагане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съвременни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методи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на диагностика и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сервизиране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горивната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система.</a:t>
            </a:r>
          </a:p>
          <a:p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05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0" y="436773"/>
            <a:ext cx="845202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Основни</a:t>
            </a: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резултати</a:t>
            </a:r>
            <a:endParaRPr lang="ru-RU" sz="32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ru-RU" sz="3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Проучване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и анализ на </a:t>
            </a:r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структурата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и принципа на работа на </a:t>
            </a:r>
            <a:r>
              <a:rPr lang="ru-RU" sz="24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горивни</a:t>
            </a:r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инжектори</a:t>
            </a:r>
            <a:endParaRPr lang="ru-RU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Определяне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на схема за </a:t>
            </a:r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тестване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работата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горивните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инжектори</a:t>
            </a:r>
            <a:endParaRPr lang="ru-RU" sz="24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Проучване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sz="24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методи</a:t>
            </a:r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за </a:t>
            </a:r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събиране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статистическа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информация за </a:t>
            </a:r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отказите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механизми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и </a:t>
            </a:r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системи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автомобилната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техника</a:t>
            </a:r>
            <a:endParaRPr lang="ru-RU" sz="24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ru-RU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37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94" y="930186"/>
            <a:ext cx="6330008" cy="4206458"/>
          </a:xfrm>
          <a:prstGeom prst="rect">
            <a:avLst/>
          </a:prstGeom>
        </p:spPr>
      </p:pic>
      <p:sp>
        <p:nvSpPr>
          <p:cNvPr id="3" name="Правоъгълник 2"/>
          <p:cNvSpPr/>
          <p:nvPr/>
        </p:nvSpPr>
        <p:spPr>
          <a:xfrm>
            <a:off x="6503002" y="3033415"/>
            <a:ext cx="25545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Изменение на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напрежението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и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силата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на тока в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процеса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на диагностика на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автомобила</a:t>
            </a:r>
            <a:endParaRPr lang="bg-BG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64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287691"/>
              </p:ext>
            </p:extLst>
          </p:nvPr>
        </p:nvGraphicFramePr>
        <p:xfrm>
          <a:off x="3513762" y="0"/>
          <a:ext cx="5393931" cy="5065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0951">
                  <a:extLst>
                    <a:ext uri="{9D8B030D-6E8A-4147-A177-3AD203B41FA5}">
                      <a16:colId xmlns:a16="http://schemas.microsoft.com/office/drawing/2014/main" val="2959915518"/>
                    </a:ext>
                  </a:extLst>
                </a:gridCol>
                <a:gridCol w="4003744">
                  <a:extLst>
                    <a:ext uri="{9D8B030D-6E8A-4147-A177-3AD203B41FA5}">
                      <a16:colId xmlns:a16="http://schemas.microsoft.com/office/drawing/2014/main" val="3319580446"/>
                    </a:ext>
                  </a:extLst>
                </a:gridCol>
                <a:gridCol w="769236">
                  <a:extLst>
                    <a:ext uri="{9D8B030D-6E8A-4147-A177-3AD203B41FA5}">
                      <a16:colId xmlns:a16="http://schemas.microsoft.com/office/drawing/2014/main" val="2640253656"/>
                    </a:ext>
                  </a:extLst>
                </a:gridCol>
              </a:tblGrid>
              <a:tr h="159327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1. Към перо "Дълготрайни материални активи" (над праг за същественост):</a:t>
                      </a:r>
                      <a:endParaRPr lang="ru-RU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073308"/>
                  </a:ext>
                </a:extLst>
              </a:tr>
              <a:tr h="159327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500" u="none" strike="noStrike">
                          <a:effectLst/>
                        </a:rPr>
                        <a:t>1.1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500" u="none" strike="noStrike">
                          <a:effectLst/>
                        </a:rPr>
                        <a:t>Станция за диагностика</a:t>
                      </a:r>
                      <a:endParaRPr lang="bg-BG" sz="5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500" u="none" strike="noStrike">
                          <a:effectLst/>
                        </a:rPr>
                        <a:t>1654,00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extLst>
                  <a:ext uri="{0D108BD9-81ED-4DB2-BD59-A6C34878D82A}">
                    <a16:rowId xmlns:a16="http://schemas.microsoft.com/office/drawing/2014/main" val="803101440"/>
                  </a:ext>
                </a:extLst>
              </a:tr>
              <a:tr h="159327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500" u="none" strike="noStrike">
                          <a:effectLst/>
                        </a:rPr>
                        <a:t>1.2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CarScope </a:t>
                      </a:r>
                      <a:r>
                        <a:rPr lang="bg-BG" sz="500" u="none" strike="noStrike">
                          <a:effectLst/>
                        </a:rPr>
                        <a:t>стартов комплект</a:t>
                      </a:r>
                      <a:endParaRPr lang="bg-BG" sz="5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500" u="none" strike="noStrike">
                          <a:effectLst/>
                        </a:rPr>
                        <a:t>1500,00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extLst>
                  <a:ext uri="{0D108BD9-81ED-4DB2-BD59-A6C34878D82A}">
                    <a16:rowId xmlns:a16="http://schemas.microsoft.com/office/drawing/2014/main" val="97697505"/>
                  </a:ext>
                </a:extLst>
              </a:tr>
              <a:tr h="144843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u="none" strike="noStrike">
                          <a:effectLst/>
                        </a:rPr>
                        <a:t>Общо :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500" u="none" strike="noStrike">
                          <a:effectLst/>
                        </a:rPr>
                        <a:t>3154,00</a:t>
                      </a:r>
                      <a:endParaRPr lang="bg-BG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extLst>
                  <a:ext uri="{0D108BD9-81ED-4DB2-BD59-A6C34878D82A}">
                    <a16:rowId xmlns:a16="http://schemas.microsoft.com/office/drawing/2014/main" val="502067899"/>
                  </a:ext>
                </a:extLst>
              </a:tr>
              <a:tr h="152085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2. Към перо "Други материали и активи" :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077170"/>
                  </a:ext>
                </a:extLst>
              </a:tr>
              <a:tr h="152085">
                <a:tc>
                  <a:txBody>
                    <a:bodyPr/>
                    <a:lstStyle/>
                    <a:p>
                      <a:pPr algn="ctr" fontAlgn="t"/>
                      <a:r>
                        <a:rPr lang="bg-BG" sz="500" u="none" strike="noStrike">
                          <a:effectLst/>
                        </a:rPr>
                        <a:t>2.1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Канцеларски материали и компютърни консумативи</a:t>
                      </a:r>
                      <a:endParaRPr lang="ru-RU" sz="5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500" u="none" strike="noStrike">
                          <a:effectLst/>
                        </a:rPr>
                        <a:t>108,99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extLst>
                  <a:ext uri="{0D108BD9-81ED-4DB2-BD59-A6C34878D82A}">
                    <a16:rowId xmlns:a16="http://schemas.microsoft.com/office/drawing/2014/main" val="3043195641"/>
                  </a:ext>
                </a:extLst>
              </a:tr>
              <a:tr h="152085">
                <a:tc>
                  <a:txBody>
                    <a:bodyPr/>
                    <a:lstStyle/>
                    <a:p>
                      <a:pPr algn="ctr" fontAlgn="t"/>
                      <a:r>
                        <a:rPr lang="bg-BG" sz="500" u="none" strike="noStrike">
                          <a:effectLst/>
                        </a:rPr>
                        <a:t>2.2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500" u="none" strike="noStrike">
                          <a:effectLst/>
                        </a:rPr>
                        <a:t>Количка с инструменти</a:t>
                      </a:r>
                      <a:endParaRPr lang="bg-BG" sz="5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500" u="none" strike="noStrike">
                          <a:effectLst/>
                        </a:rPr>
                        <a:t>991,68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extLst>
                  <a:ext uri="{0D108BD9-81ED-4DB2-BD59-A6C34878D82A}">
                    <a16:rowId xmlns:a16="http://schemas.microsoft.com/office/drawing/2014/main" val="3704981273"/>
                  </a:ext>
                </a:extLst>
              </a:tr>
              <a:tr h="152085">
                <a:tc>
                  <a:txBody>
                    <a:bodyPr/>
                    <a:lstStyle/>
                    <a:p>
                      <a:pPr algn="ctr" fontAlgn="t"/>
                      <a:r>
                        <a:rPr lang="bg-BG" sz="500" u="none" strike="noStrike">
                          <a:effectLst/>
                        </a:rPr>
                        <a:t>2.3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500" u="none" strike="noStrike">
                          <a:effectLst/>
                        </a:rPr>
                        <a:t>Ултразвукова вана</a:t>
                      </a:r>
                      <a:endParaRPr lang="bg-BG" sz="5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500" u="none" strike="noStrike">
                          <a:effectLst/>
                        </a:rPr>
                        <a:t>955,79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extLst>
                  <a:ext uri="{0D108BD9-81ED-4DB2-BD59-A6C34878D82A}">
                    <a16:rowId xmlns:a16="http://schemas.microsoft.com/office/drawing/2014/main" val="3499925454"/>
                  </a:ext>
                </a:extLst>
              </a:tr>
              <a:tr h="152085">
                <a:tc>
                  <a:txBody>
                    <a:bodyPr/>
                    <a:lstStyle/>
                    <a:p>
                      <a:pPr algn="ctr" fontAlgn="t"/>
                      <a:r>
                        <a:rPr lang="bg-BG" sz="500" u="none" strike="noStrike">
                          <a:effectLst/>
                        </a:rPr>
                        <a:t>2.4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500" u="none" strike="noStrike">
                          <a:effectLst/>
                        </a:rPr>
                        <a:t>Датчик за налягане</a:t>
                      </a:r>
                      <a:endParaRPr lang="bg-BG" sz="5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500" u="none" strike="noStrike">
                          <a:effectLst/>
                        </a:rPr>
                        <a:t>636,00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extLst>
                  <a:ext uri="{0D108BD9-81ED-4DB2-BD59-A6C34878D82A}">
                    <a16:rowId xmlns:a16="http://schemas.microsoft.com/office/drawing/2014/main" val="1121938705"/>
                  </a:ext>
                </a:extLst>
              </a:tr>
              <a:tr h="159327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u="none" strike="noStrike">
                          <a:effectLst/>
                        </a:rPr>
                        <a:t>Общо :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500" u="none" strike="noStrike">
                          <a:effectLst/>
                        </a:rPr>
                        <a:t>2692,46</a:t>
                      </a:r>
                      <a:endParaRPr lang="bg-BG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extLst>
                  <a:ext uri="{0D108BD9-81ED-4DB2-BD59-A6C34878D82A}">
                    <a16:rowId xmlns:a16="http://schemas.microsoft.com/office/drawing/2014/main" val="1355861633"/>
                  </a:ext>
                </a:extLst>
              </a:tr>
              <a:tr h="144843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3. Към перо "Програмни продукти и литература":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52351"/>
                  </a:ext>
                </a:extLst>
              </a:tr>
              <a:tr h="159327">
                <a:tc>
                  <a:txBody>
                    <a:bodyPr/>
                    <a:lstStyle/>
                    <a:p>
                      <a:pPr algn="ctr" fontAlgn="t"/>
                      <a:r>
                        <a:rPr lang="bg-BG" sz="500" u="none" strike="noStrike">
                          <a:effectLst/>
                        </a:rPr>
                        <a:t>3.1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500" u="none" strike="noStrike">
                          <a:effectLst/>
                        </a:rPr>
                        <a:t>Учебна литература</a:t>
                      </a:r>
                      <a:endParaRPr lang="bg-BG" sz="5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500" u="none" strike="noStrike">
                          <a:effectLst/>
                        </a:rPr>
                        <a:t>153,80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extLst>
                  <a:ext uri="{0D108BD9-81ED-4DB2-BD59-A6C34878D82A}">
                    <a16:rowId xmlns:a16="http://schemas.microsoft.com/office/drawing/2014/main" val="756650891"/>
                  </a:ext>
                </a:extLst>
              </a:tr>
              <a:tr h="152085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u="none" strike="noStrike">
                          <a:effectLst/>
                        </a:rPr>
                        <a:t>Общо :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500" u="none" strike="noStrike">
                          <a:effectLst/>
                        </a:rPr>
                        <a:t>153,80</a:t>
                      </a:r>
                      <a:endParaRPr lang="bg-BG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extLst>
                  <a:ext uri="{0D108BD9-81ED-4DB2-BD59-A6C34878D82A}">
                    <a16:rowId xmlns:a16="http://schemas.microsoft.com/office/drawing/2014/main" val="1114673525"/>
                  </a:ext>
                </a:extLst>
              </a:tr>
              <a:tr h="144843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4. Към перо "Външни услуги":</a:t>
                      </a:r>
                      <a:endParaRPr lang="ru-RU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37302"/>
                  </a:ext>
                </a:extLst>
              </a:tr>
              <a:tr h="144843">
                <a:tc>
                  <a:txBody>
                    <a:bodyPr/>
                    <a:lstStyle/>
                    <a:p>
                      <a:pPr algn="ctr" fontAlgn="t"/>
                      <a:r>
                        <a:rPr lang="bg-BG" sz="500" u="none" strike="noStrike">
                          <a:effectLst/>
                        </a:rPr>
                        <a:t>4.1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500" u="none" strike="noStrike">
                          <a:effectLst/>
                        </a:rPr>
                        <a:t>Куриерска услуга</a:t>
                      </a:r>
                      <a:endParaRPr lang="bg-BG" sz="5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500" u="none" strike="noStrike">
                          <a:effectLst/>
                        </a:rPr>
                        <a:t>56,24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extLst>
                  <a:ext uri="{0D108BD9-81ED-4DB2-BD59-A6C34878D82A}">
                    <a16:rowId xmlns:a16="http://schemas.microsoft.com/office/drawing/2014/main" val="163338899"/>
                  </a:ext>
                </a:extLst>
              </a:tr>
              <a:tr h="152085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u="none" strike="noStrike">
                          <a:effectLst/>
                        </a:rPr>
                        <a:t>Общо : 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500" u="none" strike="noStrike">
                          <a:effectLst/>
                        </a:rPr>
                        <a:t>56,24</a:t>
                      </a:r>
                      <a:endParaRPr lang="bg-BG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extLst>
                  <a:ext uri="{0D108BD9-81ED-4DB2-BD59-A6C34878D82A}">
                    <a16:rowId xmlns:a16="http://schemas.microsoft.com/office/drawing/2014/main" val="162790169"/>
                  </a:ext>
                </a:extLst>
              </a:tr>
              <a:tr h="165121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5. Към перо "Такси правоучастия"</a:t>
                      </a:r>
                      <a:endParaRPr lang="ru-RU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734436"/>
                  </a:ext>
                </a:extLst>
              </a:tr>
              <a:tr h="165121">
                <a:tc>
                  <a:txBody>
                    <a:bodyPr/>
                    <a:lstStyle/>
                    <a:p>
                      <a:pPr algn="ctr" fontAlgn="t"/>
                      <a:r>
                        <a:rPr lang="bg-BG" sz="500" u="none" strike="noStrike">
                          <a:effectLst/>
                        </a:rPr>
                        <a:t>5.2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500" u="none" strike="noStrike">
                          <a:effectLst/>
                        </a:rPr>
                        <a:t> </a:t>
                      </a:r>
                      <a:endParaRPr lang="bg-BG" sz="5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500" u="none" strike="noStrike">
                          <a:effectLst/>
                        </a:rPr>
                        <a:t>0,00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extLst>
                  <a:ext uri="{0D108BD9-81ED-4DB2-BD59-A6C34878D82A}">
                    <a16:rowId xmlns:a16="http://schemas.microsoft.com/office/drawing/2014/main" val="1682276462"/>
                  </a:ext>
                </a:extLst>
              </a:tr>
              <a:tr h="179605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u="none" strike="noStrike">
                          <a:effectLst/>
                        </a:rPr>
                        <a:t>Общо: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500" u="none" strike="noStrike">
                          <a:effectLst/>
                        </a:rPr>
                        <a:t>0,00</a:t>
                      </a:r>
                      <a:endParaRPr lang="bg-BG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extLst>
                  <a:ext uri="{0D108BD9-81ED-4DB2-BD59-A6C34878D82A}">
                    <a16:rowId xmlns:a16="http://schemas.microsoft.com/office/drawing/2014/main" val="1618640292"/>
                  </a:ext>
                </a:extLst>
              </a:tr>
              <a:tr h="159327">
                <a:tc gridSpan="3">
                  <a:txBody>
                    <a:bodyPr/>
                    <a:lstStyle/>
                    <a:p>
                      <a:pPr algn="l" fontAlgn="t"/>
                      <a:r>
                        <a:rPr lang="bg-BG" sz="500" u="none" strike="noStrike">
                          <a:effectLst/>
                        </a:rPr>
                        <a:t>6. Към перо "Командировки":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797777"/>
                  </a:ext>
                </a:extLst>
              </a:tr>
              <a:tr h="144843">
                <a:tc>
                  <a:txBody>
                    <a:bodyPr/>
                    <a:lstStyle/>
                    <a:p>
                      <a:pPr algn="ctr" fontAlgn="t"/>
                      <a:r>
                        <a:rPr lang="bg-BG" sz="500" u="none" strike="noStrike">
                          <a:effectLst/>
                        </a:rPr>
                        <a:t>6.1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Командировка на членовете на екипа в страната</a:t>
                      </a:r>
                      <a:endParaRPr lang="ru-RU" sz="5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500" u="none" strike="noStrike">
                          <a:effectLst/>
                        </a:rPr>
                        <a:t>0,00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extLst>
                  <a:ext uri="{0D108BD9-81ED-4DB2-BD59-A6C34878D82A}">
                    <a16:rowId xmlns:a16="http://schemas.microsoft.com/office/drawing/2014/main" val="3102347526"/>
                  </a:ext>
                </a:extLst>
              </a:tr>
              <a:tr h="166569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u="none" strike="noStrike">
                          <a:effectLst/>
                        </a:rPr>
                        <a:t>Общо : 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500" u="none" strike="noStrike">
                          <a:effectLst/>
                        </a:rPr>
                        <a:t>0,00</a:t>
                      </a:r>
                      <a:endParaRPr lang="bg-BG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extLst>
                  <a:ext uri="{0D108BD9-81ED-4DB2-BD59-A6C34878D82A}">
                    <a16:rowId xmlns:a16="http://schemas.microsoft.com/office/drawing/2014/main" val="3128039184"/>
                  </a:ext>
                </a:extLst>
              </a:tr>
              <a:tr h="144843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7. Към перо "Заплащане на възнаграждения":</a:t>
                      </a:r>
                      <a:endParaRPr lang="ru-RU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151159"/>
                  </a:ext>
                </a:extLst>
              </a:tr>
              <a:tr h="144843">
                <a:tc>
                  <a:txBody>
                    <a:bodyPr/>
                    <a:lstStyle/>
                    <a:p>
                      <a:pPr algn="ctr" fontAlgn="t"/>
                      <a:r>
                        <a:rPr lang="bg-BG" sz="500" u="none" strike="noStrike">
                          <a:effectLst/>
                        </a:rPr>
                        <a:t>7.1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Заплащане на членовете на екипа</a:t>
                      </a:r>
                      <a:endParaRPr lang="ru-RU" sz="5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500" u="none" strike="noStrike">
                          <a:effectLst/>
                        </a:rPr>
                        <a:t>0,00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extLst>
                  <a:ext uri="{0D108BD9-81ED-4DB2-BD59-A6C34878D82A}">
                    <a16:rowId xmlns:a16="http://schemas.microsoft.com/office/drawing/2014/main" val="768536044"/>
                  </a:ext>
                </a:extLst>
              </a:tr>
              <a:tr h="152085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u="none" strike="noStrike">
                          <a:effectLst/>
                        </a:rPr>
                        <a:t>Общо : 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500" u="none" strike="noStrike">
                          <a:effectLst/>
                        </a:rPr>
                        <a:t>0,00</a:t>
                      </a:r>
                      <a:endParaRPr lang="bg-BG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extLst>
                  <a:ext uri="{0D108BD9-81ED-4DB2-BD59-A6C34878D82A}">
                    <a16:rowId xmlns:a16="http://schemas.microsoft.com/office/drawing/2014/main" val="3852743111"/>
                  </a:ext>
                </a:extLst>
              </a:tr>
              <a:tr h="166569">
                <a:tc gridSpan="3">
                  <a:txBody>
                    <a:bodyPr/>
                    <a:lstStyle/>
                    <a:p>
                      <a:pPr algn="l" fontAlgn="t"/>
                      <a:r>
                        <a:rPr lang="bg-BG" sz="500" u="none" strike="noStrike">
                          <a:effectLst/>
                        </a:rPr>
                        <a:t>8. Към перо "Рецензенти":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75486"/>
                  </a:ext>
                </a:extLst>
              </a:tr>
              <a:tr h="166569">
                <a:tc>
                  <a:txBody>
                    <a:bodyPr/>
                    <a:lstStyle/>
                    <a:p>
                      <a:pPr algn="ctr" fontAlgn="t"/>
                      <a:r>
                        <a:rPr lang="bg-BG" sz="500" u="none" strike="noStrike">
                          <a:effectLst/>
                        </a:rPr>
                        <a:t>8.1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Заплащане на рецензенти по отчета</a:t>
                      </a:r>
                      <a:endParaRPr lang="ru-RU" sz="5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500" u="none" strike="noStrike">
                          <a:effectLst/>
                        </a:rPr>
                        <a:t>65,00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extLst>
                  <a:ext uri="{0D108BD9-81ED-4DB2-BD59-A6C34878D82A}">
                    <a16:rowId xmlns:a16="http://schemas.microsoft.com/office/drawing/2014/main" val="2333989402"/>
                  </a:ext>
                </a:extLst>
              </a:tr>
              <a:tr h="152085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u="none" strike="noStrike">
                          <a:effectLst/>
                        </a:rPr>
                        <a:t>Общо : 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500" u="none" strike="noStrike">
                          <a:effectLst/>
                        </a:rPr>
                        <a:t>65,00</a:t>
                      </a:r>
                      <a:endParaRPr lang="bg-BG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extLst>
                  <a:ext uri="{0D108BD9-81ED-4DB2-BD59-A6C34878D82A}">
                    <a16:rowId xmlns:a16="http://schemas.microsoft.com/office/drawing/2014/main" val="2573735567"/>
                  </a:ext>
                </a:extLst>
              </a:tr>
              <a:tr h="166569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9. Към перо "Административно/финансово-счетоводно обслужване":</a:t>
                      </a:r>
                      <a:endParaRPr lang="ru-RU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72923"/>
                  </a:ext>
                </a:extLst>
              </a:tr>
              <a:tr h="152085">
                <a:tc>
                  <a:txBody>
                    <a:bodyPr/>
                    <a:lstStyle/>
                    <a:p>
                      <a:pPr algn="ctr" fontAlgn="t"/>
                      <a:r>
                        <a:rPr lang="bg-BG" sz="500" u="none" strike="noStrike">
                          <a:effectLst/>
                        </a:rPr>
                        <a:t>9.1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10% от стойността на договора</a:t>
                      </a:r>
                      <a:endParaRPr lang="ru-RU" sz="5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500" u="none" strike="noStrike">
                          <a:effectLst/>
                        </a:rPr>
                        <a:t>694,00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/>
                </a:tc>
                <a:extLst>
                  <a:ext uri="{0D108BD9-81ED-4DB2-BD59-A6C34878D82A}">
                    <a16:rowId xmlns:a16="http://schemas.microsoft.com/office/drawing/2014/main" val="2468199122"/>
                  </a:ext>
                </a:extLst>
              </a:tr>
              <a:tr h="173811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u="none" strike="noStrike">
                          <a:effectLst/>
                        </a:rPr>
                        <a:t>Общо : </a:t>
                      </a:r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500" u="none" strike="noStrike">
                          <a:effectLst/>
                        </a:rPr>
                        <a:t>694,00</a:t>
                      </a:r>
                      <a:endParaRPr lang="bg-BG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extLst>
                  <a:ext uri="{0D108BD9-81ED-4DB2-BD59-A6C34878D82A}">
                    <a16:rowId xmlns:a16="http://schemas.microsoft.com/office/drawing/2014/main" val="3270377078"/>
                  </a:ext>
                </a:extLst>
              </a:tr>
              <a:tr h="224507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Общо извършени разходи по проекта:</a:t>
                      </a:r>
                      <a:endParaRPr lang="ru-RU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600" u="none" strike="noStrike" dirty="0">
                          <a:effectLst/>
                        </a:rPr>
                        <a:t>6815,50</a:t>
                      </a:r>
                      <a:endParaRPr lang="bg-BG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3" marR="4853" marT="4853" marB="0" anchor="ctr"/>
                </a:tc>
                <a:extLst>
                  <a:ext uri="{0D108BD9-81ED-4DB2-BD59-A6C34878D82A}">
                    <a16:rowId xmlns:a16="http://schemas.microsoft.com/office/drawing/2014/main" val="459380580"/>
                  </a:ext>
                </a:extLst>
              </a:tr>
            </a:tbl>
          </a:graphicData>
        </a:graphic>
      </p:graphicFrame>
      <p:sp>
        <p:nvSpPr>
          <p:cNvPr id="4" name="Текстово поле 3"/>
          <p:cNvSpPr txBox="1"/>
          <p:nvPr/>
        </p:nvSpPr>
        <p:spPr>
          <a:xfrm>
            <a:off x="0" y="123290"/>
            <a:ext cx="3441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Финасов</a:t>
            </a:r>
            <a:r>
              <a:rPr lang="bg-BG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отчет</a:t>
            </a:r>
            <a:endParaRPr lang="bg-BG" sz="3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0" y="1504313"/>
            <a:ext cx="321581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Получени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средства: 6940.00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лв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                                                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Изразходени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средства: 6815.50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лв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 , от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които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5900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лв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 -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апарати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и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уреди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за диагностика и ТО                                                     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Ръководител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: доц. д-р Магдалена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Дюлгерова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                                       Срок на проекта: 2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години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29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Microsoft Office PowerPoint</Application>
  <PresentationFormat>Презентация на цял екран (16:9)</PresentationFormat>
  <Paragraphs>99</Paragraphs>
  <Slides>7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ИЗСЛЕДВАНЕ НА РАБОТНИ ХАРАКТЕРИСТИКИ НА СЕНЗОРИ И НАДЕЖДНОСТ НА ГОРИВНИ ДЮЗИ ЗА НОВИ И УПОТРЕБЯВАНИ АВТОМОБИЛИ първи етап - 2022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2022-12-21T14:05:29Z</dcterms:modified>
  <cp:contentStatus>Последен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