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66" r:id="rId4"/>
    <p:sldId id="258" r:id="rId5"/>
    <p:sldId id="264" r:id="rId6"/>
    <p:sldId id="265" r:id="rId7"/>
    <p:sldId id="269" r:id="rId8"/>
    <p:sldId id="270" r:id="rId9"/>
    <p:sldId id="267" r:id="rId10"/>
    <p:sldId id="260" r:id="rId11"/>
    <p:sldId id="262" r:id="rId12"/>
    <p:sldId id="263" r:id="rId13"/>
    <p:sldId id="268" r:id="rId14"/>
    <p:sldId id="261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AC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E8E54-4A05-42B1-BCA0-5A24C0358076}" type="datetimeFigureOut">
              <a:rPr lang="bg-BG" smtClean="0"/>
              <a:t>11.1.2022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B3BB554-4094-45A1-92B9-2E10FCA884D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4418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E8E54-4A05-42B1-BCA0-5A24C0358076}" type="datetimeFigureOut">
              <a:rPr lang="bg-BG" smtClean="0"/>
              <a:t>11.1.2022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B3BB554-4094-45A1-92B9-2E10FCA884D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87924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E8E54-4A05-42B1-BCA0-5A24C0358076}" type="datetimeFigureOut">
              <a:rPr lang="bg-BG" smtClean="0"/>
              <a:t>11.1.2022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B3BB554-4094-45A1-92B9-2E10FCA884DE}" type="slidenum">
              <a:rPr lang="bg-BG" smtClean="0"/>
              <a:t>‹#›</a:t>
            </a:fld>
            <a:endParaRPr lang="bg-BG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625034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E8E54-4A05-42B1-BCA0-5A24C0358076}" type="datetimeFigureOut">
              <a:rPr lang="bg-BG" smtClean="0"/>
              <a:t>11.1.2022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B3BB554-4094-45A1-92B9-2E10FCA884D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171474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E8E54-4A05-42B1-BCA0-5A24C0358076}" type="datetimeFigureOut">
              <a:rPr lang="bg-BG" smtClean="0"/>
              <a:t>11.1.2022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B3BB554-4094-45A1-92B9-2E10FCA884DE}" type="slidenum">
              <a:rPr lang="bg-BG" smtClean="0"/>
              <a:t>‹#›</a:t>
            </a:fld>
            <a:endParaRPr lang="bg-BG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527809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E8E54-4A05-42B1-BCA0-5A24C0358076}" type="datetimeFigureOut">
              <a:rPr lang="bg-BG" smtClean="0"/>
              <a:t>11.1.2022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B3BB554-4094-45A1-92B9-2E10FCA884D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768955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E8E54-4A05-42B1-BCA0-5A24C0358076}" type="datetimeFigureOut">
              <a:rPr lang="bg-BG" smtClean="0"/>
              <a:t>11.1.2022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BB554-4094-45A1-92B9-2E10FCA884D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248847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E8E54-4A05-42B1-BCA0-5A24C0358076}" type="datetimeFigureOut">
              <a:rPr lang="bg-BG" smtClean="0"/>
              <a:t>11.1.2022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BB554-4094-45A1-92B9-2E10FCA884D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9420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E8E54-4A05-42B1-BCA0-5A24C0358076}" type="datetimeFigureOut">
              <a:rPr lang="bg-BG" smtClean="0"/>
              <a:t>11.1.2022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BB554-4094-45A1-92B9-2E10FCA884D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12757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E8E54-4A05-42B1-BCA0-5A24C0358076}" type="datetimeFigureOut">
              <a:rPr lang="bg-BG" smtClean="0"/>
              <a:t>11.1.2022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B3BB554-4094-45A1-92B9-2E10FCA884D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6608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E8E54-4A05-42B1-BCA0-5A24C0358076}" type="datetimeFigureOut">
              <a:rPr lang="bg-BG" smtClean="0"/>
              <a:t>11.1.2022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B3BB554-4094-45A1-92B9-2E10FCA884D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40341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E8E54-4A05-42B1-BCA0-5A24C0358076}" type="datetimeFigureOut">
              <a:rPr lang="bg-BG" smtClean="0"/>
              <a:t>11.1.2022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B3BB554-4094-45A1-92B9-2E10FCA884D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26354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E8E54-4A05-42B1-BCA0-5A24C0358076}" type="datetimeFigureOut">
              <a:rPr lang="bg-BG" smtClean="0"/>
              <a:t>11.1.2022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BB554-4094-45A1-92B9-2E10FCA884D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67167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E8E54-4A05-42B1-BCA0-5A24C0358076}" type="datetimeFigureOut">
              <a:rPr lang="bg-BG" smtClean="0"/>
              <a:t>11.1.2022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BB554-4094-45A1-92B9-2E10FCA884D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06865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E8E54-4A05-42B1-BCA0-5A24C0358076}" type="datetimeFigureOut">
              <a:rPr lang="bg-BG" smtClean="0"/>
              <a:t>11.1.2022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BB554-4094-45A1-92B9-2E10FCA884D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73092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E8E54-4A05-42B1-BCA0-5A24C0358076}" type="datetimeFigureOut">
              <a:rPr lang="bg-BG" smtClean="0"/>
              <a:t>11.1.2022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B3BB554-4094-45A1-92B9-2E10FCA884D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75944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E8E54-4A05-42B1-BCA0-5A24C0358076}" type="datetimeFigureOut">
              <a:rPr lang="bg-BG" smtClean="0"/>
              <a:t>11.1.2022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B3BB554-4094-45A1-92B9-2E10FCA884D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23652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3739977-C700-43D6-A520-9DC53245A3B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77516" y="290721"/>
            <a:ext cx="1527096" cy="132723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6A10183-8B7F-4B15-B943-D74CADFF9110}"/>
              </a:ext>
            </a:extLst>
          </p:cNvPr>
          <p:cNvSpPr txBox="1"/>
          <p:nvPr/>
        </p:nvSpPr>
        <p:spPr>
          <a:xfrm>
            <a:off x="3195961" y="648070"/>
            <a:ext cx="6232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/>
              <a:t>Университет „Проф. д-р Асен Златаров“, гр. Бургас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97D15E-D9BA-4501-80F9-90F70F8EEB25}"/>
              </a:ext>
            </a:extLst>
          </p:cNvPr>
          <p:cNvSpPr txBox="1"/>
          <p:nvPr/>
        </p:nvSpPr>
        <p:spPr>
          <a:xfrm>
            <a:off x="5282733" y="1593857"/>
            <a:ext cx="205857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dirty="0"/>
              <a:t>ГОДИШЕН ОТЧЕТ</a:t>
            </a:r>
            <a:endParaRPr lang="en-US" dirty="0"/>
          </a:p>
          <a:p>
            <a:pPr algn="ctr"/>
            <a:endParaRPr lang="bg-BG" sz="1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23FC12-6494-44A7-A95C-32006783209C}"/>
              </a:ext>
            </a:extLst>
          </p:cNvPr>
          <p:cNvSpPr txBox="1"/>
          <p:nvPr/>
        </p:nvSpPr>
        <p:spPr>
          <a:xfrm>
            <a:off x="3051563" y="4156741"/>
            <a:ext cx="848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dirty="0"/>
              <a:t>тема: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D864AFA-D374-46FF-B31E-E0D5E4FFB348}"/>
              </a:ext>
            </a:extLst>
          </p:cNvPr>
          <p:cNvSpPr txBox="1"/>
          <p:nvPr/>
        </p:nvSpPr>
        <p:spPr>
          <a:xfrm>
            <a:off x="3755254" y="4156741"/>
            <a:ext cx="66785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800" b="1" dirty="0">
                <a:effectLst/>
                <a:ea typeface="Times New Roman" panose="02020603050405020304" pitchFamily="18" charset="0"/>
              </a:rPr>
              <a:t>Мини колонка за получаване на безлактозно мляко и симулация за проследяване въздействието му върху оралното здраве</a:t>
            </a:r>
            <a:r>
              <a:rPr lang="bg-BG" b="1" dirty="0"/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A69D95-272E-446C-A56E-9DB3CCD8788B}"/>
              </a:ext>
            </a:extLst>
          </p:cNvPr>
          <p:cNvSpPr txBox="1"/>
          <p:nvPr/>
        </p:nvSpPr>
        <p:spPr>
          <a:xfrm>
            <a:off x="4343278" y="1039547"/>
            <a:ext cx="3937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1800" b="1" cap="small" spc="60" dirty="0">
                <a:effectLst/>
                <a:ea typeface="Times New Roman" panose="02020603050405020304" pitchFamily="18" charset="0"/>
              </a:rPr>
              <a:t>Научноизследователски институт</a:t>
            </a:r>
            <a:endParaRPr lang="bg-BG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D0D5AC0-E684-47E7-9F41-EED1B47DD6D4}"/>
              </a:ext>
            </a:extLst>
          </p:cNvPr>
          <p:cNvSpPr txBox="1"/>
          <p:nvPr/>
        </p:nvSpPr>
        <p:spPr>
          <a:xfrm>
            <a:off x="3899872" y="3182190"/>
            <a:ext cx="3340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ПРОЕКТ № НИХ – 460/2021 г.</a:t>
            </a:r>
            <a:endParaRPr lang="bg-BG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9A99FA5-5797-4324-90A6-876033ACC762}"/>
              </a:ext>
            </a:extLst>
          </p:cNvPr>
          <p:cNvSpPr txBox="1"/>
          <p:nvPr/>
        </p:nvSpPr>
        <p:spPr>
          <a:xfrm>
            <a:off x="3356133" y="3182190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dirty="0"/>
              <a:t>на: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9BA63F7-CC62-4196-ACFC-2F7C182CAD3F}"/>
              </a:ext>
            </a:extLst>
          </p:cNvPr>
          <p:cNvSpPr txBox="1"/>
          <p:nvPr/>
        </p:nvSpPr>
        <p:spPr>
          <a:xfrm>
            <a:off x="3899872" y="3551522"/>
            <a:ext cx="5392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dirty="0"/>
              <a:t>Срок на проекта – две години (2021 – 2022 г.)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F1E7453-B682-461A-902E-00263B3DFAD8}"/>
              </a:ext>
            </a:extLst>
          </p:cNvPr>
          <p:cNvSpPr txBox="1"/>
          <p:nvPr/>
        </p:nvSpPr>
        <p:spPr>
          <a:xfrm>
            <a:off x="3356133" y="5531644"/>
            <a:ext cx="2805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dirty="0"/>
              <a:t>Ръководител на екипа: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F101813-2618-45CB-A0A7-9091F7AB1E58}"/>
              </a:ext>
            </a:extLst>
          </p:cNvPr>
          <p:cNvSpPr txBox="1"/>
          <p:nvPr/>
        </p:nvSpPr>
        <p:spPr>
          <a:xfrm>
            <a:off x="6161709" y="5535231"/>
            <a:ext cx="4100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g-BG" b="1" dirty="0">
                <a:ea typeface="Times New Roman" panose="02020603050405020304" pitchFamily="18" charset="0"/>
              </a:rPr>
              <a:t>гл. а</a:t>
            </a:r>
            <a:r>
              <a:rPr lang="bg-BG" sz="1800" b="1" dirty="0">
                <a:effectLst/>
                <a:ea typeface="Times New Roman" panose="02020603050405020304" pitchFamily="18" charset="0"/>
              </a:rPr>
              <a:t>с. </a:t>
            </a:r>
            <a:r>
              <a:rPr lang="bg-BG" b="1" dirty="0">
                <a:ea typeface="Times New Roman" panose="02020603050405020304" pitchFamily="18" charset="0"/>
              </a:rPr>
              <a:t>д</a:t>
            </a:r>
            <a:r>
              <a:rPr lang="bg-BG" sz="1800" b="1" dirty="0">
                <a:effectLst/>
                <a:ea typeface="Times New Roman" panose="02020603050405020304" pitchFamily="18" charset="0"/>
              </a:rPr>
              <a:t>-р Златина Ченголова</a:t>
            </a:r>
            <a:endParaRPr lang="bg-BG" b="1" dirty="0"/>
          </a:p>
        </p:txBody>
      </p:sp>
    </p:spTree>
    <p:extLst>
      <p:ext uri="{BB962C8B-B14F-4D97-AF65-F5344CB8AC3E}">
        <p14:creationId xmlns:p14="http://schemas.microsoft.com/office/powerpoint/2010/main" val="4139681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7C34A-F876-411D-B601-4F70DAA14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Публикации през отчетния период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F6D134-06CE-492C-9A22-F18F12BA8F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814004"/>
            <a:ext cx="8915400" cy="3777622"/>
          </a:xfrm>
        </p:spPr>
        <p:txBody>
          <a:bodyPr/>
          <a:lstStyle/>
          <a:p>
            <a:r>
              <a:rPr lang="en-US" dirty="0"/>
              <a:t>Reni </a:t>
            </a:r>
            <a:r>
              <a:rPr lang="en-US" dirty="0" err="1"/>
              <a:t>Syarova</a:t>
            </a:r>
            <a:r>
              <a:rPr lang="en-US" dirty="0"/>
              <a:t>, </a:t>
            </a:r>
            <a:r>
              <a:rPr lang="en-US" dirty="0" err="1"/>
              <a:t>Tsanka</a:t>
            </a:r>
            <a:r>
              <a:rPr lang="en-US" dirty="0"/>
              <a:t> </a:t>
            </a:r>
            <a:r>
              <a:rPr lang="en-US" dirty="0" err="1"/>
              <a:t>Nedyalkova</a:t>
            </a:r>
            <a:r>
              <a:rPr lang="en-US" dirty="0"/>
              <a:t>, </a:t>
            </a:r>
            <a:r>
              <a:rPr lang="en-US" dirty="0" err="1"/>
              <a:t>Petar</a:t>
            </a:r>
            <a:r>
              <a:rPr lang="en-US" dirty="0"/>
              <a:t> </a:t>
            </a:r>
            <a:r>
              <a:rPr lang="en-US" dirty="0" err="1"/>
              <a:t>Shentov</a:t>
            </a:r>
            <a:r>
              <a:rPr lang="en-US" dirty="0"/>
              <a:t>, Zlatina Chengolova. Lactose intolerance and oral health. Proceedings of University of Ruse - 2021, volume 60 (in press)</a:t>
            </a:r>
          </a:p>
          <a:p>
            <a:r>
              <a:rPr lang="en-US" dirty="0" err="1"/>
              <a:t>Dimitrina</a:t>
            </a:r>
            <a:r>
              <a:rPr lang="en-US" dirty="0"/>
              <a:t> </a:t>
            </a:r>
            <a:r>
              <a:rPr lang="en-US" dirty="0" err="1"/>
              <a:t>Krasteva</a:t>
            </a:r>
            <a:r>
              <a:rPr lang="en-US" dirty="0"/>
              <a:t>, Reni </a:t>
            </a:r>
            <a:r>
              <a:rPr lang="en-US" dirty="0" err="1"/>
              <a:t>Syarova</a:t>
            </a:r>
            <a:r>
              <a:rPr lang="en-US" dirty="0"/>
              <a:t>, Zlatina Chengolova. Activity of lactase produced from </a:t>
            </a:r>
            <a:r>
              <a:rPr lang="en-US" i="1" dirty="0"/>
              <a:t>Escherichia coli </a:t>
            </a:r>
            <a:r>
              <a:rPr lang="en-US" dirty="0"/>
              <a:t>and </a:t>
            </a:r>
            <a:r>
              <a:rPr lang="en-US" i="1" dirty="0"/>
              <a:t>Aspergillus </a:t>
            </a:r>
            <a:r>
              <a:rPr lang="en-US" i="1" dirty="0" err="1"/>
              <a:t>oryzae</a:t>
            </a:r>
            <a:r>
              <a:rPr lang="en-US" i="1" dirty="0"/>
              <a:t>.</a:t>
            </a:r>
            <a:r>
              <a:rPr lang="en-US" dirty="0"/>
              <a:t> Annual of Assen </a:t>
            </a:r>
            <a:r>
              <a:rPr lang="en-US" dirty="0" err="1"/>
              <a:t>Zlatarov</a:t>
            </a:r>
            <a:r>
              <a:rPr lang="en-US" dirty="0"/>
              <a:t>  University, </a:t>
            </a:r>
            <a:r>
              <a:rPr lang="en-US" dirty="0" err="1"/>
              <a:t>Burgas</a:t>
            </a:r>
            <a:r>
              <a:rPr lang="en-US" dirty="0"/>
              <a:t>, 2021, v. l (1) (in press)</a:t>
            </a:r>
          </a:p>
          <a:p>
            <a:r>
              <a:rPr lang="en-US" dirty="0" err="1"/>
              <a:t>Petar</a:t>
            </a:r>
            <a:r>
              <a:rPr lang="en-US" dirty="0"/>
              <a:t> </a:t>
            </a:r>
            <a:r>
              <a:rPr lang="en-US" dirty="0" err="1"/>
              <a:t>Shentov</a:t>
            </a:r>
            <a:r>
              <a:rPr lang="en-US" dirty="0"/>
              <a:t>, Zlatina Chengolova. Consumption of milk and oral hygiene status: observational study protocol. 1st International Scientific and Practical Internet Conference “Mechanisms of scientific and technical potential development”,</a:t>
            </a:r>
            <a:r>
              <a:rPr lang="bg-BG" dirty="0"/>
              <a:t> </a:t>
            </a:r>
            <a:r>
              <a:rPr lang="en-US" dirty="0"/>
              <a:t>November 2021</a:t>
            </a:r>
            <a:endParaRPr lang="bg-BG" i="1" dirty="0"/>
          </a:p>
        </p:txBody>
      </p:sp>
    </p:spTree>
    <p:extLst>
      <p:ext uri="{BB962C8B-B14F-4D97-AF65-F5344CB8AC3E}">
        <p14:creationId xmlns:p14="http://schemas.microsoft.com/office/powerpoint/2010/main" val="24639532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8D08A-C94D-40FA-AF8C-A0FC3713F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Участия в конференции и разпространение на резултатите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1ED5A0-407C-4D22-9174-A2419E0D39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6537033" cy="377762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Reni </a:t>
            </a:r>
            <a:r>
              <a:rPr lang="en-US" dirty="0" err="1"/>
              <a:t>Syarova</a:t>
            </a:r>
            <a:r>
              <a:rPr lang="en-US" dirty="0"/>
              <a:t>, </a:t>
            </a:r>
            <a:r>
              <a:rPr lang="en-US" dirty="0" err="1"/>
              <a:t>Tsanka</a:t>
            </a:r>
            <a:r>
              <a:rPr lang="en-US" dirty="0"/>
              <a:t> </a:t>
            </a:r>
            <a:r>
              <a:rPr lang="en-US" dirty="0" err="1"/>
              <a:t>Nedyalkova</a:t>
            </a:r>
            <a:r>
              <a:rPr lang="en-US" dirty="0"/>
              <a:t>, </a:t>
            </a:r>
            <a:r>
              <a:rPr lang="en-US" dirty="0" err="1"/>
              <a:t>Petar</a:t>
            </a:r>
            <a:r>
              <a:rPr lang="en-US" dirty="0"/>
              <a:t> </a:t>
            </a:r>
            <a:r>
              <a:rPr lang="en-US" dirty="0" err="1"/>
              <a:t>Shentov</a:t>
            </a:r>
            <a:r>
              <a:rPr lang="en-US" dirty="0"/>
              <a:t>, Zlatina Chengolova. Lactose intolerance and oral health. </a:t>
            </a:r>
            <a:r>
              <a:rPr lang="bg-BG" b="1" dirty="0"/>
              <a:t>60-та Научна Конференция на Русенски Университет Филиал – Разград. 05-06.11.2021 г.</a:t>
            </a:r>
          </a:p>
          <a:p>
            <a:endParaRPr lang="bg-BG" dirty="0"/>
          </a:p>
          <a:p>
            <a:r>
              <a:rPr lang="en-US" dirty="0" err="1"/>
              <a:t>Petar</a:t>
            </a:r>
            <a:r>
              <a:rPr lang="en-US" dirty="0"/>
              <a:t> </a:t>
            </a:r>
            <a:r>
              <a:rPr lang="en-US" dirty="0" err="1"/>
              <a:t>Shentov</a:t>
            </a:r>
            <a:r>
              <a:rPr lang="en-US" dirty="0"/>
              <a:t>, Zlatina Chengolova. Consumption of milk and oral hygiene status: observational study protocol. </a:t>
            </a:r>
            <a:r>
              <a:rPr lang="en-US" b="1" dirty="0"/>
              <a:t>1st International Scientific and Practical Internet Conference “Mechanisms of scientific and technical potential development”. </a:t>
            </a:r>
            <a:r>
              <a:rPr lang="de-DE" b="1" dirty="0"/>
              <a:t>November 11-12, 2021 (Dnipro, Ukraine)</a:t>
            </a:r>
            <a:endParaRPr lang="bg-BG" b="1" dirty="0"/>
          </a:p>
          <a:p>
            <a:endParaRPr lang="bg-BG" b="1" dirty="0"/>
          </a:p>
          <a:p>
            <a:r>
              <a:rPr lang="bg-BG" dirty="0"/>
              <a:t>Петко Маринов, Рени Сярова. Създаване на интерактивен интерфейс на тема „Запознавайте се с непоносимостта към лактоза“. </a:t>
            </a:r>
            <a:r>
              <a:rPr lang="bg-BG" b="1" dirty="0" err="1"/>
              <a:t>Хакатон</a:t>
            </a:r>
            <a:r>
              <a:rPr lang="bg-BG" b="1" dirty="0"/>
              <a:t> – Октомври 2021г.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0CD62E3-5201-45C9-A6B0-24497773DDD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24527" y="1979721"/>
            <a:ext cx="2156165" cy="134496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9C1061C-0397-45B1-83E3-21778550265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24526" y="3636443"/>
            <a:ext cx="2156165" cy="134496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C91CEAC-D176-40E2-AC42-F7D7DA672CB2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232777" y="5243227"/>
            <a:ext cx="2747914" cy="141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5044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A65C8-2B65-472F-ABBF-8194A0D12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Награди от конференции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B36EC5E-3ECB-4636-956F-61ADD96162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1905000"/>
            <a:ext cx="8170524" cy="3777622"/>
          </a:xfrm>
        </p:spPr>
        <p:txBody>
          <a:bodyPr/>
          <a:lstStyle/>
          <a:p>
            <a:r>
              <a:rPr lang="en-US" dirty="0"/>
              <a:t>Reni </a:t>
            </a:r>
            <a:r>
              <a:rPr lang="en-US" dirty="0" err="1"/>
              <a:t>Syarova</a:t>
            </a:r>
            <a:r>
              <a:rPr lang="en-US" dirty="0"/>
              <a:t>, </a:t>
            </a:r>
            <a:r>
              <a:rPr lang="en-US" dirty="0" err="1"/>
              <a:t>Tsanka</a:t>
            </a:r>
            <a:r>
              <a:rPr lang="en-US" dirty="0"/>
              <a:t> </a:t>
            </a:r>
            <a:r>
              <a:rPr lang="en-US" dirty="0" err="1"/>
              <a:t>Nedyalkova</a:t>
            </a:r>
            <a:r>
              <a:rPr lang="en-US" dirty="0"/>
              <a:t>, </a:t>
            </a:r>
            <a:r>
              <a:rPr lang="en-US" dirty="0" err="1"/>
              <a:t>Petar</a:t>
            </a:r>
            <a:r>
              <a:rPr lang="en-US" dirty="0"/>
              <a:t> </a:t>
            </a:r>
            <a:r>
              <a:rPr lang="en-US" dirty="0" err="1"/>
              <a:t>Shentov</a:t>
            </a:r>
            <a:r>
              <a:rPr lang="en-US" dirty="0"/>
              <a:t>, Zlatina Chengolova. Lactose intolerance and oral health.</a:t>
            </a:r>
            <a:r>
              <a:rPr lang="bg-BG" dirty="0"/>
              <a:t> </a:t>
            </a:r>
            <a:r>
              <a:rPr lang="en-US" b="1" dirty="0"/>
              <a:t>The best paper</a:t>
            </a:r>
          </a:p>
          <a:p>
            <a:r>
              <a:rPr lang="bg-BG" dirty="0"/>
              <a:t>Петко Маринов, Рени Сярова. Създаване на интерактивен интерфейс на тема „Запознавайте се с непоносимостта към лактоза“. </a:t>
            </a:r>
            <a:r>
              <a:rPr lang="bg-BG" b="1" dirty="0"/>
              <a:t>Най-добър екип</a:t>
            </a:r>
          </a:p>
          <a:p>
            <a:pPr marL="0" indent="0">
              <a:buNone/>
            </a:pPr>
            <a:endParaRPr lang="bg-BG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5833DCA-D96B-4127-AF03-DB94D159037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57696" y="3429000"/>
            <a:ext cx="3993397" cy="2986931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D7BB62F-0497-41FA-B27D-F00DC67D35C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10616" y="3702815"/>
            <a:ext cx="1913475" cy="26790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6838711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03F2C-B3EC-43C7-BD64-0D009362C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Развитие на членовете на колектива през отчетната година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05F8B0-91DF-4511-AD1F-EDF4617B3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/>
              <a:t>Ас. д-р Златина Ченголова – ръководител на проекта, катедра „Биотехнология“ → </a:t>
            </a:r>
            <a:r>
              <a:rPr lang="bg-BG" b="1" dirty="0"/>
              <a:t>главен асистент</a:t>
            </a:r>
          </a:p>
          <a:p>
            <a:endParaRPr lang="bg-BG" dirty="0"/>
          </a:p>
          <a:p>
            <a:r>
              <a:rPr lang="bg-BG" dirty="0"/>
              <a:t>Инж. Димитрина Кръстева – редовен докторант, катедра „Биотехнология“ → </a:t>
            </a:r>
            <a:r>
              <a:rPr lang="bg-BG" b="1" dirty="0"/>
              <a:t>доктор</a:t>
            </a:r>
          </a:p>
        </p:txBody>
      </p:sp>
    </p:spTree>
    <p:extLst>
      <p:ext uri="{BB962C8B-B14F-4D97-AF65-F5344CB8AC3E}">
        <p14:creationId xmlns:p14="http://schemas.microsoft.com/office/powerpoint/2010/main" val="20499671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58E03-F15B-48C5-BEDB-0B136E9D7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2785" y="712886"/>
            <a:ext cx="6063448" cy="1280890"/>
          </a:xfrm>
        </p:spPr>
        <p:txBody>
          <a:bodyPr>
            <a:noAutofit/>
          </a:bodyPr>
          <a:lstStyle/>
          <a:p>
            <a:r>
              <a:rPr lang="bg-BG" sz="3200" b="1" dirty="0"/>
              <a:t>Обобщен финансов отчет</a:t>
            </a:r>
            <a:r>
              <a:rPr lang="bg-BG" sz="3200" dirty="0"/>
              <a:t/>
            </a:r>
            <a:br>
              <a:rPr lang="bg-BG" sz="3200" dirty="0"/>
            </a:br>
            <a:r>
              <a:rPr lang="bg-BG" sz="2400" dirty="0"/>
              <a:t>получени средства 3 500.00 лв., изразходвани средства 3 497.06 лв.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6763F8-24CA-467C-BD11-6D778BA7D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2881" y="2835501"/>
            <a:ext cx="5643293" cy="1933575"/>
          </a:xfrm>
        </p:spPr>
        <p:txBody>
          <a:bodyPr>
            <a:normAutofit fontScale="92500" lnSpcReduction="10000"/>
          </a:bodyPr>
          <a:lstStyle/>
          <a:p>
            <a:r>
              <a:rPr lang="bg-BG" dirty="0"/>
              <a:t>Реактиви: 2 922.06 лв.</a:t>
            </a:r>
          </a:p>
          <a:p>
            <a:r>
              <a:rPr lang="bg-BG" dirty="0"/>
              <a:t>Международна конференция, Разград 2021: 160.00 лв.</a:t>
            </a:r>
          </a:p>
          <a:p>
            <a:r>
              <a:rPr lang="bg-BG" dirty="0"/>
              <a:t>Заплащане на рецензенти по отчета: 65.00 лв.</a:t>
            </a:r>
          </a:p>
          <a:p>
            <a:r>
              <a:rPr lang="bg-BG" dirty="0"/>
              <a:t>Административно/финансово-счетоводно обслужване: 350.00 лв.</a:t>
            </a:r>
          </a:p>
          <a:p>
            <a:endParaRPr lang="bg-BG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3B866FE-52FA-4A5F-8488-82F73699ACB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36132" y="1353331"/>
            <a:ext cx="3587437" cy="5248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0156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6915B-9AE5-4C1E-82EC-E879408F2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3542" y="2896793"/>
            <a:ext cx="8911687" cy="1280890"/>
          </a:xfrm>
        </p:spPr>
        <p:txBody>
          <a:bodyPr>
            <a:normAutofit/>
          </a:bodyPr>
          <a:lstStyle/>
          <a:p>
            <a:r>
              <a:rPr lang="bg-BG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Благодаря за вниманието!</a:t>
            </a:r>
          </a:p>
        </p:txBody>
      </p:sp>
    </p:spTree>
    <p:extLst>
      <p:ext uri="{BB962C8B-B14F-4D97-AF65-F5344CB8AC3E}">
        <p14:creationId xmlns:p14="http://schemas.microsoft.com/office/powerpoint/2010/main" val="823523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8D0C5-4330-4A8D-933E-7B82FD076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Научен колектив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F6653C-78EC-4198-92FC-6787FB5824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6052" y="2278714"/>
            <a:ext cx="9081856" cy="3777622"/>
          </a:xfrm>
        </p:spPr>
        <p:txBody>
          <a:bodyPr/>
          <a:lstStyle/>
          <a:p>
            <a:r>
              <a:rPr lang="bg-BG" dirty="0"/>
              <a:t>Ас. д-р Златина Ченголова – ръководител на проекта, катедра „Биотехнология“</a:t>
            </a:r>
          </a:p>
          <a:p>
            <a:r>
              <a:rPr lang="bg-BG" dirty="0"/>
              <a:t>Доц. д-р Явор Иванов – катедра „Биотехнология“</a:t>
            </a:r>
          </a:p>
          <a:p>
            <a:r>
              <a:rPr lang="bg-BG" dirty="0"/>
              <a:t>Инж. Димитрина Кръстева – редовен докторант, катедра „Биотехнология“</a:t>
            </a:r>
          </a:p>
          <a:p>
            <a:r>
              <a:rPr lang="bg-BG" dirty="0"/>
              <a:t>Рени Сярова – студент бакалавър спец. „Биотехнологии“</a:t>
            </a:r>
          </a:p>
          <a:p>
            <a:r>
              <a:rPr lang="bg-BG" dirty="0"/>
              <a:t>Цанка Недялкова – студент бакалавър спец. „Хранителни биотехнологии“</a:t>
            </a:r>
          </a:p>
          <a:p>
            <a:r>
              <a:rPr lang="bg-BG" dirty="0"/>
              <a:t>Д-р Петър Шентов – лекар по дентална медицина, гр. Пловдив</a:t>
            </a:r>
          </a:p>
          <a:p>
            <a:endParaRPr lang="bg-BG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784690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1B1A5-ECF3-45F6-8E70-6EE3B48A2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Научен колектив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D4038E-3438-4E93-8702-BEBFB41448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bg-BG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Възрастов профил по научни степени и научни звания:</a:t>
            </a:r>
            <a:endParaRPr lang="en-US" sz="16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</a:pPr>
            <a:r>
              <a:rPr lang="bg-BG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35г - 3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bg-BG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Асистент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bg-BG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Студент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bg-BG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Външен член 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</a:pPr>
            <a:r>
              <a:rPr lang="bg-BG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 45г – 3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bg-BG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Доцент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bg-BG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Докторант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bg-BG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Студент 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859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Rectangle: Rounded Corners 126">
            <a:extLst>
              <a:ext uri="{FF2B5EF4-FFF2-40B4-BE49-F238E27FC236}">
                <a16:creationId xmlns:a16="http://schemas.microsoft.com/office/drawing/2014/main" id="{FF9F923D-8AB0-4A4E-8BF2-16A3DF677F36}"/>
              </a:ext>
            </a:extLst>
          </p:cNvPr>
          <p:cNvSpPr/>
          <p:nvPr/>
        </p:nvSpPr>
        <p:spPr>
          <a:xfrm>
            <a:off x="8054821" y="729911"/>
            <a:ext cx="3648722" cy="588589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88DA74-F98F-4599-A2E6-B2B39B10F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Цел на проекта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4E5EEB-FCA0-445E-8050-789DCBFC3E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5958" y="2221746"/>
            <a:ext cx="4839340" cy="3777622"/>
          </a:xfrm>
        </p:spPr>
        <p:txBody>
          <a:bodyPr>
            <a:normAutofit/>
          </a:bodyPr>
          <a:lstStyle/>
          <a:p>
            <a:pPr algn="just"/>
            <a:r>
              <a:rPr lang="bg-BG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Целта на настоящия проект е да се създаде портативна колонка за получаване на безлактозно мляко и да се </a:t>
            </a:r>
            <a:r>
              <a:rPr lang="bg-BG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проследи</a:t>
            </a:r>
            <a:r>
              <a:rPr lang="bg-BG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влиянието на безлактозното мляко върху оралното здраве, като се сравни с конвенционално мляко и ядкови млека.</a:t>
            </a:r>
            <a:endParaRPr lang="bg-BG" sz="20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F637ACF-2D42-4BFF-8ECE-23E0C18D8330}"/>
              </a:ext>
            </a:extLst>
          </p:cNvPr>
          <p:cNvSpPr/>
          <p:nvPr/>
        </p:nvSpPr>
        <p:spPr>
          <a:xfrm>
            <a:off x="8470591" y="2048702"/>
            <a:ext cx="624396" cy="232373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2EACDC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F6EAE6-FEB3-497D-BA56-2E4381DE1878}"/>
              </a:ext>
            </a:extLst>
          </p:cNvPr>
          <p:cNvSpPr/>
          <p:nvPr/>
        </p:nvSpPr>
        <p:spPr>
          <a:xfrm>
            <a:off x="8713247" y="4372432"/>
            <a:ext cx="115261" cy="38709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2EAC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A92D296-4B59-4989-A6CF-8C85F052C33C}"/>
              </a:ext>
            </a:extLst>
          </p:cNvPr>
          <p:cNvSpPr/>
          <p:nvPr/>
        </p:nvSpPr>
        <p:spPr>
          <a:xfrm>
            <a:off x="8642962" y="4004025"/>
            <a:ext cx="79899" cy="10653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4CBD9E8-1D30-4E45-A4D6-903079C3661B}"/>
              </a:ext>
            </a:extLst>
          </p:cNvPr>
          <p:cNvSpPr/>
          <p:nvPr/>
        </p:nvSpPr>
        <p:spPr>
          <a:xfrm>
            <a:off x="8836052" y="3974063"/>
            <a:ext cx="79899" cy="10653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96BCCAF-6D9E-47D4-A397-D35FEA186EE2}"/>
              </a:ext>
            </a:extLst>
          </p:cNvPr>
          <p:cNvSpPr/>
          <p:nvPr/>
        </p:nvSpPr>
        <p:spPr>
          <a:xfrm>
            <a:off x="8722861" y="4049524"/>
            <a:ext cx="79899" cy="10653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B9EADFB-A319-4E8B-82A9-9D4B854F80ED}"/>
              </a:ext>
            </a:extLst>
          </p:cNvPr>
          <p:cNvSpPr/>
          <p:nvPr/>
        </p:nvSpPr>
        <p:spPr>
          <a:xfrm>
            <a:off x="8728780" y="3950563"/>
            <a:ext cx="79899" cy="10653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4A80F9C-7F55-44CA-B360-06532B8E6FD4}"/>
              </a:ext>
            </a:extLst>
          </p:cNvPr>
          <p:cNvSpPr/>
          <p:nvPr/>
        </p:nvSpPr>
        <p:spPr>
          <a:xfrm>
            <a:off x="8816817" y="4075331"/>
            <a:ext cx="79899" cy="10653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8A766E6-2782-467B-A7BA-CDCFEDD7BA22}"/>
              </a:ext>
            </a:extLst>
          </p:cNvPr>
          <p:cNvSpPr/>
          <p:nvPr/>
        </p:nvSpPr>
        <p:spPr>
          <a:xfrm>
            <a:off x="8642961" y="4121938"/>
            <a:ext cx="79899" cy="10653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2E641A5-32A8-4362-9147-A25557E1DCBF}"/>
              </a:ext>
            </a:extLst>
          </p:cNvPr>
          <p:cNvSpPr/>
          <p:nvPr/>
        </p:nvSpPr>
        <p:spPr>
          <a:xfrm>
            <a:off x="8739507" y="4166980"/>
            <a:ext cx="79899" cy="10653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0C675A6A-335C-482E-A5DD-8C164A766647}"/>
              </a:ext>
            </a:extLst>
          </p:cNvPr>
          <p:cNvSpPr/>
          <p:nvPr/>
        </p:nvSpPr>
        <p:spPr>
          <a:xfrm>
            <a:off x="8820516" y="4184081"/>
            <a:ext cx="79899" cy="10653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CE08E85-2ABD-4313-B94C-D2915AAED7FF}"/>
              </a:ext>
            </a:extLst>
          </p:cNvPr>
          <p:cNvSpPr/>
          <p:nvPr/>
        </p:nvSpPr>
        <p:spPr>
          <a:xfrm>
            <a:off x="8645921" y="3904935"/>
            <a:ext cx="79899" cy="10653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B58E652-25A1-496F-89B6-3C7DFE7EA040}"/>
              </a:ext>
            </a:extLst>
          </p:cNvPr>
          <p:cNvSpPr/>
          <p:nvPr/>
        </p:nvSpPr>
        <p:spPr>
          <a:xfrm flipV="1">
            <a:off x="10371893" y="4754419"/>
            <a:ext cx="225390" cy="258290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444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A3AE542B-8036-487B-8F8A-2C6875612E6E}"/>
              </a:ext>
            </a:extLst>
          </p:cNvPr>
          <p:cNvSpPr/>
          <p:nvPr/>
        </p:nvSpPr>
        <p:spPr>
          <a:xfrm>
            <a:off x="10371893" y="3329312"/>
            <a:ext cx="225389" cy="26049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255FA135-A145-455C-B78D-2D353181A7D6}"/>
              </a:ext>
            </a:extLst>
          </p:cNvPr>
          <p:cNvSpPr/>
          <p:nvPr/>
        </p:nvSpPr>
        <p:spPr>
          <a:xfrm>
            <a:off x="8759850" y="3996627"/>
            <a:ext cx="79899" cy="10653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68891E8B-9D97-4BB3-9795-483C73B0D354}"/>
              </a:ext>
            </a:extLst>
          </p:cNvPr>
          <p:cNvSpPr/>
          <p:nvPr/>
        </p:nvSpPr>
        <p:spPr>
          <a:xfrm>
            <a:off x="8952940" y="3966665"/>
            <a:ext cx="79899" cy="10653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9C754D1A-C5A2-4A3A-A162-41DDCA5B6948}"/>
              </a:ext>
            </a:extLst>
          </p:cNvPr>
          <p:cNvSpPr/>
          <p:nvPr/>
        </p:nvSpPr>
        <p:spPr>
          <a:xfrm>
            <a:off x="8839749" y="4042126"/>
            <a:ext cx="79899" cy="10653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7CA226D9-B80C-4512-BA3E-9A8E91805623}"/>
              </a:ext>
            </a:extLst>
          </p:cNvPr>
          <p:cNvSpPr/>
          <p:nvPr/>
        </p:nvSpPr>
        <p:spPr>
          <a:xfrm>
            <a:off x="8845668" y="3943165"/>
            <a:ext cx="79899" cy="10653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8D816FC5-7BE5-4715-9948-0F35DE184F0B}"/>
              </a:ext>
            </a:extLst>
          </p:cNvPr>
          <p:cNvSpPr/>
          <p:nvPr/>
        </p:nvSpPr>
        <p:spPr>
          <a:xfrm>
            <a:off x="8933705" y="4067933"/>
            <a:ext cx="79899" cy="10653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FB702993-CBE2-49CE-84EA-8FC98D46D51A}"/>
              </a:ext>
            </a:extLst>
          </p:cNvPr>
          <p:cNvSpPr/>
          <p:nvPr/>
        </p:nvSpPr>
        <p:spPr>
          <a:xfrm>
            <a:off x="8759849" y="4114540"/>
            <a:ext cx="79899" cy="10653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A57694A6-2720-4EC2-BB0E-FA1489600CCC}"/>
              </a:ext>
            </a:extLst>
          </p:cNvPr>
          <p:cNvSpPr/>
          <p:nvPr/>
        </p:nvSpPr>
        <p:spPr>
          <a:xfrm>
            <a:off x="8856395" y="4159582"/>
            <a:ext cx="79899" cy="10653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880E877-147B-4436-8062-D32D20E86B98}"/>
              </a:ext>
            </a:extLst>
          </p:cNvPr>
          <p:cNvSpPr/>
          <p:nvPr/>
        </p:nvSpPr>
        <p:spPr>
          <a:xfrm>
            <a:off x="8937404" y="4176683"/>
            <a:ext cx="79899" cy="10653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BBFCF104-6314-4FBD-BFD4-F5BC67FD4B10}"/>
              </a:ext>
            </a:extLst>
          </p:cNvPr>
          <p:cNvSpPr/>
          <p:nvPr/>
        </p:nvSpPr>
        <p:spPr>
          <a:xfrm>
            <a:off x="8762809" y="3897537"/>
            <a:ext cx="79899" cy="10653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4758E4BF-638C-4637-9BC0-EBCBA112E41B}"/>
              </a:ext>
            </a:extLst>
          </p:cNvPr>
          <p:cNvSpPr/>
          <p:nvPr/>
        </p:nvSpPr>
        <p:spPr>
          <a:xfrm>
            <a:off x="8548269" y="4051370"/>
            <a:ext cx="79899" cy="10653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DD178EFD-028E-49A5-B345-B3367DED425B}"/>
              </a:ext>
            </a:extLst>
          </p:cNvPr>
          <p:cNvSpPr/>
          <p:nvPr/>
        </p:nvSpPr>
        <p:spPr>
          <a:xfrm>
            <a:off x="8741359" y="4021408"/>
            <a:ext cx="79899" cy="10653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D488C96E-DE0E-442D-8412-74D2D22E3F02}"/>
              </a:ext>
            </a:extLst>
          </p:cNvPr>
          <p:cNvSpPr/>
          <p:nvPr/>
        </p:nvSpPr>
        <p:spPr>
          <a:xfrm>
            <a:off x="8628168" y="4096869"/>
            <a:ext cx="79899" cy="10653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AA04A8B7-F615-439F-B30E-937806DD28F6}"/>
              </a:ext>
            </a:extLst>
          </p:cNvPr>
          <p:cNvSpPr/>
          <p:nvPr/>
        </p:nvSpPr>
        <p:spPr>
          <a:xfrm>
            <a:off x="8634087" y="3997908"/>
            <a:ext cx="79899" cy="10653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596384A9-79C7-4ACB-BEDF-7346A983412B}"/>
              </a:ext>
            </a:extLst>
          </p:cNvPr>
          <p:cNvSpPr/>
          <p:nvPr/>
        </p:nvSpPr>
        <p:spPr>
          <a:xfrm>
            <a:off x="8722124" y="4122676"/>
            <a:ext cx="79899" cy="10653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8E060372-A6F0-425C-9076-EE07AEB7BA09}"/>
              </a:ext>
            </a:extLst>
          </p:cNvPr>
          <p:cNvSpPr/>
          <p:nvPr/>
        </p:nvSpPr>
        <p:spPr>
          <a:xfrm>
            <a:off x="8548268" y="4169283"/>
            <a:ext cx="79899" cy="10653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6E8D1E57-CA44-4F74-91F1-F33331E4AB56}"/>
              </a:ext>
            </a:extLst>
          </p:cNvPr>
          <p:cNvSpPr/>
          <p:nvPr/>
        </p:nvSpPr>
        <p:spPr>
          <a:xfrm>
            <a:off x="8644814" y="4214325"/>
            <a:ext cx="79899" cy="10653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17FB889E-8B5D-4AD1-A250-9A8DA2445D60}"/>
              </a:ext>
            </a:extLst>
          </p:cNvPr>
          <p:cNvSpPr/>
          <p:nvPr/>
        </p:nvSpPr>
        <p:spPr>
          <a:xfrm>
            <a:off x="8725823" y="4231426"/>
            <a:ext cx="79899" cy="10653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D1E119E7-2D1D-4F62-9A99-C32FAB26E5AE}"/>
              </a:ext>
            </a:extLst>
          </p:cNvPr>
          <p:cNvSpPr/>
          <p:nvPr/>
        </p:nvSpPr>
        <p:spPr>
          <a:xfrm>
            <a:off x="8551228" y="3952280"/>
            <a:ext cx="79899" cy="10653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0C349A05-20EC-49F5-95B9-D4B48079216A}"/>
              </a:ext>
            </a:extLst>
          </p:cNvPr>
          <p:cNvSpPr/>
          <p:nvPr/>
        </p:nvSpPr>
        <p:spPr>
          <a:xfrm>
            <a:off x="8700669" y="3706619"/>
            <a:ext cx="79899" cy="10653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D0B708A8-1935-4596-8C34-97C8B4E05533}"/>
              </a:ext>
            </a:extLst>
          </p:cNvPr>
          <p:cNvSpPr/>
          <p:nvPr/>
        </p:nvSpPr>
        <p:spPr>
          <a:xfrm>
            <a:off x="8893759" y="3676657"/>
            <a:ext cx="79899" cy="10653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0FD15C4D-D79F-4F38-8C86-AABCE6A673D5}"/>
              </a:ext>
            </a:extLst>
          </p:cNvPr>
          <p:cNvSpPr/>
          <p:nvPr/>
        </p:nvSpPr>
        <p:spPr>
          <a:xfrm>
            <a:off x="8780568" y="3752118"/>
            <a:ext cx="79899" cy="10653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D608F847-680C-44BA-B93A-EE45C69E236B}"/>
              </a:ext>
            </a:extLst>
          </p:cNvPr>
          <p:cNvSpPr/>
          <p:nvPr/>
        </p:nvSpPr>
        <p:spPr>
          <a:xfrm>
            <a:off x="8786487" y="3653157"/>
            <a:ext cx="79899" cy="10653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771263DC-F80E-485F-B906-337C7152119C}"/>
              </a:ext>
            </a:extLst>
          </p:cNvPr>
          <p:cNvSpPr/>
          <p:nvPr/>
        </p:nvSpPr>
        <p:spPr>
          <a:xfrm>
            <a:off x="8874524" y="3777925"/>
            <a:ext cx="79899" cy="10653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D2E10F1B-370D-44B5-8022-E7C3D6A5CB37}"/>
              </a:ext>
            </a:extLst>
          </p:cNvPr>
          <p:cNvSpPr/>
          <p:nvPr/>
        </p:nvSpPr>
        <p:spPr>
          <a:xfrm>
            <a:off x="8700668" y="3824532"/>
            <a:ext cx="79899" cy="10653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78728FED-97C4-43B4-BEB5-764D044DA9BD}"/>
              </a:ext>
            </a:extLst>
          </p:cNvPr>
          <p:cNvSpPr/>
          <p:nvPr/>
        </p:nvSpPr>
        <p:spPr>
          <a:xfrm>
            <a:off x="8797214" y="3869574"/>
            <a:ext cx="79899" cy="10653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37354AEC-FA64-407E-8743-527AE8936579}"/>
              </a:ext>
            </a:extLst>
          </p:cNvPr>
          <p:cNvSpPr/>
          <p:nvPr/>
        </p:nvSpPr>
        <p:spPr>
          <a:xfrm>
            <a:off x="8878223" y="3886675"/>
            <a:ext cx="79899" cy="10653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F2BDBAF6-E0E9-4763-A1CC-23D2DD25317A}"/>
              </a:ext>
            </a:extLst>
          </p:cNvPr>
          <p:cNvSpPr/>
          <p:nvPr/>
        </p:nvSpPr>
        <p:spPr>
          <a:xfrm>
            <a:off x="8703628" y="3607529"/>
            <a:ext cx="79899" cy="10653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2EB84525-EF28-4FF7-86F3-9D7E81B7FFDD}"/>
              </a:ext>
            </a:extLst>
          </p:cNvPr>
          <p:cNvSpPr/>
          <p:nvPr/>
        </p:nvSpPr>
        <p:spPr>
          <a:xfrm>
            <a:off x="8790923" y="3708093"/>
            <a:ext cx="79899" cy="10653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E2EC5A95-47A0-42AC-A165-B17F4453EA6F}"/>
              </a:ext>
            </a:extLst>
          </p:cNvPr>
          <p:cNvSpPr/>
          <p:nvPr/>
        </p:nvSpPr>
        <p:spPr>
          <a:xfrm>
            <a:off x="8984013" y="3678131"/>
            <a:ext cx="79899" cy="10653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0CE87374-55E9-4077-AC75-A1CE390FCD2C}"/>
              </a:ext>
            </a:extLst>
          </p:cNvPr>
          <p:cNvSpPr/>
          <p:nvPr/>
        </p:nvSpPr>
        <p:spPr>
          <a:xfrm>
            <a:off x="8870822" y="3753592"/>
            <a:ext cx="79899" cy="10653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37B18724-DF97-4944-87E0-14E405D6010C}"/>
              </a:ext>
            </a:extLst>
          </p:cNvPr>
          <p:cNvSpPr/>
          <p:nvPr/>
        </p:nvSpPr>
        <p:spPr>
          <a:xfrm>
            <a:off x="8876741" y="3654631"/>
            <a:ext cx="79899" cy="10653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C34F8D17-7FE9-4095-8EAC-C30896AFB16F}"/>
              </a:ext>
            </a:extLst>
          </p:cNvPr>
          <p:cNvSpPr/>
          <p:nvPr/>
        </p:nvSpPr>
        <p:spPr>
          <a:xfrm>
            <a:off x="8964778" y="3779399"/>
            <a:ext cx="79899" cy="10653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943C7ECA-49B1-46EF-8958-C5B49992DF1E}"/>
              </a:ext>
            </a:extLst>
          </p:cNvPr>
          <p:cNvSpPr/>
          <p:nvPr/>
        </p:nvSpPr>
        <p:spPr>
          <a:xfrm>
            <a:off x="8790922" y="3826006"/>
            <a:ext cx="79899" cy="10653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4C348A4D-647A-48BA-A4DD-004C3F69671C}"/>
              </a:ext>
            </a:extLst>
          </p:cNvPr>
          <p:cNvSpPr/>
          <p:nvPr/>
        </p:nvSpPr>
        <p:spPr>
          <a:xfrm>
            <a:off x="8887468" y="3871048"/>
            <a:ext cx="79899" cy="10653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ED5E4B8D-3F9A-448F-BF02-9EAF3C3A47B3}"/>
              </a:ext>
            </a:extLst>
          </p:cNvPr>
          <p:cNvSpPr/>
          <p:nvPr/>
        </p:nvSpPr>
        <p:spPr>
          <a:xfrm>
            <a:off x="8968477" y="3888149"/>
            <a:ext cx="79899" cy="10653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01233E8F-6528-4B9F-8C46-F786CF52DEDF}"/>
              </a:ext>
            </a:extLst>
          </p:cNvPr>
          <p:cNvSpPr/>
          <p:nvPr/>
        </p:nvSpPr>
        <p:spPr>
          <a:xfrm>
            <a:off x="8793882" y="3609003"/>
            <a:ext cx="79899" cy="10653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4F3D332A-32E2-4582-A47C-F5B6568B10F8}"/>
              </a:ext>
            </a:extLst>
          </p:cNvPr>
          <p:cNvSpPr/>
          <p:nvPr/>
        </p:nvSpPr>
        <p:spPr>
          <a:xfrm>
            <a:off x="8543820" y="3860493"/>
            <a:ext cx="79899" cy="10653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5632D663-0E04-44E9-91E1-CCD02691BA8F}"/>
              </a:ext>
            </a:extLst>
          </p:cNvPr>
          <p:cNvSpPr/>
          <p:nvPr/>
        </p:nvSpPr>
        <p:spPr>
          <a:xfrm>
            <a:off x="8736910" y="3830531"/>
            <a:ext cx="79899" cy="10653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69A7C510-941A-4DCE-9F3B-78A4FF376F89}"/>
              </a:ext>
            </a:extLst>
          </p:cNvPr>
          <p:cNvSpPr/>
          <p:nvPr/>
        </p:nvSpPr>
        <p:spPr>
          <a:xfrm>
            <a:off x="8623719" y="3905992"/>
            <a:ext cx="79899" cy="10653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2E58C959-C181-4B59-8624-BB1926ED9FF0}"/>
              </a:ext>
            </a:extLst>
          </p:cNvPr>
          <p:cNvSpPr/>
          <p:nvPr/>
        </p:nvSpPr>
        <p:spPr>
          <a:xfrm>
            <a:off x="8629638" y="3807031"/>
            <a:ext cx="79899" cy="10653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A50954C1-D324-4003-9979-F80AE528A848}"/>
              </a:ext>
            </a:extLst>
          </p:cNvPr>
          <p:cNvSpPr/>
          <p:nvPr/>
        </p:nvSpPr>
        <p:spPr>
          <a:xfrm>
            <a:off x="8717675" y="3931799"/>
            <a:ext cx="79899" cy="10653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4A6F6D6E-CE59-434D-BD28-CA19D29AB538}"/>
              </a:ext>
            </a:extLst>
          </p:cNvPr>
          <p:cNvSpPr/>
          <p:nvPr/>
        </p:nvSpPr>
        <p:spPr>
          <a:xfrm>
            <a:off x="8543819" y="3978406"/>
            <a:ext cx="79899" cy="10653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BE37E3CD-F970-4397-8829-FE7EDBB992BC}"/>
              </a:ext>
            </a:extLst>
          </p:cNvPr>
          <p:cNvSpPr/>
          <p:nvPr/>
        </p:nvSpPr>
        <p:spPr>
          <a:xfrm>
            <a:off x="8640365" y="4023448"/>
            <a:ext cx="79899" cy="10653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519C2CC3-99B6-4AD5-B253-E543ED6994E4}"/>
              </a:ext>
            </a:extLst>
          </p:cNvPr>
          <p:cNvSpPr/>
          <p:nvPr/>
        </p:nvSpPr>
        <p:spPr>
          <a:xfrm>
            <a:off x="8721374" y="4040549"/>
            <a:ext cx="79899" cy="10653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A800CA4F-3123-4747-AAD1-80EE417EF5C2}"/>
              </a:ext>
            </a:extLst>
          </p:cNvPr>
          <p:cNvSpPr/>
          <p:nvPr/>
        </p:nvSpPr>
        <p:spPr>
          <a:xfrm>
            <a:off x="8546779" y="3761403"/>
            <a:ext cx="79899" cy="10653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EDA4B2AE-DCC2-4EC0-BD49-7157AD4431E3}"/>
              </a:ext>
            </a:extLst>
          </p:cNvPr>
          <p:cNvSpPr/>
          <p:nvPr/>
        </p:nvSpPr>
        <p:spPr>
          <a:xfrm>
            <a:off x="8527539" y="3329312"/>
            <a:ext cx="79899" cy="10653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9EAE9294-F043-47CE-996C-9E5FD1A8566F}"/>
              </a:ext>
            </a:extLst>
          </p:cNvPr>
          <p:cNvSpPr/>
          <p:nvPr/>
        </p:nvSpPr>
        <p:spPr>
          <a:xfrm>
            <a:off x="8720629" y="3299350"/>
            <a:ext cx="79899" cy="10653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08A8D319-DF5E-4EC2-A53B-35B0EAB54725}"/>
              </a:ext>
            </a:extLst>
          </p:cNvPr>
          <p:cNvSpPr/>
          <p:nvPr/>
        </p:nvSpPr>
        <p:spPr>
          <a:xfrm>
            <a:off x="8607438" y="3374811"/>
            <a:ext cx="79899" cy="10653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5AB938A1-3DD2-4084-B30B-0EFAD00C41AF}"/>
              </a:ext>
            </a:extLst>
          </p:cNvPr>
          <p:cNvSpPr/>
          <p:nvPr/>
        </p:nvSpPr>
        <p:spPr>
          <a:xfrm>
            <a:off x="8613357" y="3275850"/>
            <a:ext cx="79899" cy="10653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F5D36786-5BD3-4854-9398-F35E9F1EA9DC}"/>
              </a:ext>
            </a:extLst>
          </p:cNvPr>
          <p:cNvSpPr/>
          <p:nvPr/>
        </p:nvSpPr>
        <p:spPr>
          <a:xfrm>
            <a:off x="8701394" y="3400618"/>
            <a:ext cx="79899" cy="10653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BA4F93DB-5EE7-4A69-94E4-07BC10EAACD0}"/>
              </a:ext>
            </a:extLst>
          </p:cNvPr>
          <p:cNvSpPr/>
          <p:nvPr/>
        </p:nvSpPr>
        <p:spPr>
          <a:xfrm>
            <a:off x="8527538" y="3447225"/>
            <a:ext cx="79899" cy="10653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62859D16-D411-4B6A-92DC-0A6254400744}"/>
              </a:ext>
            </a:extLst>
          </p:cNvPr>
          <p:cNvSpPr/>
          <p:nvPr/>
        </p:nvSpPr>
        <p:spPr>
          <a:xfrm>
            <a:off x="8624084" y="3492267"/>
            <a:ext cx="79899" cy="10653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F43075CB-3C9D-4457-9385-BF5B84CE11CE}"/>
              </a:ext>
            </a:extLst>
          </p:cNvPr>
          <p:cNvSpPr/>
          <p:nvPr/>
        </p:nvSpPr>
        <p:spPr>
          <a:xfrm>
            <a:off x="8705093" y="3509368"/>
            <a:ext cx="79899" cy="10653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C386AC52-3AB2-4B5C-A749-2398B6765886}"/>
              </a:ext>
            </a:extLst>
          </p:cNvPr>
          <p:cNvSpPr/>
          <p:nvPr/>
        </p:nvSpPr>
        <p:spPr>
          <a:xfrm>
            <a:off x="8530498" y="3230222"/>
            <a:ext cx="79899" cy="10653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C6544F78-E0FD-4612-B044-1FF1CEC2EB06}"/>
              </a:ext>
            </a:extLst>
          </p:cNvPr>
          <p:cNvSpPr/>
          <p:nvPr/>
        </p:nvSpPr>
        <p:spPr>
          <a:xfrm>
            <a:off x="8545294" y="3657782"/>
            <a:ext cx="79899" cy="10653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2E583B07-8059-4D95-8C0F-28ABC7ECCFE1}"/>
              </a:ext>
            </a:extLst>
          </p:cNvPr>
          <p:cNvSpPr/>
          <p:nvPr/>
        </p:nvSpPr>
        <p:spPr>
          <a:xfrm>
            <a:off x="8738384" y="3627820"/>
            <a:ext cx="79899" cy="10653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4143F26B-F9A4-41FA-A1B8-C40F51008ACC}"/>
              </a:ext>
            </a:extLst>
          </p:cNvPr>
          <p:cNvSpPr/>
          <p:nvPr/>
        </p:nvSpPr>
        <p:spPr>
          <a:xfrm>
            <a:off x="8625193" y="3703281"/>
            <a:ext cx="79899" cy="10653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9D2CBA2D-D551-4BBD-8568-97C79436328B}"/>
              </a:ext>
            </a:extLst>
          </p:cNvPr>
          <p:cNvSpPr/>
          <p:nvPr/>
        </p:nvSpPr>
        <p:spPr>
          <a:xfrm>
            <a:off x="8631112" y="3604320"/>
            <a:ext cx="79899" cy="10653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B19B5612-56FD-4108-9382-5BD1BF5748DA}"/>
              </a:ext>
            </a:extLst>
          </p:cNvPr>
          <p:cNvSpPr/>
          <p:nvPr/>
        </p:nvSpPr>
        <p:spPr>
          <a:xfrm>
            <a:off x="8719149" y="3729088"/>
            <a:ext cx="79899" cy="10653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2767BB10-47BF-43B4-BB10-360DEDD3A77F}"/>
              </a:ext>
            </a:extLst>
          </p:cNvPr>
          <p:cNvSpPr/>
          <p:nvPr/>
        </p:nvSpPr>
        <p:spPr>
          <a:xfrm>
            <a:off x="8545293" y="3775695"/>
            <a:ext cx="79899" cy="10653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15093460-F143-4B1D-A20E-09F834877BA0}"/>
              </a:ext>
            </a:extLst>
          </p:cNvPr>
          <p:cNvSpPr/>
          <p:nvPr/>
        </p:nvSpPr>
        <p:spPr>
          <a:xfrm>
            <a:off x="8641839" y="3820737"/>
            <a:ext cx="79899" cy="10653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0D38D266-48EE-40C1-8DD8-0F3A032E2320}"/>
              </a:ext>
            </a:extLst>
          </p:cNvPr>
          <p:cNvSpPr/>
          <p:nvPr/>
        </p:nvSpPr>
        <p:spPr>
          <a:xfrm>
            <a:off x="8722848" y="3837838"/>
            <a:ext cx="79899" cy="10653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5C7E4492-7B18-48C6-9917-F1ADDEA48A37}"/>
              </a:ext>
            </a:extLst>
          </p:cNvPr>
          <p:cNvSpPr/>
          <p:nvPr/>
        </p:nvSpPr>
        <p:spPr>
          <a:xfrm>
            <a:off x="8548253" y="3558692"/>
            <a:ext cx="79899" cy="10653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F14D832B-244E-4CA6-9FCF-D0CBA7E16D31}"/>
              </a:ext>
            </a:extLst>
          </p:cNvPr>
          <p:cNvSpPr/>
          <p:nvPr/>
        </p:nvSpPr>
        <p:spPr>
          <a:xfrm>
            <a:off x="8767244" y="3347058"/>
            <a:ext cx="79899" cy="10653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1EF33141-AA3C-49AF-81CA-ED9CA9127933}"/>
              </a:ext>
            </a:extLst>
          </p:cNvPr>
          <p:cNvSpPr/>
          <p:nvPr/>
        </p:nvSpPr>
        <p:spPr>
          <a:xfrm>
            <a:off x="8960334" y="3317096"/>
            <a:ext cx="79899" cy="10653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0778EEDF-5A54-44D6-9250-2B67212D2F17}"/>
              </a:ext>
            </a:extLst>
          </p:cNvPr>
          <p:cNvSpPr/>
          <p:nvPr/>
        </p:nvSpPr>
        <p:spPr>
          <a:xfrm>
            <a:off x="8847143" y="3392557"/>
            <a:ext cx="79899" cy="10653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DEEDCE4E-0263-42E1-B692-659280C9E427}"/>
              </a:ext>
            </a:extLst>
          </p:cNvPr>
          <p:cNvSpPr/>
          <p:nvPr/>
        </p:nvSpPr>
        <p:spPr>
          <a:xfrm>
            <a:off x="8853062" y="3293596"/>
            <a:ext cx="79899" cy="10653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5E9D27D4-F836-48A4-9643-8A819A9B348D}"/>
              </a:ext>
            </a:extLst>
          </p:cNvPr>
          <p:cNvSpPr/>
          <p:nvPr/>
        </p:nvSpPr>
        <p:spPr>
          <a:xfrm>
            <a:off x="8941099" y="3418364"/>
            <a:ext cx="79899" cy="10653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0E5DFF18-E93F-4B01-9395-F09C4F85D8ED}"/>
              </a:ext>
            </a:extLst>
          </p:cNvPr>
          <p:cNvSpPr/>
          <p:nvPr/>
        </p:nvSpPr>
        <p:spPr>
          <a:xfrm>
            <a:off x="8767243" y="3464971"/>
            <a:ext cx="79899" cy="10653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B5761CCB-D7C1-4984-A461-7D07CDEEE4CC}"/>
              </a:ext>
            </a:extLst>
          </p:cNvPr>
          <p:cNvSpPr/>
          <p:nvPr/>
        </p:nvSpPr>
        <p:spPr>
          <a:xfrm>
            <a:off x="8863789" y="3510013"/>
            <a:ext cx="79899" cy="10653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C0D29589-5CC2-441C-9AEF-BEB27E8BFD70}"/>
              </a:ext>
            </a:extLst>
          </p:cNvPr>
          <p:cNvSpPr/>
          <p:nvPr/>
        </p:nvSpPr>
        <p:spPr>
          <a:xfrm>
            <a:off x="8944798" y="3527114"/>
            <a:ext cx="79899" cy="10653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BF910ECD-71B2-4BD8-A035-3EB8D951FB2D}"/>
              </a:ext>
            </a:extLst>
          </p:cNvPr>
          <p:cNvSpPr/>
          <p:nvPr/>
        </p:nvSpPr>
        <p:spPr>
          <a:xfrm>
            <a:off x="8770203" y="3247968"/>
            <a:ext cx="79899" cy="10653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6E1A23D3-C908-45C8-AB6B-AA283C0D6805}"/>
              </a:ext>
            </a:extLst>
          </p:cNvPr>
          <p:cNvSpPr/>
          <p:nvPr/>
        </p:nvSpPr>
        <p:spPr>
          <a:xfrm>
            <a:off x="8909292" y="3542197"/>
            <a:ext cx="79899" cy="10653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CF2B49E5-DFB5-4C6E-BFBF-1928B2DDAAA4}"/>
              </a:ext>
            </a:extLst>
          </p:cNvPr>
          <p:cNvSpPr/>
          <p:nvPr/>
        </p:nvSpPr>
        <p:spPr>
          <a:xfrm>
            <a:off x="8508303" y="3617924"/>
            <a:ext cx="79899" cy="10653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B9C72655-05B7-4B1D-9D29-7213967BB102}"/>
              </a:ext>
            </a:extLst>
          </p:cNvPr>
          <p:cNvSpPr/>
          <p:nvPr/>
        </p:nvSpPr>
        <p:spPr>
          <a:xfrm>
            <a:off x="8926854" y="4237347"/>
            <a:ext cx="79899" cy="10653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F3C31DA7-73A6-441C-9299-20B03D52403A}"/>
              </a:ext>
            </a:extLst>
          </p:cNvPr>
          <p:cNvSpPr/>
          <p:nvPr/>
        </p:nvSpPr>
        <p:spPr>
          <a:xfrm>
            <a:off x="8808287" y="3480594"/>
            <a:ext cx="79899" cy="10653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A477643C-EC62-4C8B-A0EE-281608252F82}"/>
              </a:ext>
            </a:extLst>
          </p:cNvPr>
          <p:cNvSpPr/>
          <p:nvPr/>
        </p:nvSpPr>
        <p:spPr>
          <a:xfrm>
            <a:off x="8985483" y="3205302"/>
            <a:ext cx="79899" cy="10653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A272B4FD-4DC4-4955-90CC-84F1D3477760}"/>
              </a:ext>
            </a:extLst>
          </p:cNvPr>
          <p:cNvSpPr/>
          <p:nvPr/>
        </p:nvSpPr>
        <p:spPr>
          <a:xfrm>
            <a:off x="8661444" y="3225196"/>
            <a:ext cx="79899" cy="10653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22CD5B90-E2DA-404C-B5CC-06F0CA72D077}"/>
              </a:ext>
            </a:extLst>
          </p:cNvPr>
          <p:cNvSpPr/>
          <p:nvPr/>
        </p:nvSpPr>
        <p:spPr>
          <a:xfrm>
            <a:off x="8908173" y="3296951"/>
            <a:ext cx="79899" cy="10653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77A0F275-D278-4F25-87D8-B67788FF511C}"/>
              </a:ext>
            </a:extLst>
          </p:cNvPr>
          <p:cNvSpPr/>
          <p:nvPr/>
        </p:nvSpPr>
        <p:spPr>
          <a:xfrm>
            <a:off x="8989182" y="3314052"/>
            <a:ext cx="79899" cy="10653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08598478-E108-4A2B-80F4-6CDF345B80D2}"/>
              </a:ext>
            </a:extLst>
          </p:cNvPr>
          <p:cNvSpPr/>
          <p:nvPr/>
        </p:nvSpPr>
        <p:spPr>
          <a:xfrm>
            <a:off x="8984012" y="3622020"/>
            <a:ext cx="79899" cy="10653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pic>
        <p:nvPicPr>
          <p:cNvPr id="1026" name="Picture 2" descr="Митове и истини за прясното мляко / Страница 2 / Cosmopolitan.bg">
            <a:extLst>
              <a:ext uri="{FF2B5EF4-FFF2-40B4-BE49-F238E27FC236}">
                <a16:creationId xmlns:a16="http://schemas.microsoft.com/office/drawing/2014/main" id="{52C20CBE-A28E-4B3A-9C5F-09D02AD9A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94973" y="4620565"/>
            <a:ext cx="1026188" cy="164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Защо възрастните не трябва да консумират прясно мляко? | Az-jenata.bg">
            <a:extLst>
              <a:ext uri="{FF2B5EF4-FFF2-40B4-BE49-F238E27FC236}">
                <a16:creationId xmlns:a16="http://schemas.microsoft.com/office/drawing/2014/main" id="{F5ED89E9-1D81-4FCE-80DB-898E6AD84F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875" b="90000" l="10000" r="94688">
                        <a14:foregroundMark x1="65156" y1="13542" x2="65156" y2="13542"/>
                        <a14:foregroundMark x1="61719" y1="1875" x2="61719" y2="1875"/>
                        <a14:foregroundMark x1="54844" y1="5625" x2="54844" y2="5625"/>
                        <a14:foregroundMark x1="92656" y1="25625" x2="92656" y2="25625"/>
                        <a14:foregroundMark x1="94688" y1="32917" x2="94688" y2="32917"/>
                        <a14:foregroundMark x1="94688" y1="27917" x2="94688" y2="27917"/>
                        <a14:foregroundMark x1="94688" y1="25833" x2="94688" y2="258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83183" y="736686"/>
            <a:ext cx="3114100" cy="2335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" name="TextBox 1023">
            <a:extLst>
              <a:ext uri="{FF2B5EF4-FFF2-40B4-BE49-F238E27FC236}">
                <a16:creationId xmlns:a16="http://schemas.microsoft.com/office/drawing/2014/main" id="{0E01CCE9-7CAF-41B9-9482-CC3A56ED7032}"/>
              </a:ext>
            </a:extLst>
          </p:cNvPr>
          <p:cNvSpPr txBox="1"/>
          <p:nvPr/>
        </p:nvSpPr>
        <p:spPr>
          <a:xfrm>
            <a:off x="9502271" y="3615733"/>
            <a:ext cx="21900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dirty="0"/>
              <a:t>Инертен носител</a:t>
            </a:r>
          </a:p>
        </p:txBody>
      </p:sp>
      <p:sp>
        <p:nvSpPr>
          <p:cNvPr id="1025" name="TextBox 1024">
            <a:extLst>
              <a:ext uri="{FF2B5EF4-FFF2-40B4-BE49-F238E27FC236}">
                <a16:creationId xmlns:a16="http://schemas.microsoft.com/office/drawing/2014/main" id="{01423D20-0403-4590-B0FE-4C26FA074EF4}"/>
              </a:ext>
            </a:extLst>
          </p:cNvPr>
          <p:cNvSpPr txBox="1"/>
          <p:nvPr/>
        </p:nvSpPr>
        <p:spPr>
          <a:xfrm>
            <a:off x="9502271" y="5062136"/>
            <a:ext cx="22764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/>
              <a:t>Имобилизирана </a:t>
            </a:r>
            <a:r>
              <a:rPr lang="el-GR" dirty="0"/>
              <a:t>β</a:t>
            </a:r>
            <a:r>
              <a:rPr lang="bg-BG" dirty="0"/>
              <a:t>-галактозидаза върху инертен носител</a:t>
            </a:r>
          </a:p>
        </p:txBody>
      </p:sp>
      <p:pic>
        <p:nvPicPr>
          <p:cNvPr id="1030" name="Picture 6" descr="5 стъпки към здрави зъби - DUNAVMOST.com">
            <a:extLst>
              <a:ext uri="{FF2B5EF4-FFF2-40B4-BE49-F238E27FC236}">
                <a16:creationId xmlns:a16="http://schemas.microsoft.com/office/drawing/2014/main" id="{7F3796E0-B8C2-4BA4-A2AF-1C971797E5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98817" y="4620565"/>
            <a:ext cx="2431580" cy="13894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960935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C6618-593D-4321-81A5-6012B768C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Задачи за първата година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1FE5F5-6C9F-43AD-8909-488D79867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/>
              <a:t>Имобилизация на </a:t>
            </a:r>
            <a:r>
              <a:rPr lang="el-GR" dirty="0"/>
              <a:t>β</a:t>
            </a:r>
            <a:r>
              <a:rPr lang="bg-BG" dirty="0"/>
              <a:t>-галактозидаза върху инертен носител.</a:t>
            </a:r>
          </a:p>
          <a:p>
            <a:pPr marL="0" indent="0">
              <a:buNone/>
            </a:pPr>
            <a:endParaRPr lang="bg-BG" dirty="0"/>
          </a:p>
          <a:p>
            <a:r>
              <a:rPr lang="bg-BG" dirty="0"/>
              <a:t>Оптимизиране на условията за получаване на безлактозно мляко.</a:t>
            </a:r>
          </a:p>
          <a:p>
            <a:pPr marL="0" indent="0">
              <a:buNone/>
            </a:pPr>
            <a:endParaRPr lang="bg-BG" dirty="0"/>
          </a:p>
          <a:p>
            <a:r>
              <a:rPr lang="bg-BG" dirty="0"/>
              <a:t>Проследяване оралното здраве на пациенти, консумиращи определен вид мляко (конвенционално мляко, безлактозно мляко, ядкови млека) продължително време.</a:t>
            </a:r>
          </a:p>
        </p:txBody>
      </p:sp>
    </p:spTree>
    <p:extLst>
      <p:ext uri="{BB962C8B-B14F-4D97-AF65-F5344CB8AC3E}">
        <p14:creationId xmlns:p14="http://schemas.microsoft.com/office/powerpoint/2010/main" val="2525476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FD2CC-DA0E-49F1-8EF4-694B985D5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Постигнати резултати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B3AEA7-1FCC-435B-8CB4-A1198D93C4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u="sng" dirty="0"/>
              <a:t>Имобилизация на </a:t>
            </a:r>
            <a:r>
              <a:rPr lang="el-GR" u="sng" dirty="0"/>
              <a:t>β</a:t>
            </a:r>
            <a:r>
              <a:rPr lang="bg-BG" u="sng" dirty="0"/>
              <a:t>-галактозидаза върху инертен носител.</a:t>
            </a:r>
          </a:p>
          <a:p>
            <a:pPr marL="0" indent="0">
              <a:buNone/>
            </a:pPr>
            <a:endParaRPr lang="bg-BG" u="sng" dirty="0"/>
          </a:p>
          <a:p>
            <a:pPr>
              <a:buFont typeface="Wingdings" panose="05000000000000000000" pitchFamily="2" charset="2"/>
              <a:buChar char="Ø"/>
            </a:pPr>
            <a:r>
              <a:rPr lang="bg-BG" dirty="0"/>
              <a:t>Проучено е използването на различни носители за имобилизация на ензими в хранително-вкусовата промишленост.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dirty="0"/>
              <a:t>Избрани са </a:t>
            </a:r>
            <a:r>
              <a:rPr lang="bg-BG" dirty="0" err="1"/>
              <a:t>карбоксиметил</a:t>
            </a:r>
            <a:r>
              <a:rPr lang="bg-BG" dirty="0"/>
              <a:t> целулоза, </a:t>
            </a:r>
            <a:r>
              <a:rPr lang="bg-BG" dirty="0" err="1"/>
              <a:t>хитозан</a:t>
            </a:r>
            <a:r>
              <a:rPr lang="bg-BG" dirty="0"/>
              <a:t>, яйчени черупки и желатин за носители на ензим. </a:t>
            </a:r>
            <a:r>
              <a:rPr lang="bg-BG" i="1" dirty="0"/>
              <a:t>(Извършват се експерименти и се подготвя публикация)</a:t>
            </a:r>
          </a:p>
          <a:p>
            <a:pPr marL="0" indent="0">
              <a:buNone/>
            </a:pPr>
            <a:endParaRPr lang="bg-BG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2058D0D-163F-4F03-A5A6-99E3E54D0E8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7823635" y="3184868"/>
            <a:ext cx="1670180" cy="500428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3422DDA-2C1C-4CC7-873E-2CD819A6F302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17607" y="4851919"/>
            <a:ext cx="3619026" cy="1670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137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7F4E2-AC72-4AF7-BDCE-B1A76FABB7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1765270"/>
            <a:ext cx="5711409" cy="3777622"/>
          </a:xfrm>
        </p:spPr>
        <p:txBody>
          <a:bodyPr/>
          <a:lstStyle/>
          <a:p>
            <a:r>
              <a:rPr lang="bg-BG" u="sng" dirty="0"/>
              <a:t>Оптимизиране на условията за получаване на безлактозно мляко.</a:t>
            </a:r>
            <a:endParaRPr lang="bg-BG" dirty="0"/>
          </a:p>
          <a:p>
            <a:pPr marL="0" indent="0">
              <a:buNone/>
            </a:pPr>
            <a:endParaRPr lang="bg-BG" dirty="0"/>
          </a:p>
          <a:p>
            <a:pPr>
              <a:buFont typeface="Wingdings" panose="05000000000000000000" pitchFamily="2" charset="2"/>
              <a:buChar char="Ø"/>
            </a:pPr>
            <a:r>
              <a:rPr lang="bg-BG" dirty="0"/>
              <a:t>Направено е сравнение на β-галактозидаза продуцирана от два различни продуцента – </a:t>
            </a:r>
            <a:r>
              <a:rPr lang="en-US" i="1" dirty="0"/>
              <a:t>Escherichia coli</a:t>
            </a:r>
            <a:r>
              <a:rPr lang="bg-BG" i="1" dirty="0"/>
              <a:t> </a:t>
            </a:r>
            <a:r>
              <a:rPr lang="bg-BG" dirty="0"/>
              <a:t>и </a:t>
            </a:r>
            <a:r>
              <a:rPr lang="en-US" i="1" dirty="0"/>
              <a:t>Aspergillus </a:t>
            </a:r>
            <a:r>
              <a:rPr lang="en-US" i="1" dirty="0" err="1"/>
              <a:t>oryzae</a:t>
            </a:r>
            <a:r>
              <a:rPr lang="en-US" dirty="0"/>
              <a:t>.</a:t>
            </a:r>
            <a:endParaRPr lang="bg-BG" i="1" dirty="0"/>
          </a:p>
          <a:p>
            <a:pPr marL="0" indent="0">
              <a:buNone/>
            </a:pPr>
            <a:endParaRPr lang="bg-BG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00F9DC9-8F68-4BD7-9365-69344AAD0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bg-BG" dirty="0"/>
              <a:t>Постигнати резултати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9A578D1-F61E-4136-A618-A8CE16433D9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85812" y="4869395"/>
            <a:ext cx="2136680" cy="13469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15FDC11-FE23-411B-8902-876BB9CFA6A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51973" y="4188446"/>
            <a:ext cx="2540883" cy="190272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7F6BFA7-5778-4505-8E5D-22C24F384B7D}"/>
              </a:ext>
            </a:extLst>
          </p:cNvPr>
          <p:cNvSpPr txBox="1"/>
          <p:nvPr/>
        </p:nvSpPr>
        <p:spPr>
          <a:xfrm>
            <a:off x="5236563" y="6087943"/>
            <a:ext cx="2833387" cy="4996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bg-BG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Фиг. 1. Реакция на лактозата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bg-BG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E. coli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bg-BG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синьо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bg-BG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Asp. oryzae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bg-BG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червено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bg-BG" sz="12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9C007FD-4236-4A3F-AA9E-A7CD6C017F88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06927" y="1631391"/>
            <a:ext cx="3298270" cy="493120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733842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1D2FB-4C9F-4412-B6AE-AB2C16B09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Постигнати резултати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D02F58-87B5-4143-B1F7-0306189E46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6" y="1476651"/>
            <a:ext cx="7074858" cy="5225990"/>
          </a:xfrm>
        </p:spPr>
        <p:txBody>
          <a:bodyPr>
            <a:normAutofit/>
          </a:bodyPr>
          <a:lstStyle/>
          <a:p>
            <a:r>
              <a:rPr lang="bg-BG" u="sng" dirty="0"/>
              <a:t>Проследяване оралното здраве на пациенти, консумиращи определен вид мляко (конвенционално мляко, безлактозно мляко, ядкови млека) продължително време.</a:t>
            </a:r>
          </a:p>
          <a:p>
            <a:pPr marL="0" indent="0">
              <a:buNone/>
            </a:pPr>
            <a:endParaRPr lang="bg-BG" dirty="0"/>
          </a:p>
          <a:p>
            <a:pPr>
              <a:buFont typeface="Wingdings" panose="05000000000000000000" pitchFamily="2" charset="2"/>
              <a:buChar char="Ø"/>
            </a:pPr>
            <a:r>
              <a:rPr lang="bg-BG" dirty="0"/>
              <a:t>Проведено е анкетно проучване на 331 българи.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dirty="0"/>
              <a:t>Установена е степента на информираност по отношение на лактозната непоносимост и симптомите ѝ.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dirty="0"/>
              <a:t>Изготвена е информационна брошура за симптомите на лактозна непоносимост.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dirty="0"/>
              <a:t>Установени за основните марки безлактозни и ядкови млека популярни в България.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bg-BG" dirty="0"/>
              <a:t>Изработен е Протокол за оценка на оралния статус на пациенти – доброволци.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13D7F8F-0D0A-431D-817E-84DBF77AF7C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194" y="5073349"/>
            <a:ext cx="2282918" cy="141259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0948B21-7544-4DF9-8A4C-A94A88D4EF7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194" y="3043993"/>
            <a:ext cx="2283704" cy="141259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4AF5311-9433-4D47-93EF-83592B6ABAED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63091" y="28544"/>
            <a:ext cx="2213530" cy="352739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9F59159-D1F8-434C-BEB5-A358DC53E9B6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63091" y="3640083"/>
            <a:ext cx="2213530" cy="3189373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4167928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62B91-7B44-432E-B1EF-F2D682A6D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Протокол, Клинична карта, Информационен бюлетин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F0EBC3C-2F80-4F8E-86E3-6A7DC5E8FCF5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48548" y="2343705"/>
            <a:ext cx="3053846" cy="432416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AF365C9-2815-4BD1-BEEA-426B5608600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44824" y="2278240"/>
            <a:ext cx="3207313" cy="438630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00619E6-9881-4D67-AB2D-23BB0B772BCF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97609" y="2281562"/>
            <a:ext cx="3109397" cy="438298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08574520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541</TotalTime>
  <Words>789</Words>
  <Application>Microsoft Office PowerPoint</Application>
  <PresentationFormat>Widescreen</PresentationFormat>
  <Paragraphs>79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Century Gothic</vt:lpstr>
      <vt:lpstr>Times New Roman</vt:lpstr>
      <vt:lpstr>Wingdings</vt:lpstr>
      <vt:lpstr>Wingdings 3</vt:lpstr>
      <vt:lpstr>Wisp</vt:lpstr>
      <vt:lpstr>PowerPoint Presentation</vt:lpstr>
      <vt:lpstr>Научен колектив</vt:lpstr>
      <vt:lpstr>Научен колектив</vt:lpstr>
      <vt:lpstr>Цел на проекта</vt:lpstr>
      <vt:lpstr>Задачи за първата година</vt:lpstr>
      <vt:lpstr>Постигнати резултати</vt:lpstr>
      <vt:lpstr>Постигнати резултати</vt:lpstr>
      <vt:lpstr>Постигнати резултати</vt:lpstr>
      <vt:lpstr>Протокол, Клинична карта, Информационен бюлетин</vt:lpstr>
      <vt:lpstr>Публикации през отчетния период</vt:lpstr>
      <vt:lpstr>Участия в конференции и разпространение на резултатите</vt:lpstr>
      <vt:lpstr>Награди от конференции</vt:lpstr>
      <vt:lpstr>Развитие на членовете на колектива през отчетната година</vt:lpstr>
      <vt:lpstr>Обобщен финансов отчет получени средства 3 500.00 лв., изразходвани средства 3 497.06 лв.</vt:lpstr>
      <vt:lpstr>Благодаря за вниманието!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Zlatina Chengolova</dc:creator>
  <cp:lastModifiedBy>Iliana R. Ishmerieva</cp:lastModifiedBy>
  <cp:revision>28</cp:revision>
  <dcterms:created xsi:type="dcterms:W3CDTF">2021-11-02T15:39:32Z</dcterms:created>
  <dcterms:modified xsi:type="dcterms:W3CDTF">2022-01-11T11:08:45Z</dcterms:modified>
</cp:coreProperties>
</file>