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a\Desktop\coffee%20wastes1\Aspergillus%20oryza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plotArea>
      <c:layout/>
      <c:scatterChart>
        <c:scatterStyle val="smoothMarker"/>
        <c:ser>
          <c:idx val="0"/>
          <c:order val="0"/>
          <c:tx>
            <c:v>№ 1</c:v>
          </c:tx>
          <c:xVal>
            <c:numRef>
              <c:f>Sheet1!$A$4:$A$13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Sheet1!$B$4:$B$13</c:f>
              <c:numCache>
                <c:formatCode>General</c:formatCode>
                <c:ptCount val="10"/>
                <c:pt idx="0">
                  <c:v>0.18400000000000041</c:v>
                </c:pt>
                <c:pt idx="1">
                  <c:v>5.4000000000000492E-2</c:v>
                </c:pt>
                <c:pt idx="2">
                  <c:v>1.4000000000000005E-2</c:v>
                </c:pt>
                <c:pt idx="3">
                  <c:v>2.0000000000000052E-3</c:v>
                </c:pt>
                <c:pt idx="4">
                  <c:v>3.9000000000000257E-2</c:v>
                </c:pt>
                <c:pt idx="5">
                  <c:v>8.1000000000000044E-2</c:v>
                </c:pt>
                <c:pt idx="6">
                  <c:v>0.6400000000000059</c:v>
                </c:pt>
                <c:pt idx="7">
                  <c:v>2.9099999999999997</c:v>
                </c:pt>
                <c:pt idx="8">
                  <c:v>2.9119999999999977</c:v>
                </c:pt>
                <c:pt idx="9">
                  <c:v>3.2480000000000002</c:v>
                </c:pt>
              </c:numCache>
            </c:numRef>
          </c:yVal>
          <c:smooth val="1"/>
        </c:ser>
        <c:ser>
          <c:idx val="1"/>
          <c:order val="1"/>
          <c:tx>
            <c:v>№2</c:v>
          </c:tx>
          <c:spPr>
            <a:ln>
              <a:solidFill>
                <a:prstClr val="black"/>
              </a:solidFill>
            </a:ln>
          </c:spPr>
          <c:marker>
            <c:spPr>
              <a:solidFill>
                <a:sysClr val="windowText" lastClr="000000"/>
              </a:solidFill>
            </c:spPr>
          </c:marker>
          <c:xVal>
            <c:numRef>
              <c:f>Sheet1!$A$4:$A$13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Sheet1!$D$4:$D$13</c:f>
              <c:numCache>
                <c:formatCode>General</c:formatCode>
                <c:ptCount val="10"/>
                <c:pt idx="0">
                  <c:v>0.26900000000000002</c:v>
                </c:pt>
                <c:pt idx="1">
                  <c:v>5.00000000000004E-3</c:v>
                </c:pt>
                <c:pt idx="2">
                  <c:v>0.11000000000000019</c:v>
                </c:pt>
                <c:pt idx="3">
                  <c:v>0.18500000000000041</c:v>
                </c:pt>
                <c:pt idx="4">
                  <c:v>0.23900000000000021</c:v>
                </c:pt>
                <c:pt idx="5">
                  <c:v>6.8000000000000033E-2</c:v>
                </c:pt>
                <c:pt idx="6">
                  <c:v>0.61200000000000065</c:v>
                </c:pt>
                <c:pt idx="7">
                  <c:v>0.85700000000000065</c:v>
                </c:pt>
                <c:pt idx="8">
                  <c:v>0.9</c:v>
                </c:pt>
                <c:pt idx="9">
                  <c:v>1.204999999999987</c:v>
                </c:pt>
              </c:numCache>
            </c:numRef>
          </c:yVal>
          <c:smooth val="1"/>
        </c:ser>
        <c:axId val="58336768"/>
        <c:axId val="58338688"/>
      </c:scatterChart>
      <c:valAx>
        <c:axId val="58336768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 </a:t>
                </a:r>
                <a:r>
                  <a:rPr lang="bg-BG" dirty="0" smtClean="0"/>
                  <a:t>проба  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8338688"/>
        <c:crosses val="autoZero"/>
        <c:crossBetween val="midCat"/>
        <c:majorUnit val="1"/>
      </c:valAx>
      <c:valAx>
        <c:axId val="58338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</a:t>
                </a:r>
                <a:r>
                  <a:rPr lang="bg-BG" dirty="0" smtClean="0"/>
                  <a:t>кстинция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8336768"/>
        <c:crosses val="autoZero"/>
        <c:crossBetween val="midCat"/>
      </c:valAx>
    </c:plotArea>
    <c:plotVisOnly val="1"/>
    <c:dispBlanksAs val="gap"/>
  </c:chart>
  <c:txPr>
    <a:bodyPr/>
    <a:lstStyle/>
    <a:p>
      <a:pPr>
        <a:defRPr baseline="0">
          <a:latin typeface="Times New Roman" pitchFamily="18" charset="0"/>
          <a:cs typeface="Times New Roman" pitchFamily="18" charset="0"/>
        </a:defRPr>
      </a:pPr>
      <a:endParaRPr lang="bg-BG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FA3F4-006C-4A0F-BA90-2AF99C59043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E43E2BC-AC3A-4EA3-92BE-A2DD45366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pus.com/sourceid/124001547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bg-BG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bg-BG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bg-BG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Ръководител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гл. ас. д-р Галина </a:t>
            </a:r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Йорданова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42950" indent="-742950"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д-р Добромир </a:t>
            </a:r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Йорданов.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д-р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Зиля Мустафа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ас.д-р Руска Ненкова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гл. ас. д-р Златина Ченголова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Кадер Юсеин </a:t>
            </a:r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Есмерай Сюлейманова </a:t>
            </a:r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Адел Кадух </a:t>
            </a:r>
            <a:r>
              <a:rPr lang="bg-BG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2700" b="1" i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2700" b="1" dirty="0">
                <a:latin typeface="Times New Roman" pitchFamily="18" charset="0"/>
                <a:cs typeface="Times New Roman" pitchFamily="18" charset="0"/>
              </a:rPr>
              <a:t>Изследване възможностите на утайка от кафе за получаване на биопродукти</a:t>
            </a:r>
            <a:r>
              <a:rPr lang="bg-BG" sz="27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bg-BG" sz="2900" b="1" dirty="0" smtClean="0">
                <a:latin typeface="Times New Roman" pitchFamily="18" charset="0"/>
                <a:cs typeface="Times New Roman" pitchFamily="18" charset="0"/>
              </a:rPr>
              <a:t>Брой публикации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OPPORTUNITIES AND PERSPECTIVES FOR RECOVERY OF ORGANIC FOOD AND NON-FOOD WASTES TO BIOFUEL PRODUCTION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 Galina Yordanova, Dobromir Yordanov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INDUSTRIAL TECHNOLOGIES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 VOL. 8 (1) 2021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Comparison of growth of Aspergillus oryzae and Saccharomyces cerevisiae on coffee ground.  Galina Yordanova. ANNUAL OF ASSEN ZLATAROV  UNIVERSITY, BURGAS. BULGARIA, 2021, v. XLX.   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THERMODYNAMICAL PARAMETERS OF THE FERMENTATION PROCESS OF SPENT COFFEE GROUND BY ASPERGILLUS ORYZAE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 Galina Yordanova, Dobromir Yordanov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INDUSTRIAL TECHNOLOGIES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 VOL. 9 (1) 2022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BIOLOGICAL POTENTIAL OF COFFEE SLUDGE FOR AMYLASE PRODUCTION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Yordanova G.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Yordanov D. </a:t>
            </a:r>
            <a:r>
              <a:rPr lang="bg-BG" sz="29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Journal of Environmental Protection and Ecology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Volume 23, Issue 3, Pages 966 – 971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POSSIBILITIES AND PROSPECTS OF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FOR THE OBTAINING OF BIOETHANOL WITH COFFEE WASTE.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G. D. YORDANOVA, D. I. YORDANOV.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 Oxidation Communications 45, No 2, 254–261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3096344" cy="51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19"/>
            <a:ext cx="2934326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Благодаря ви за вниманието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bg-BG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bg-BG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Не изхвърляйте утайката от кафе! Вижте за колко неща може да я ползва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442198" cy="305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87624" y="404664"/>
          <a:ext cx="6768752" cy="56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347"/>
                <a:gridCol w="2343029"/>
                <a:gridCol w="1004155"/>
                <a:gridCol w="2380221"/>
              </a:tblGrid>
              <a:tr h="189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6645" algn="l"/>
                          <a:tab pos="3239770" algn="ctr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6645" algn="l"/>
                          <a:tab pos="3239770" algn="ctr"/>
                        </a:tabLst>
                      </a:pPr>
                      <a:r>
                        <a:rPr lang="bg-BG" sz="800" b="1" dirty="0">
                          <a:latin typeface="Times New Roman"/>
                          <a:ea typeface="Times New Roman"/>
                        </a:rPr>
                        <a:t>ПЛАН-ГРАФИК НА ДЕЙНОСТИТЕ  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 dirty="0">
                          <a:latin typeface="Times New Roman"/>
                          <a:ea typeface="Times New Roman"/>
                        </a:rPr>
                        <a:t>Дейности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Продължителност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Очаквани резултати от дейността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86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dirty="0" smtClean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bg-BG" sz="800" dirty="0" smtClean="0">
                          <a:latin typeface="Times New Roman"/>
                          <a:ea typeface="Times New Roman"/>
                        </a:rPr>
                        <a:t>година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Подготовка на хранителни среди, стерилни материали и сушене на утайка.  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2 месеца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Подготвени материали и консумативи за изследването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2. Изследване растежа на </a:t>
                      </a:r>
                      <a:r>
                        <a:rPr lang="en-US" sz="800" i="1" dirty="0" err="1">
                          <a:latin typeface="Times New Roman"/>
                          <a:ea typeface="Times New Roman"/>
                        </a:rPr>
                        <a:t>Aspergillus</a:t>
                      </a:r>
                      <a:r>
                        <a:rPr lang="en-US" sz="8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800" i="1" dirty="0" err="1">
                          <a:latin typeface="Times New Roman"/>
                          <a:ea typeface="Times New Roman"/>
                        </a:rPr>
                        <a:t>oryzae</a:t>
                      </a: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 при различни съотношения на хранителна среда и отпадък.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4 месеца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Избор на най-доброто съотношение за оптимално развитие на </a:t>
                      </a:r>
                      <a:r>
                        <a:rPr lang="en-US" sz="800" i="1">
                          <a:latin typeface="Times New Roman"/>
                          <a:ea typeface="Times New Roman"/>
                        </a:rPr>
                        <a:t>Aspergillus oryzae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3. Оценка на ефективността на новата хранителна среда за получаване на ензима алфа-амилаза.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4 месеца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Оптимални условия за получаване на ензима при новата хранителна среда.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4. Анализ на резултатите, подготовка на публикация и отчет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2 месеца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Отчитане на първата година от проекта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latin typeface="Times New Roman"/>
                          <a:ea typeface="Times New Roman"/>
                        </a:rPr>
                        <a:t>2 година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. Подготовка на стерилни материали и хранителни среди. Подготовка на утайка.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1 месец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Подготвени материали и консумативи за изследването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6. Вариране на съотношения в хранителна среда за получаване на втори биопродукт </a:t>
                      </a:r>
                      <a:r>
                        <a:rPr lang="en-US" sz="8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етилов алкохол.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4 месеца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Получаване на най-доброто съотношение за получаване на биоетанол.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7. Анализиране на получените продукти чрез газова хроматография.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4 месеца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Сравнение и доказване на полученият биопродукт.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8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8. Анализ на резултатите, подготовка на публикация и отчет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3 месеца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Отчитане на втората година от проекта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bg-BG" sz="1100" dirty="0" smtClean="0">
                <a:latin typeface="Times New Roman" pitchFamily="18" charset="0"/>
                <a:cs typeface="Times New Roman" pitchFamily="18" charset="0"/>
              </a:rPr>
              <a:t>В настоящия проект са разгледани въпроси относно приложението на утайката от кафе, която представлява огромни количества отпадък по цял свят, а използването и е много ограничено. Проучването показа, че отпадъците от кафе представляват потенциални екологични проблеми и причиняват замърсяване на водата поради високите органични компоненти и киселинната природа. Тъй като съдържат някои вещества като триглицериди, протеини, минерални соли, целулоза и хемицелулоза, настоящото проучване се фокусира върху изследването на биотехнологичния потенциал на утайката от кафе от кафеавтомати за производство на ензима амилаза и биоетанол от микроорганизма </a:t>
            </a:r>
            <a:r>
              <a:rPr lang="bg-BG" sz="1100" i="1" dirty="0" smtClean="0">
                <a:latin typeface="Times New Roman" pitchFamily="18" charset="0"/>
                <a:cs typeface="Times New Roman" pitchFamily="18" charset="0"/>
              </a:rPr>
              <a:t>Aspergillus oryzae</a:t>
            </a:r>
            <a:r>
              <a:rPr lang="bg-BG" sz="1100" dirty="0" smtClean="0">
                <a:latin typeface="Times New Roman" pitchFamily="18" charset="0"/>
                <a:cs typeface="Times New Roman" pitchFamily="18" charset="0"/>
              </a:rPr>
              <a:t>. Тези биопродукти широко се използват в хранителната, текстилната и химическата промишленост, както и във фармацията и медицината.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59"/>
            <a:ext cx="8229600" cy="5184577"/>
          </a:xfrm>
        </p:spPr>
        <p:txBody>
          <a:bodyPr>
            <a:normAutofit fontScale="92500"/>
          </a:bodyPr>
          <a:lstStyle/>
          <a:p>
            <a:pPr indent="0" algn="just"/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Нашите изследвания имат за цел постепенното заместване на пшенични трици като хранителна среда за плесени </a:t>
            </a:r>
            <a:r>
              <a:rPr lang="bg-BG" sz="1000" i="1" dirty="0" smtClean="0">
                <a:latin typeface="Times New Roman" pitchFamily="18" charset="0"/>
                <a:cs typeface="Times New Roman" pitchFamily="18" charset="0"/>
              </a:rPr>
              <a:t>Aspergillus oryzae</a:t>
            </a:r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 с утайка от кафе.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/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За целта създаваме различни съотношения между двете среди за култивиране на плесени и наблюдаваме техният растеж (таблица 1).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/>
            <a:r>
              <a:rPr lang="bg-BG" sz="1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indent="0" algn="just"/>
            <a:r>
              <a:rPr lang="bg-BG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bg-BG" sz="1000" b="1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bg-BG" sz="1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Отношения между двете среди в g, а именно: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200" dirty="0" smtClean="0"/>
          </a:p>
          <a:p>
            <a:endParaRPr lang="bg-BG" sz="1200" dirty="0" smtClean="0"/>
          </a:p>
          <a:p>
            <a:endParaRPr lang="bg-BG" sz="1200" dirty="0" smtClean="0"/>
          </a:p>
          <a:p>
            <a:endParaRPr lang="bg-BG" sz="1200" dirty="0" smtClean="0"/>
          </a:p>
          <a:p>
            <a:endParaRPr lang="bg-BG" sz="1200" dirty="0" smtClean="0"/>
          </a:p>
          <a:p>
            <a:endParaRPr lang="bg-BG" sz="1200" dirty="0" smtClean="0"/>
          </a:p>
          <a:p>
            <a:pPr algn="just"/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Проследихме растежа на всички петриеви блюда пет дни след посева. Резултатите показват, че има растеж на плесени във всички проби. Растежът на проба № 6 (утайка от кафе) е по-малък в сравнение с другите съотношения, а най-плътният растеж на плесени се наблюдава на проба №1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пшенични трици (фиг. 1).</a:t>
            </a: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1000" b="1" dirty="0" smtClean="0">
                <a:latin typeface="Times New Roman" pitchFamily="18" charset="0"/>
                <a:cs typeface="Times New Roman" pitchFamily="18" charset="0"/>
              </a:rPr>
              <a:t>Фиг. 1.</a:t>
            </a:r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 Растежът на </a:t>
            </a:r>
            <a:r>
              <a:rPr lang="bg-BG" sz="1000" i="1" dirty="0" smtClean="0">
                <a:latin typeface="Times New Roman" pitchFamily="18" charset="0"/>
                <a:cs typeface="Times New Roman" pitchFamily="18" charset="0"/>
              </a:rPr>
              <a:t>Aspergillus oryzae</a:t>
            </a:r>
            <a:r>
              <a:rPr lang="bg-BG" sz="1000" dirty="0" smtClean="0">
                <a:latin typeface="Times New Roman" pitchFamily="18" charset="0"/>
                <a:cs typeface="Times New Roman" pitchFamily="18" charset="0"/>
              </a:rPr>
              <a:t> при различните съотношения на хранителните среди.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9632" y="2204864"/>
          <a:ext cx="6552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latin typeface="Times New Roman"/>
                          <a:ea typeface="Times New Roman"/>
                        </a:rPr>
                        <a:t>Проба №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800" b="1">
                          <a:solidFill>
                            <a:srgbClr val="222222"/>
                          </a:solidFill>
                          <a:latin typeface="Times New Roman"/>
                        </a:rPr>
                        <a:t>пшенични трици</a:t>
                      </a:r>
                      <a:r>
                        <a:rPr lang="en-US" sz="800" b="1">
                          <a:solidFill>
                            <a:srgbClr val="222222"/>
                          </a:solidFill>
                          <a:latin typeface="Times New Roman"/>
                        </a:rPr>
                        <a:t>: </a:t>
                      </a:r>
                      <a:r>
                        <a:rPr lang="bg-BG" sz="800" b="1">
                          <a:solidFill>
                            <a:srgbClr val="222222"/>
                          </a:solidFill>
                          <a:latin typeface="Times New Roman"/>
                        </a:rPr>
                        <a:t>утайка от кафе</a:t>
                      </a:r>
                      <a:r>
                        <a:rPr lang="en-US" sz="800" b="1">
                          <a:latin typeface="Times New Roman"/>
                        </a:rPr>
                        <a:t>, g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5:0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4:1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3:2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2,5:2,5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1:4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0:5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800" b="1" dirty="0">
                          <a:solidFill>
                            <a:srgbClr val="222222"/>
                          </a:solidFill>
                          <a:latin typeface="Times New Roman"/>
                        </a:rPr>
                        <a:t>Растеж след</a:t>
                      </a:r>
                      <a:r>
                        <a:rPr lang="en-US" sz="800" b="1" dirty="0">
                          <a:solidFill>
                            <a:srgbClr val="222222"/>
                          </a:solidFill>
                          <a:latin typeface="Times New Roman"/>
                        </a:rPr>
                        <a:t> 5 </a:t>
                      </a:r>
                      <a:r>
                        <a:rPr lang="bg-BG" sz="800" b="1" dirty="0">
                          <a:solidFill>
                            <a:srgbClr val="222222"/>
                          </a:solidFill>
                          <a:latin typeface="Times New Roman"/>
                        </a:rPr>
                        <a:t>дни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+ + + +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+ + +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+ +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+ +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+ +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+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C:\Users\PC\Desktop\coffee wastes1\Снимки-Галина-Телефон-22.06.2020\20200612_110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73611"/>
            <a:ext cx="3460800" cy="19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548680"/>
            <a:ext cx="7472386" cy="868958"/>
          </a:xfrm>
        </p:spPr>
        <p:txBody>
          <a:bodyPr>
            <a:normAutofit fontScale="90000"/>
          </a:bodyPr>
          <a:lstStyle/>
          <a:p>
            <a:r>
              <a:rPr lang="bg-BG" sz="1300" b="1" dirty="0" smtClean="0">
                <a:latin typeface="Times New Roman" pitchFamily="18" charset="0"/>
                <a:cs typeface="Times New Roman" pitchFamily="18" charset="0"/>
              </a:rPr>
              <a:t>Таблица 2.</a:t>
            </a:r>
            <a:r>
              <a:rPr lang="bg-BG" sz="1300" dirty="0" smtClean="0">
                <a:latin typeface="Times New Roman" pitchFamily="18" charset="0"/>
                <a:cs typeface="Times New Roman" pitchFamily="18" charset="0"/>
              </a:rPr>
              <a:t> Изменение на абсорбцията при различни съотношения между пшенични трици и утайка от кафе.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432334497"/>
              </p:ext>
            </p:extLst>
          </p:nvPr>
        </p:nvGraphicFramePr>
        <p:xfrm>
          <a:off x="1187624" y="1124744"/>
          <a:ext cx="6707085" cy="238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155"/>
                <a:gridCol w="958155"/>
                <a:gridCol w="958155"/>
                <a:gridCol w="958155"/>
                <a:gridCol w="958155"/>
                <a:gridCol w="958155"/>
                <a:gridCol w="958155"/>
              </a:tblGrid>
              <a:tr h="1944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тест епруветка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bg-BG" sz="800" b="1" dirty="0" smtClean="0">
                          <a:solidFill>
                            <a:srgbClr val="202124"/>
                          </a:solidFill>
                          <a:latin typeface="Times New Roman"/>
                          <a:ea typeface="Times New Roman"/>
                        </a:rPr>
                        <a:t>Абсорбция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Пшенични трици: утайка от кафе,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 : 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: 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: 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 : 2,5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: 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: 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0,052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0,35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0,291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0,51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0,35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0,003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0,488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0,06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0,311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0,31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0,019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0,223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0,243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0,033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0,032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0,07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0,1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0,358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0,378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0,079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0,26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0,245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0,411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0,428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0,328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0,39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0,065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0,506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0,164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0,038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0,285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0,526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0,55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0,214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0,174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0,405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1,008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0,798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0,68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0,375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0,618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0,787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1,505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0,899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0,77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0,675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0,435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1,038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4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1,699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0,872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0,816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0,832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1,38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3786190"/>
            <a:ext cx="5522433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3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Представени са резултатите за амилазната активност.</a:t>
            </a:r>
            <a:endParaRPr kumimoji="0" lang="bg-BG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4293096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latin typeface="Times New Roman"/>
                          <a:ea typeface="Times New Roman"/>
                        </a:rPr>
                        <a:t>проба №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пшенични трици: утайка от кафе</a:t>
                      </a:r>
                      <a:r>
                        <a:rPr lang="bg-BG" sz="8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</a:rPr>
                        <a:t>g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5:0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4:1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3:2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2,5:2,5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1:4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0:5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разреждане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1:64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1:32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1:32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1:64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1:32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1:32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latin typeface="Times New Roman"/>
                          <a:ea typeface="Times New Roman"/>
                        </a:rPr>
                        <a:t>АЕ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32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32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latin typeface="Times New Roman"/>
                          <a:ea typeface="Times New Roman"/>
                        </a:rPr>
                        <a:t>32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latin typeface="Times New Roman"/>
                          <a:ea typeface="Times New Roman"/>
                        </a:rPr>
                        <a:t>32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1200" b="1" dirty="0" smtClean="0">
                <a:latin typeface="Times New Roman" pitchFamily="18" charset="0"/>
                <a:cs typeface="Times New Roman" pitchFamily="18" charset="0"/>
              </a:rPr>
              <a:t>Фиг. 2.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Спектрофотометрични измервания на двата вида среди.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699792" y="548680"/>
          <a:ext cx="3686175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3717032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Резултатите показват, че има малка разлика в активността на получения ензим върху двата вида хранителни среди – пшенични трици и утайка от кафе. Това доказва, че отпадъци като утайка от кафе могат успешно да се използват като допълваща среда за производството на ензима амилаза и дори като самостоятелна среда.</a:t>
            </a:r>
            <a:endParaRPr kumimoji="0" lang="bg-BG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итай персонализирани Малтогенни Амилаз Доставчици, Производители, Фабрика  - Цена на едро - CHEMS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0912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359024"/>
          </a:xfrm>
        </p:spPr>
        <p:txBody>
          <a:bodyPr>
            <a:normAutofit fontScale="90000"/>
          </a:bodyPr>
          <a:lstStyle/>
          <a:p>
            <a:pPr algn="just"/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На вторият етап от проекта изследванията са насочени към изследване на възможностите на </a:t>
            </a:r>
            <a:r>
              <a:rPr lang="bg-BG" sz="1200" i="1" dirty="0" smtClean="0">
                <a:latin typeface="Times New Roman" pitchFamily="18" charset="0"/>
                <a:cs typeface="Times New Roman" pitchFamily="18" charset="0"/>
              </a:rPr>
              <a:t>Aspergillus oryzae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да произвежда биоетанол върху среда с утайка от кафе.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За да имаме повторяемост в нашите експерименти, началото започва с приблизително еднакъв брой спори. Първоначалната концентрация на спори, определена по микроскопски метод е 1х10</a:t>
            </a:r>
            <a:r>
              <a:rPr lang="bg-BG" sz="12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клетки/ml. След 24 часа ферментация в термостат при температура подходяща за </a:t>
            </a:r>
            <a:r>
              <a:rPr lang="bg-BG" sz="1200" i="1" dirty="0" smtClean="0">
                <a:latin typeface="Times New Roman" pitchFamily="18" charset="0"/>
                <a:cs typeface="Times New Roman" pitchFamily="18" charset="0"/>
              </a:rPr>
              <a:t>Aspergillus oryzae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, са направени измервания на проби, взети от колбите с нарастваща концентрация на утайката от кафе. Растежът на плесените се наблюдава по микроскопски метод,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биоетанол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прави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йодна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проба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се провежда измерване с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газова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хроматография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bg-BG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200" b="1" dirty="0" smtClean="0">
                <a:latin typeface="Times New Roman" pitchFamily="18" charset="0"/>
                <a:cs typeface="Times New Roman" pitchFamily="18" charset="0"/>
              </a:rPr>
              <a:t>Таблица 1.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Влияние на концентрацията на утайката върху растежа на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и продукцията на биоетанол.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664" y="2708920"/>
          <a:ext cx="6240015" cy="244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03"/>
                <a:gridCol w="1248003"/>
                <a:gridCol w="1248003"/>
                <a:gridCol w="1248003"/>
                <a:gridCol w="1248003"/>
              </a:tblGrid>
              <a:tr h="290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колба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утайка, gl</a:t>
                      </a:r>
                      <a:r>
                        <a:rPr lang="bg-BG" sz="8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Растеж на микроорганизма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биоетанол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>
                          <a:latin typeface="Times New Roman"/>
                        </a:rPr>
                        <a:t>+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-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>
                          <a:latin typeface="Times New Roman"/>
                        </a:rPr>
                        <a:t>+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-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>
                          <a:latin typeface="Times New Roman"/>
                        </a:rPr>
                        <a:t>+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</a:t>
                      </a:r>
                      <a:r>
                        <a:rPr lang="en-US" sz="800" dirty="0">
                          <a:latin typeface="Times New Roman"/>
                        </a:rPr>
                        <a:t>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>
                          <a:latin typeface="Times New Roman"/>
                        </a:rPr>
                        <a:t>++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</a:t>
                      </a:r>
                      <a:r>
                        <a:rPr lang="en-US" sz="800" dirty="0">
                          <a:latin typeface="Times New Roman"/>
                        </a:rPr>
                        <a:t>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>
                          <a:latin typeface="Times New Roman"/>
                        </a:rPr>
                        <a:t>++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</a:t>
                      </a:r>
                      <a:r>
                        <a:rPr lang="en-US" sz="800" dirty="0">
                          <a:latin typeface="Times New Roman"/>
                        </a:rPr>
                        <a:t>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>
                          <a:latin typeface="Times New Roman"/>
                        </a:rPr>
                        <a:t>+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+++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6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>
                          <a:latin typeface="Times New Roman"/>
                        </a:rPr>
                        <a:t>+</a:t>
                      </a:r>
                      <a:endParaRPr lang="en-US" sz="8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800" dirty="0">
                          <a:latin typeface="Times New Roman"/>
                        </a:rPr>
                        <a:t>+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7268"/>
            <a:ext cx="8229600" cy="548735"/>
          </a:xfrm>
        </p:spPr>
        <p:txBody>
          <a:bodyPr>
            <a:normAutofit/>
          </a:bodyPr>
          <a:lstStyle/>
          <a:p>
            <a:pPr algn="just"/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	Започва промяна и в развитието на плесените, наблюдава се намаляване броя на хифите. Това е потвърдено от микроскопските снимки.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954" y="942126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169" y="957300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08720"/>
            <a:ext cx="175031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2235641"/>
            <a:ext cx="9144000" cy="200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                                                             б                                                                           в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36101" y="2390056"/>
            <a:ext cx="75188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Фиг. 1. Микроскопски снимки на </a:t>
            </a:r>
            <a:r>
              <a:rPr kumimoji="0" lang="bg-BG" sz="12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Aspergillus oryzae 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в: 10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а; 20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б, и 30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в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852936"/>
            <a:ext cx="16253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85293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852936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4035842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                                                                       б                                                                            в</a:t>
            </a:r>
            <a:endParaRPr kumimoji="0" lang="bg-BG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15616" y="4221088"/>
            <a:ext cx="75188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Фиг. 2. Микроскопски снимки на </a:t>
            </a:r>
            <a:r>
              <a:rPr kumimoji="0" lang="bg-BG" sz="12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Aspergillus oryzae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в: 50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а; 60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б, и 70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в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725144"/>
            <a:ext cx="16253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725144"/>
            <a:ext cx="1584176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725144"/>
            <a:ext cx="16634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91680" y="590805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                                                                                б                                                                              в </a:t>
            </a:r>
            <a:endParaRPr kumimoji="0" lang="bg-BG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6093296"/>
            <a:ext cx="75957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Фиг. 3. Микроскопски снимки на </a:t>
            </a:r>
            <a:r>
              <a:rPr kumimoji="0" lang="bg-BG" sz="1200" b="0" i="1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Aspergillus oryzae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в: 80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а; 90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б, и 100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– в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p.oryzae -k.reacia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 flipV="1">
            <a:off x="1259631" y="548680"/>
            <a:ext cx="2155803" cy="1584176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67376" y="2379658"/>
            <a:ext cx="45845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Фиг. 4. Микроскопско изображение (×100) – йодоформни кристали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присъствието на биопродукта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8064" y="2420888"/>
            <a:ext cx="3798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Фиг. 5. GC хроматограма на пробите при 0, 10, 20 и 30 g l</a:t>
            </a:r>
            <a:r>
              <a:rPr lang="bg-BG" sz="1200" baseline="300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утайка от кафе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45024"/>
            <a:ext cx="24376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33256"/>
            <a:ext cx="43924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Фиг. 6. GC хроматограма на 0, 50, 80 и 100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от кафе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01008"/>
            <a:ext cx="28111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13758" y="5733256"/>
            <a:ext cx="46302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Фиг. 7. GC хроматограма на 60, 70, 80, 90 и 100 g l</a:t>
            </a:r>
            <a:r>
              <a:rPr kumimoji="0" lang="bg-BG" sz="12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–1</a:t>
            </a:r>
            <a:r>
              <a:rPr kumimoji="0" lang="bg-BG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утайка от кафе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r>
              <a:rPr lang="bg-BG" sz="1400" b="1" dirty="0" smtClean="0">
                <a:latin typeface="Times New Roman" pitchFamily="18" charset="0"/>
                <a:cs typeface="Times New Roman" pitchFamily="18" charset="0"/>
              </a:rPr>
              <a:t>ИЗВОДИ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1. Установено е, че гъбата </a:t>
            </a:r>
            <a:r>
              <a:rPr lang="bg-BG" sz="1200" i="1" dirty="0" smtClean="0">
                <a:latin typeface="Times New Roman" pitchFamily="18" charset="0"/>
                <a:cs typeface="Times New Roman" pitchFamily="18" charset="0"/>
              </a:rPr>
              <a:t>Aspergillus oryzae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е способна да произвежда ензима амилаза не само върху пшеничните трици, но и върху утайката от кафе. И когато двете среди се комбинират, се получава по-добър растеж. </a:t>
            </a:r>
          </a:p>
          <a:p>
            <a:endParaRPr lang="bg-BG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2. Освен това почти няма разлика в активността на ензима при комбинацията от двете среди. </a:t>
            </a:r>
          </a:p>
          <a:p>
            <a:endParaRPr lang="bg-BG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3. Нарастат и перспективите за получаване на биогорива от отпадъци с помощта на микроорганизми. Проучванията показват, че използването на утайка от кафе води до растеж и развитие на </a:t>
            </a:r>
            <a:r>
              <a:rPr lang="bg-BG" sz="1200" i="1" dirty="0" smtClean="0">
                <a:latin typeface="Times New Roman" pitchFamily="18" charset="0"/>
                <a:cs typeface="Times New Roman" pitchFamily="18" charset="0"/>
              </a:rPr>
              <a:t>Aspergillus oryzae.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Постигнат е растеж на плесента върху утайка от кафе и е доказано с микроскопски снимки, на които ясно се вижда развитието на хифите на продуцента. В течната среда се получава биоетанол и това е доказано с качествено реакция и газова хроматография, където при концентрация 50 g l</a:t>
            </a:r>
            <a:r>
              <a:rPr lang="bg-BG" sz="1200" baseline="300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 утайка от кафе пикът на органичния продукт е най-голям. 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200" dirty="0" smtClean="0">
                <a:latin typeface="Times New Roman" pitchFamily="18" charset="0"/>
                <a:cs typeface="Times New Roman" pitchFamily="18" charset="0"/>
              </a:rPr>
              <a:t>4. Нашето проучване потвърждава, че утайката от кафе е важна суровина за получаване и производство на биопродукти.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660</TotalTime>
  <Words>1159</Words>
  <Application>Microsoft Office PowerPoint</Application>
  <PresentationFormat>On-screen Show (4:3)</PresentationFormat>
  <Paragraphs>311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„Изследване възможностите на утайка от кафе за получаване на биопродукти“ </vt:lpstr>
      <vt:lpstr>Slide 2</vt:lpstr>
      <vt:lpstr>В настоящия проект са разгледани въпроси относно приложението на утайката от кафе, която представлява огромни количества отпадък по цял свят, а използването и е много ограничено. Проучването показа, че отпадъците от кафе представляват потенциални екологични проблеми и причиняват замърсяване на водата поради високите органични компоненти и киселинната природа. Тъй като съдържат някои вещества като триглицериди, протеини, минерални соли, целулоза и хемицелулоза, настоящото проучване се фокусира върху изследването на биотехнологичния потенциал на утайката от кафе от кафеавтомати за производство на ензима амилаза и биоетанол от микроорганизма Aspergillus oryzae. Тези биопродукти широко се използват в хранителната, текстилната и химическата промишленост, както и във фармацията и медицината.</vt:lpstr>
      <vt:lpstr>Таблица 2. Изменение на абсорбцията при различни съотношения между пшенични трици и утайка от кафе. </vt:lpstr>
      <vt:lpstr>Slide 5</vt:lpstr>
      <vt:lpstr>На вторият етап от проекта изследванията са насочени към изследване на възможностите на Aspergillus oryzae да произвежда биоетанол върху среда с утайка от кафе. За да имаме повторяемост в нашите експерименти, началото започва с приблизително еднакъв брой спори. Първоначалната концентрация на спори, определена по микроскопски метод е 1х108 клетки/ml. След 24 часа ферментация в термостат при температура подходяща за Aspergillus oryzae, са направени измервания на проби, взети от колбите с нарастваща концентрация на утайката от кафе. Растежът на плесените се наблюдава по микроскопски метод, а за наличие на биоетанол се прави йодна проба и се провежда измерване с газова хроматография. </vt:lpstr>
      <vt:lpstr> Започва промяна и в развитието на плесените, наблюдава се намаляване броя на хифите. Това е потвърдено от микроскопските снимки. 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„Изследване възможностите на утайка от кафе за получаване на биопродукти“ </dc:title>
  <dc:creator>Galina</dc:creator>
  <cp:lastModifiedBy>dobromir yordanov</cp:lastModifiedBy>
  <cp:revision>74</cp:revision>
  <dcterms:created xsi:type="dcterms:W3CDTF">2022-11-15T08:12:13Z</dcterms:created>
  <dcterms:modified xsi:type="dcterms:W3CDTF">2022-12-20T09:49:33Z</dcterms:modified>
</cp:coreProperties>
</file>