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51518D-8710-467A-BA67-EE492CF942EB}" type="datetimeFigureOut">
              <a:rPr lang="bg-BG" smtClean="0"/>
              <a:pPr/>
              <a:t>16.12.2021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ED8A54-ED4D-438B-8300-A9B56F8EAB9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22860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Договор №НИХ-459/2021 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Изследване възможностите на утайка от кафе за получаване на биопродукти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(</a:t>
            </a:r>
            <a:r>
              <a:rPr lang="ru-RU" sz="2000" dirty="0" smtClean="0"/>
              <a:t>първа година</a:t>
            </a:r>
            <a:r>
              <a:rPr lang="en-US" sz="2000" dirty="0" smtClean="0"/>
              <a:t>)</a:t>
            </a:r>
            <a:endParaRPr lang="bg-BG" sz="2000" dirty="0"/>
          </a:p>
        </p:txBody>
      </p:sp>
      <p:sp>
        <p:nvSpPr>
          <p:cNvPr id="4" name="Rectangle 3"/>
          <p:cNvSpPr/>
          <p:nvPr/>
        </p:nvSpPr>
        <p:spPr>
          <a:xfrm>
            <a:off x="785786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3"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b="1" dirty="0">
                <a:solidFill>
                  <a:srgbClr val="000000"/>
                </a:solidFill>
                <a:latin typeface="Century Schoolbook" pitchFamily="18"/>
                <a:ea typeface="Times New Roman" pitchFamily="18"/>
              </a:rPr>
              <a:t>Университет “Проф. д-р Асен Златаров” - Бургас “</a:t>
            </a:r>
            <a:endParaRPr lang="en-US" dirty="0">
              <a:solidFill>
                <a:srgbClr val="000000"/>
              </a:solidFill>
              <a:latin typeface="Century Schoolbook" pitchFamily="18"/>
              <a:ea typeface="Times New Roman" pitchFamily="18"/>
            </a:endParaRPr>
          </a:p>
          <a:p>
            <a:pPr lvl="0"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b="1" dirty="0">
                <a:solidFill>
                  <a:srgbClr val="000000"/>
                </a:solidFill>
                <a:latin typeface="Century Schoolbook" pitchFamily="18"/>
                <a:ea typeface="Times New Roman" pitchFamily="18"/>
              </a:rPr>
              <a:t> Научна и художествено-творческа дейност</a:t>
            </a:r>
            <a:endParaRPr lang="en-US" dirty="0">
              <a:solidFill>
                <a:srgbClr val="000000"/>
              </a:solidFill>
              <a:latin typeface="Century Schoolbook" pitchFamily="18"/>
              <a:ea typeface="Times New Roman" pitchFamily="18"/>
            </a:endParaRPr>
          </a:p>
        </p:txBody>
      </p:sp>
      <p:pic>
        <p:nvPicPr>
          <p:cNvPr id="14338" name="Picture 2" descr="Aspergillus Oryzae is a Filamentous Fungus, Under the Microscope in  Laboratory. Stock Photo - Image of aging, glucoamylase: 1599262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3972" y="4286256"/>
            <a:ext cx="3860028" cy="2571744"/>
          </a:xfrm>
          <a:prstGeom prst="rect">
            <a:avLst/>
          </a:prstGeom>
          <a:noFill/>
        </p:spPr>
      </p:pic>
      <p:pic>
        <p:nvPicPr>
          <p:cNvPr id="5" name="Picture 3" descr="Описание: Logo-Asen Zlataro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285728"/>
            <a:ext cx="1080120" cy="856649"/>
          </a:xfrm>
          <a:prstGeom prst="rect">
            <a:avLst/>
          </a:prstGeom>
          <a:solidFill>
            <a:srgbClr val="000000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357430"/>
            <a:ext cx="7858180" cy="407199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bg-BG" b="1" dirty="0" smtClean="0"/>
              <a:t> Списък на изследователския екип </a:t>
            </a:r>
            <a:endParaRPr lang="en-US" b="1" dirty="0" smtClean="0"/>
          </a:p>
          <a:p>
            <a:pPr algn="ctr">
              <a:buNone/>
            </a:pPr>
            <a:endParaRPr lang="bg-BG" dirty="0" smtClean="0"/>
          </a:p>
          <a:p>
            <a:r>
              <a:rPr lang="bg-BG" dirty="0" smtClean="0"/>
              <a:t>Ръководител : </a:t>
            </a:r>
          </a:p>
          <a:p>
            <a:r>
              <a:rPr lang="bg-BG" dirty="0" smtClean="0"/>
              <a:t>гл. ас. д-р Галина Йорданова   </a:t>
            </a:r>
            <a:r>
              <a:rPr lang="en-US" dirty="0" smtClean="0"/>
              <a:t>      </a:t>
            </a:r>
            <a:r>
              <a:rPr lang="bg-BG" dirty="0" smtClean="0"/>
              <a:t>У-т „Проф. д-р Асен Златаров“</a:t>
            </a:r>
          </a:p>
          <a:p>
            <a:r>
              <a:rPr lang="en-US" dirty="0" smtClean="0"/>
              <a:t> </a:t>
            </a:r>
            <a:endParaRPr lang="bg-BG" dirty="0" smtClean="0"/>
          </a:p>
          <a:p>
            <a:r>
              <a:rPr lang="bg-BG" dirty="0" smtClean="0"/>
              <a:t>Членове:</a:t>
            </a:r>
          </a:p>
          <a:p>
            <a:r>
              <a:rPr lang="bg-BG" dirty="0" smtClean="0"/>
              <a:t>1. доц. д-р Добромир Йорданов       У-т „Проф. д-р Асен Златаров“</a:t>
            </a:r>
          </a:p>
          <a:p>
            <a:r>
              <a:rPr lang="bg-BG" dirty="0" smtClean="0"/>
              <a:t>2. д-р Зиля Мустафа                         У-т „Проф. д-р Асен Златаров”</a:t>
            </a:r>
          </a:p>
          <a:p>
            <a:r>
              <a:rPr lang="bg-BG" dirty="0" smtClean="0"/>
              <a:t>3. гл.ас.д-р Руска Ненкова               У-т „Проф. д-р Асен Златаров”</a:t>
            </a:r>
          </a:p>
          <a:p>
            <a:r>
              <a:rPr lang="bg-BG" dirty="0" smtClean="0"/>
              <a:t>4. Радина Иванова- студент            У-т „Проф. д-р Асен Златаров”</a:t>
            </a:r>
          </a:p>
          <a:p>
            <a:r>
              <a:rPr lang="bg-BG" dirty="0" smtClean="0"/>
              <a:t>5. Милена Стоянова – студент        У-т „Проф. д-р Асен Златаров”</a:t>
            </a:r>
          </a:p>
          <a:p>
            <a:r>
              <a:rPr lang="bg-BG" dirty="0" smtClean="0"/>
              <a:t>6. Адел Кадух – студент                   У-т „Проф. д-р Асен Златаров”</a:t>
            </a:r>
          </a:p>
          <a:p>
            <a:pPr>
              <a:buNone/>
            </a:pPr>
            <a:r>
              <a:rPr lang="bg-BG" dirty="0" smtClean="0"/>
              <a:t> </a:t>
            </a:r>
          </a:p>
          <a:p>
            <a:endParaRPr lang="bg-BG" dirty="0"/>
          </a:p>
        </p:txBody>
      </p:sp>
      <p:pic>
        <p:nvPicPr>
          <p:cNvPr id="1026" name="Picture 2" descr="File:Aspergillus oryzae.jpg - Wikimedia 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75770" cy="2143116"/>
          </a:xfrm>
          <a:prstGeom prst="rect">
            <a:avLst/>
          </a:prstGeom>
          <a:noFill/>
        </p:spPr>
      </p:pic>
      <p:pic>
        <p:nvPicPr>
          <p:cNvPr id="4098" name="Picture 2" descr="Не изхвърляйте утайката от кафе! Вижте за колко неща може да я ползва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0"/>
            <a:ext cx="3143252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286808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1400" b="1" i="1" dirty="0" smtClean="0"/>
              <a:t>Цел</a:t>
            </a:r>
            <a:r>
              <a:rPr lang="en-US" sz="1400" b="1" i="1" dirty="0" smtClean="0"/>
              <a:t> </a:t>
            </a:r>
            <a:r>
              <a:rPr lang="bg-BG" sz="1400" b="1" i="1" dirty="0" smtClean="0"/>
              <a:t>на проекта</a:t>
            </a:r>
            <a:endParaRPr lang="bg-BG" sz="1400" b="1" dirty="0" smtClean="0"/>
          </a:p>
          <a:p>
            <a:pPr algn="just"/>
            <a:r>
              <a:rPr lang="bg-BG" sz="1400" dirty="0" smtClean="0"/>
              <a:t>Целта на проекта е успешно използване на утайката от кафе като добавка към хранителната среда, както и пълно и заместване за производство на ензима амилаза чрез микроорганизма </a:t>
            </a:r>
            <a:r>
              <a:rPr lang="en-US" sz="1400" i="1" dirty="0" err="1" smtClean="0"/>
              <a:t>Aspergillus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oryzae</a:t>
            </a:r>
            <a:r>
              <a:rPr lang="bg-BG" sz="1400" dirty="0" smtClean="0"/>
              <a:t>.</a:t>
            </a:r>
          </a:p>
          <a:p>
            <a:pPr algn="just">
              <a:buNone/>
            </a:pPr>
            <a:r>
              <a:rPr lang="bg-BG" sz="1400" b="1" i="1" dirty="0" smtClean="0"/>
              <a:t>Задачи</a:t>
            </a:r>
            <a:endParaRPr lang="en-US" sz="1400" b="1" i="1" dirty="0" smtClean="0"/>
          </a:p>
          <a:p>
            <a:pPr lvl="0" algn="just"/>
            <a:r>
              <a:rPr lang="en-US" sz="1400" dirty="0" smtClean="0"/>
              <a:t>1. </a:t>
            </a:r>
            <a:r>
              <a:rPr lang="bg-BG" sz="1400" dirty="0" smtClean="0"/>
              <a:t>Подготовка на хранителни среди, стерилни материали и сушене на утайка.  </a:t>
            </a:r>
          </a:p>
          <a:p>
            <a:pPr algn="just"/>
            <a:r>
              <a:rPr lang="bg-BG" sz="1400" dirty="0" smtClean="0"/>
              <a:t>2. Изследване растежа на </a:t>
            </a:r>
            <a:r>
              <a:rPr lang="en-US" sz="1400" i="1" dirty="0" err="1" smtClean="0"/>
              <a:t>Aspergillus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oryzae</a:t>
            </a:r>
            <a:r>
              <a:rPr lang="bg-BG" sz="1400" dirty="0" smtClean="0"/>
              <a:t> при различни съотношения на хранителната среда и утайката.</a:t>
            </a:r>
          </a:p>
          <a:p>
            <a:pPr algn="just"/>
            <a:r>
              <a:rPr lang="bg-BG" sz="1400" dirty="0" smtClean="0"/>
              <a:t>3. Оценка на ефективността на новата хранителна среда за получаване на ензима амилаза.</a:t>
            </a:r>
          </a:p>
          <a:p>
            <a:pPr algn="just"/>
            <a:r>
              <a:rPr lang="bg-BG" sz="1400" dirty="0" smtClean="0"/>
              <a:t>4. Анализ на резултатите.</a:t>
            </a:r>
          </a:p>
          <a:p>
            <a:pPr algn="just"/>
            <a:endParaRPr lang="bg-BG" sz="1400" dirty="0" smtClean="0"/>
          </a:p>
          <a:p>
            <a:pPr>
              <a:buNone/>
            </a:pPr>
            <a:r>
              <a:rPr lang="bg-BG" sz="1400" b="1" i="1" dirty="0" smtClean="0"/>
              <a:t>Резултати</a:t>
            </a:r>
          </a:p>
          <a:p>
            <a:pPr algn="just">
              <a:buNone/>
            </a:pPr>
            <a:r>
              <a:rPr lang="bg-BG" sz="1400" dirty="0" smtClean="0"/>
              <a:t> 	Нашите изследвания имат за цел постепенното заместване на пшенични трици като хранителна среда за плесени с утайка от кафе. За целта създаваме различни съотношения между двете среди за култивиране на плесени и наблюдаваме техният растеж.</a:t>
            </a:r>
          </a:p>
          <a:p>
            <a:pPr algn="just">
              <a:buNone/>
            </a:pPr>
            <a:endParaRPr lang="bg-BG" sz="1400" dirty="0" smtClean="0"/>
          </a:p>
          <a:p>
            <a:pPr algn="just">
              <a:buNone/>
            </a:pPr>
            <a:endParaRPr lang="bg-BG" sz="1400" dirty="0" smtClean="0"/>
          </a:p>
          <a:p>
            <a:pPr algn="just">
              <a:buNone/>
            </a:pPr>
            <a:endParaRPr lang="bg-BG" sz="1400" dirty="0" smtClean="0"/>
          </a:p>
          <a:p>
            <a:pPr algn="just">
              <a:buNone/>
            </a:pPr>
            <a:endParaRPr lang="bg-BG" sz="1400" dirty="0" smtClean="0"/>
          </a:p>
          <a:p>
            <a:pPr algn="just">
              <a:buNone/>
            </a:pPr>
            <a:endParaRPr lang="bg-BG" sz="1400" dirty="0" smtClean="0"/>
          </a:p>
          <a:p>
            <a:pPr algn="just">
              <a:buNone/>
            </a:pPr>
            <a:endParaRPr lang="bg-BG" sz="1400" dirty="0" smtClean="0"/>
          </a:p>
          <a:p>
            <a:pPr algn="just">
              <a:buNone/>
            </a:pPr>
            <a:r>
              <a:rPr lang="bg-BG" sz="1400" dirty="0" smtClean="0"/>
              <a:t>	</a:t>
            </a:r>
          </a:p>
          <a:p>
            <a:pPr algn="just">
              <a:buNone/>
            </a:pPr>
            <a:r>
              <a:rPr lang="bg-BG" sz="1400" dirty="0" smtClean="0"/>
              <a:t>	Проследихме растежа на всички петриеви блюда пет дни след посева. Резултатите показват, че има растеж на плесени във всички проби. Растежът на проба № 6 (утайка от кафе) е по-малък в сравнение с другите съотношения, а най-плътният растеж на плесени се наблюдава на проба №1 </a:t>
            </a:r>
            <a:r>
              <a:rPr lang="en-US" sz="1400" dirty="0" smtClean="0"/>
              <a:t>- </a:t>
            </a:r>
            <a:r>
              <a:rPr lang="bg-BG" sz="1400" dirty="0" smtClean="0"/>
              <a:t>пшенични трици.</a:t>
            </a:r>
          </a:p>
          <a:p>
            <a:pPr>
              <a:buNone/>
            </a:pPr>
            <a:endParaRPr lang="bg-BG" sz="1600" b="1" i="1" dirty="0" smtClean="0"/>
          </a:p>
          <a:p>
            <a:endParaRPr lang="bg-BG" sz="1600" b="1" i="1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785786" y="4000504"/>
          <a:ext cx="7467600" cy="142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323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/>
                          <a:ea typeface="Times New Roman"/>
                        </a:rPr>
                        <a:t>Проба №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8508">
                <a:tc>
                  <a:txBody>
                    <a:bodyPr/>
                    <a:lstStyle/>
                    <a:p>
                      <a:r>
                        <a:rPr lang="bg-BG" sz="1200" b="1">
                          <a:solidFill>
                            <a:srgbClr val="222222"/>
                          </a:solidFill>
                          <a:latin typeface="Times New Roman"/>
                        </a:rPr>
                        <a:t>пшенични трици</a:t>
                      </a:r>
                      <a:r>
                        <a:rPr lang="en-US" sz="1200" b="1">
                          <a:solidFill>
                            <a:srgbClr val="222222"/>
                          </a:solidFill>
                          <a:latin typeface="Times New Roman"/>
                        </a:rPr>
                        <a:t>: </a:t>
                      </a:r>
                      <a:r>
                        <a:rPr lang="bg-BG" sz="1200" b="1">
                          <a:solidFill>
                            <a:srgbClr val="222222"/>
                          </a:solidFill>
                          <a:latin typeface="Times New Roman"/>
                        </a:rPr>
                        <a:t>утайка от кафе</a:t>
                      </a:r>
                      <a:r>
                        <a:rPr lang="en-US" sz="1200" b="1">
                          <a:latin typeface="Times New Roman"/>
                        </a:rPr>
                        <a:t>, g</a:t>
                      </a:r>
                      <a:endParaRPr lang="bg-BG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</a:rPr>
                        <a:t>5:0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4:1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3:2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2,5:2,5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1:4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0:5</a:t>
                      </a:r>
                    </a:p>
                  </a:txBody>
                  <a:tcPr marL="68580" marR="68580" marT="0" marB="0"/>
                </a:tc>
              </a:tr>
              <a:tr h="323688">
                <a:tc>
                  <a:txBody>
                    <a:bodyPr/>
                    <a:lstStyle/>
                    <a:p>
                      <a:r>
                        <a:rPr lang="bg-BG" sz="1200" b="1">
                          <a:solidFill>
                            <a:srgbClr val="222222"/>
                          </a:solidFill>
                          <a:latin typeface="Times New Roman"/>
                        </a:rPr>
                        <a:t>Растеж след</a:t>
                      </a:r>
                      <a:r>
                        <a:rPr lang="en-US" sz="1200" b="1">
                          <a:solidFill>
                            <a:srgbClr val="222222"/>
                          </a:solidFill>
                          <a:latin typeface="Times New Roman"/>
                        </a:rPr>
                        <a:t> 5 </a:t>
                      </a:r>
                      <a:r>
                        <a:rPr lang="bg-BG" sz="1200" b="1">
                          <a:solidFill>
                            <a:srgbClr val="222222"/>
                          </a:solidFill>
                          <a:latin typeface="Times New Roman"/>
                        </a:rPr>
                        <a:t>дни</a:t>
                      </a:r>
                      <a:endParaRPr lang="bg-BG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+ + + 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+ + 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+ 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+ 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+ 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PC\Desktop\coffee wastes1\Снимки-Галина-Телефон-22.06.2020\20200612_1109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142984"/>
            <a:ext cx="3214710" cy="176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3579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sz="1600" dirty="0" smtClean="0"/>
              <a:t>	</a:t>
            </a:r>
            <a:r>
              <a:rPr lang="bg-BG" sz="1400" dirty="0" smtClean="0"/>
              <a:t>Открита бе първата епруветка, в която няма син цвят. В този случай активността на амилаза се определя в амилазни единици (AЕ), които са равни на реципрочната стойност на разреждането.</a:t>
            </a:r>
          </a:p>
          <a:p>
            <a:pPr algn="just">
              <a:buNone/>
            </a:pPr>
            <a:endParaRPr lang="bg-BG" sz="1400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sz="1400" dirty="0" smtClean="0"/>
          </a:p>
          <a:p>
            <a:pPr algn="just">
              <a:buNone/>
            </a:pPr>
            <a:r>
              <a:rPr lang="bg-BG" sz="1400" dirty="0" smtClean="0"/>
              <a:t>	В следващата стъпка, за да оценим ефективността на новата хранителна среда (утайка от кафе) и способността на </a:t>
            </a:r>
            <a:r>
              <a:rPr lang="bg-BG" sz="1400" i="1" dirty="0" smtClean="0"/>
              <a:t>Aspergillus oryzae</a:t>
            </a:r>
            <a:r>
              <a:rPr lang="bg-BG" sz="1400" dirty="0" smtClean="0"/>
              <a:t> да произвежда амилаза върху нея, ние определихме активността на произведения ензим. 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 algn="just">
              <a:buNone/>
            </a:pPr>
            <a:r>
              <a:rPr lang="bg-BG" sz="1400" dirty="0" smtClean="0"/>
              <a:t>	Резултатите показват, че няма значителна разлика между амилазната активност на двете среди при различните съотношения между тях.</a:t>
            </a:r>
          </a:p>
          <a:p>
            <a:pPr algn="just">
              <a:buNone/>
            </a:pPr>
            <a:r>
              <a:rPr lang="bg-BG" sz="1400" dirty="0" smtClean="0"/>
              <a:t>	Направихме и спектрофотометрични измервания на двата вида среди поотделно  и установихме, че на шестата епруветка (1:64) и двете среди дават един и същ резултат.</a:t>
            </a:r>
          </a:p>
          <a:p>
            <a:endParaRPr lang="bg-BG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071546"/>
            <a:ext cx="314327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57224" y="3929066"/>
          <a:ext cx="742955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365"/>
                <a:gridCol w="1061365"/>
                <a:gridCol w="1061365"/>
                <a:gridCol w="1061365"/>
                <a:gridCol w="1061365"/>
                <a:gridCol w="1061365"/>
                <a:gridCol w="1061365"/>
              </a:tblGrid>
              <a:tr h="171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/>
                          <a:ea typeface="Times New Roman"/>
                        </a:rPr>
                        <a:t>проба №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4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</a:rPr>
                        <a:t>пшенични трици: утайка от кафе</a:t>
                      </a:r>
                      <a:r>
                        <a:rPr lang="bg-BG" sz="1200" b="1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5:0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4:1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3:2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2,5:2,5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1:4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0:5</a:t>
                      </a:r>
                    </a:p>
                  </a:txBody>
                  <a:tcPr marL="68580" marR="68580" marT="0" marB="0"/>
                </a:tc>
              </a:tr>
              <a:tr h="171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разреждане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1:64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1:32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1:32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1:64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1:32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1:32</a:t>
                      </a:r>
                    </a:p>
                  </a:txBody>
                  <a:tcPr marL="68580" marR="68580" marT="0" marB="0"/>
                </a:tc>
              </a:tr>
              <a:tr h="171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АЕ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7896228" cy="6143668"/>
          </a:xfrm>
        </p:spPr>
        <p:txBody>
          <a:bodyPr/>
          <a:lstStyle/>
          <a:p>
            <a:pPr>
              <a:buNone/>
            </a:pPr>
            <a:endParaRPr lang="bg-BG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1600" b="1" dirty="0" smtClean="0">
                <a:latin typeface="Times New Roman" pitchFamily="18" charset="0"/>
                <a:cs typeface="Times New Roman" pitchFamily="18" charset="0"/>
              </a:rPr>
              <a:t>Участия в научни форуми</a:t>
            </a:r>
          </a:p>
          <a:p>
            <a:endParaRPr lang="bg-BG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g-BG" sz="1600" dirty="0" smtClean="0"/>
              <a:t>Възможности и перспективи за оползотворяване на органични хранителни и нехранителни отпадъци за производство на биогорива. Галина Йорданова, Добромир Йорданов. INDUSTRIAL TECHNOLOGIES</a:t>
            </a:r>
            <a:r>
              <a:rPr lang="en-US" sz="1600" dirty="0" smtClean="0"/>
              <a:t>, </a:t>
            </a:r>
            <a:r>
              <a:rPr lang="bg-BG" sz="1600" dirty="0" smtClean="0"/>
              <a:t>UNIVERSITY “Prof. Dr. Assen Zlatarov”, Burgas Том 8 (1) 2021</a:t>
            </a:r>
            <a:r>
              <a:rPr lang="en-US" sz="1600" dirty="0" smtClean="0"/>
              <a:t>,</a:t>
            </a:r>
            <a:r>
              <a:rPr lang="bg-BG" sz="1600" dirty="0" smtClean="0"/>
              <a:t> 30-37.</a:t>
            </a:r>
          </a:p>
          <a:p>
            <a:pPr algn="just"/>
            <a:endParaRPr lang="bg-BG" sz="1600" b="1" dirty="0" smtClean="0"/>
          </a:p>
          <a:p>
            <a:pPr algn="just"/>
            <a:r>
              <a:rPr lang="bg-BG" sz="1600" dirty="0" smtClean="0"/>
              <a:t>2. Comparison of growth of aspergillus oryzae and saccharomyces cerevisiae on coffee ground. Galina Yordanova. ANNUAL OF ASSEN ZLATAROV  UNIVERSITY, BURGAS. BULGARIA, 2021, v. XLX.  </a:t>
            </a:r>
            <a:r>
              <a:rPr lang="bg-BG" dirty="0" smtClean="0"/>
              <a:t> </a:t>
            </a:r>
          </a:p>
          <a:p>
            <a:endParaRPr lang="bg-BG" dirty="0" smtClean="0"/>
          </a:p>
          <a:p>
            <a:pPr lvl="0">
              <a:buNone/>
            </a:pP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 отчет за етапа на проекта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Получени средства: 3000 лв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Изразходвани за:</a:t>
            </a:r>
          </a:p>
          <a:p>
            <a:pPr lvl="0"/>
            <a:r>
              <a:rPr lang="bg-BG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Водни бани за термостатиране на микроорганизми.  </a:t>
            </a:r>
          </a:p>
          <a:p>
            <a:pPr lvl="0"/>
            <a:r>
              <a:rPr lang="bg-BG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Багрила за микроскопски препарати</a:t>
            </a:r>
          </a:p>
          <a:p>
            <a:pPr lvl="0"/>
            <a:r>
              <a:rPr lang="bg-BG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Лабораторни консумативи 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</TotalTime>
  <Words>255</Words>
  <Application>Microsoft Office PowerPoint</Application>
  <PresentationFormat>On-screen Show (4:3)</PresentationFormat>
  <Paragraphs>110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Договор №НИХ-459/2021    Изследване възможностите на утайка от кафе за получаване на биопродукти (първа година)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№НИХ-459/2021 на тема „Изследване възможностите на утайка от кафе за получаване на биопродукти“, ръководител: гл. ас. д-р Галина Йорданова, 2 г.</dc:title>
  <dc:creator>dobromir yordanov</dc:creator>
  <cp:lastModifiedBy>HP Pavilion</cp:lastModifiedBy>
  <cp:revision>21</cp:revision>
  <dcterms:created xsi:type="dcterms:W3CDTF">2021-12-04T15:38:20Z</dcterms:created>
  <dcterms:modified xsi:type="dcterms:W3CDTF">2021-12-16T14:53:54Z</dcterms:modified>
</cp:coreProperties>
</file>