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5" r:id="rId1"/>
  </p:sldMasterIdLst>
  <p:notesMasterIdLst>
    <p:notesMasterId r:id="rId11"/>
  </p:notesMasterIdLst>
  <p:sldIdLst>
    <p:sldId id="325" r:id="rId2"/>
    <p:sldId id="350" r:id="rId3"/>
    <p:sldId id="352" r:id="rId4"/>
    <p:sldId id="351" r:id="rId5"/>
    <p:sldId id="353" r:id="rId6"/>
    <p:sldId id="348" r:id="rId7"/>
    <p:sldId id="349" r:id="rId8"/>
    <p:sldId id="354" r:id="rId9"/>
    <p:sldId id="356" r:id="rId10"/>
  </p:sldIdLst>
  <p:sldSz cx="9144000" cy="6858000" type="screen4x3"/>
  <p:notesSz cx="6858000" cy="9144000"/>
  <p:defaultTextStyle>
    <a:defPPr>
      <a:defRPr lang="bg-B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FF"/>
    <a:srgbClr val="0066FF"/>
    <a:srgbClr val="FF0000"/>
    <a:srgbClr val="FF6600"/>
    <a:srgbClr val="CC00FF"/>
    <a:srgbClr val="FB985B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51" autoAdjust="0"/>
    <p:restoredTop sz="94660" autoAdjust="0"/>
  </p:normalViewPr>
  <p:slideViewPr>
    <p:cSldViewPr snapToGrid="0" showGuides="1">
      <p:cViewPr>
        <p:scale>
          <a:sx n="76" d="100"/>
          <a:sy n="76" d="100"/>
        </p:scale>
        <p:origin x="-132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4F1B4A-0316-4BF5-A17B-DD0B8494F2D7}" type="datetimeFigureOut">
              <a:rPr lang="bg-BG"/>
              <a:pPr>
                <a:defRPr/>
              </a:pPr>
              <a:t>20.12.2021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bg-BG" noProof="0" smtClean="0"/>
              <a:t>Click to edit Master text styles</a:t>
            </a:r>
          </a:p>
          <a:p>
            <a:pPr lvl="1"/>
            <a:r>
              <a:rPr lang="en-US" altLang="bg-BG" noProof="0" smtClean="0"/>
              <a:t>Second level</a:t>
            </a:r>
          </a:p>
          <a:p>
            <a:pPr lvl="2"/>
            <a:r>
              <a:rPr lang="en-US" altLang="bg-BG" noProof="0" smtClean="0"/>
              <a:t>Third level</a:t>
            </a:r>
          </a:p>
          <a:p>
            <a:pPr lvl="3"/>
            <a:r>
              <a:rPr lang="en-US" altLang="bg-BG" noProof="0" smtClean="0"/>
              <a:t>Fourth level</a:t>
            </a:r>
          </a:p>
          <a:p>
            <a:pPr lvl="4"/>
            <a:r>
              <a:rPr lang="en-US" altLang="bg-BG" noProof="0" smtClean="0"/>
              <a:t>Fifth level</a:t>
            </a:r>
            <a:endParaRPr lang="bg-BG" altLang="bg-BG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4664910-2F3C-493D-BD9D-CA0FAC237321}" type="slidenum">
              <a:rPr lang="bg-BG" altLang="bg-BG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784242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bg-BG" altLang="en-US" noProof="0" smtClean="0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bg-BG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A06DF-57DC-45EE-AB7C-8E5483B522A0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FFBE0-C1BC-457A-829B-5B417BA17D69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77425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880EC-1D64-441B-93AC-2AD979BF8691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216267-4B8E-4C4F-81DE-DB2DA79B8D5B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3132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A6E74-B59F-4565-BE9B-9F47997067F0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29268-6EB7-4D69-B495-E4F1C0B9943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177969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bg-BG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C262B-5F9A-4129-9ACF-755CF8B614A8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BE118-33E2-46DE-9E68-B2F7A694E261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111731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D1C4F-0438-45B3-9F66-7054AFFFFAD8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AE0C87-093D-4748-A5A7-78938C48473B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796975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EDC10-E703-47C3-AB80-2A928D96CD9F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87867F-8B5A-4744-A9C1-D6FB795D7D92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03945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C696F-39AF-45C3-A155-3F133153A829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8F3DC1-C1D9-4994-886A-F881126E506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79368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2452E-8150-443D-BC70-5FE280B76CC1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E814E-0366-419C-8650-434F4409BBEE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33539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8887B-E65B-44AA-AE62-9A54C7486974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C101DE-C424-4A53-B86A-E165330AC35A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03405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A4566-C0BD-4C42-B5E1-7C65E6A60ECD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89D2C-8418-4CDD-AADA-4D68A0F7C203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67530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8F39-49CA-4EA3-85FF-29DA142A058D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6FAFD-AE6D-4D30-8DA6-62BB80C9F250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410865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E07B8-E2E8-429E-95B9-3FF24A5377C1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FD2800-9A2D-48C6-A105-42D10E49B4DB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65392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1DFF7-0A9D-48F2-B65C-F6F91EB40F9B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6B258F-66C3-4C15-82B4-60BA5980549F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50042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86CA1-7F62-4B16-8C41-8201022AE812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5F664-8280-438E-BC17-29D6991B16E4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97658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en-US" smtClean="0"/>
              <a:t>Click to edit Master text styles</a:t>
            </a:r>
          </a:p>
          <a:p>
            <a:pPr lvl="1"/>
            <a:r>
              <a:rPr lang="bg-BG" altLang="en-US" smtClean="0"/>
              <a:t>Second level</a:t>
            </a:r>
          </a:p>
          <a:p>
            <a:pPr lvl="2"/>
            <a:r>
              <a:rPr lang="bg-BG" altLang="en-US" smtClean="0"/>
              <a:t>Third level</a:t>
            </a:r>
          </a:p>
          <a:p>
            <a:pPr lvl="3"/>
            <a:r>
              <a:rPr lang="bg-BG" altLang="en-US" smtClean="0"/>
              <a:t>Fourth level</a:t>
            </a:r>
          </a:p>
          <a:p>
            <a:pPr lvl="4"/>
            <a:r>
              <a:rPr lang="bg-BG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960FDA4-0CB5-4798-8C3B-C449FCAA2AB9}" type="datetimeFigureOut">
              <a:rPr lang="bg-BG" altLang="bg-BG"/>
              <a:pPr>
                <a:defRPr/>
              </a:pPr>
              <a:t>20.12.2021 г.</a:t>
            </a:fld>
            <a:endParaRPr lang="bg-BG" alt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bg-BG" alt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itchFamily="18" charset="0"/>
              </a:defRPr>
            </a:lvl1pPr>
          </a:lstStyle>
          <a:p>
            <a:fld id="{025404A4-B503-4833-8BC0-305E5DE5D70A}" type="slidenum">
              <a:rPr lang="bg-BG" altLang="en-US"/>
              <a:pPr/>
              <a:t>‹#›</a:t>
            </a:fld>
            <a:endParaRPr lang="bg-BG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275" r:id="rId11"/>
    <p:sldLayoutId id="2147484276" r:id="rId12"/>
    <p:sldLayoutId id="2147484277" r:id="rId13"/>
    <p:sldLayoutId id="2147484278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875" y="1482725"/>
            <a:ext cx="8667750" cy="4530725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bg-BG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Договор НИХ </a:t>
            </a:r>
            <a:r>
              <a:rPr lang="ru-RU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4</a:t>
            </a:r>
            <a:r>
              <a:rPr lang="en-US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51</a:t>
            </a:r>
            <a:r>
              <a:rPr lang="ru-RU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bg-BG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(20</a:t>
            </a:r>
            <a:r>
              <a:rPr lang="en-US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21</a:t>
            </a:r>
            <a:r>
              <a:rPr lang="bg-BG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/ 202</a:t>
            </a:r>
            <a:r>
              <a:rPr lang="en-US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3</a:t>
            </a:r>
            <a:r>
              <a:rPr lang="bg-BG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)</a:t>
            </a:r>
            <a:r>
              <a:rPr lang="en-US" altLang="bg-BG" sz="2000" b="1" dirty="0" smtClean="0">
                <a:latin typeface="Times New Roman" panose="02020603050405020304" pitchFamily="18" charset="0"/>
              </a:rPr>
              <a:t> </a:t>
            </a:r>
            <a:endParaRPr lang="bg-BG" altLang="bg-BG" sz="2000" b="1" dirty="0" smtClean="0">
              <a:latin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bg-BG" altLang="bg-BG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първа година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bg-BG" sz="2400" b="1" i="1" cap="all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Моделиране на взаимовръзката на основни замърсители на въздуха и слънчевата радиация върху някои заболявания в град Бургас</a:t>
            </a:r>
            <a:endParaRPr lang="bg-BG" altLang="bg-BG" sz="2400" b="1" i="1" cap="all" dirty="0" smtClean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bg-BG" altLang="bg-BG" sz="2000" b="1" dirty="0" smtClean="0">
                <a:latin typeface="Times New Roman" panose="02020603050405020304" pitchFamily="18" charset="0"/>
              </a:rPr>
              <a:t>ЕКИП</a:t>
            </a:r>
            <a:endParaRPr lang="bg-BG" altLang="bg-BG" sz="2000" dirty="0" smtClean="0">
              <a:latin typeface="Times New Roman" panose="02020603050405020304" pitchFamily="18" charset="0"/>
            </a:endParaRPr>
          </a:p>
          <a:p>
            <a:pPr marL="0" indent="0" algn="ctr" eaLnBrk="1">
              <a:buFont typeface="Wingdings" pitchFamily="2" charset="2"/>
              <a:buNone/>
              <a:defRPr/>
            </a:pP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Доц. д-р Здравка Веселинова Николаева: Ръководител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bg-BG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Проф. д-р Нина Георгиева </a:t>
            </a: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Султанова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</a:t>
            </a:r>
            <a:r>
              <a:rPr lang="bg-BG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д-р Стефка Николова </a:t>
            </a: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Касърова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</a:t>
            </a:r>
            <a:r>
              <a:rPr lang="bg-BG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Михай Михайлов Петров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Мария </a:t>
            </a:r>
            <a:r>
              <a:rPr lang="bg-BG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Стефанова Карабаджакова, студент, Фак. № ЕООС1092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bg-BG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Гергана Иванова Байчева, студент, Фак. № ЕООС1092</a:t>
            </a:r>
            <a:r>
              <a:rPr lang="bg-BG" altLang="bg-BG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63" y="582613"/>
            <a:ext cx="6573837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735013" y="461963"/>
            <a:ext cx="5265737" cy="638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bg-BG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Цел на проекта: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1030288" y="1744663"/>
            <a:ext cx="75914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bg-BG" altLang="bg-BG" sz="2400" b="1" i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Основна цел на проекта е разработването на имитационни модели за  концентрациите на някои основни замърсители на въздуха и слънчевата радиация и тяхното влияние върху някои заболявания в град Бургас.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bg-BG" altLang="bg-BG" sz="1800"/>
              <a:t> </a:t>
            </a:r>
            <a:endParaRPr lang="en-US" altLang="bg-BG" sz="280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bg-BG" sz="2800">
              <a:solidFill>
                <a:schemeClr val="hlink"/>
              </a:solidFill>
              <a:latin typeface="Comic Sans MS" pitchFamily="66" charset="0"/>
            </a:endParaRPr>
          </a:p>
        </p:txBody>
      </p:sp>
      <p:pic>
        <p:nvPicPr>
          <p:cNvPr id="5124" name="Picture 5" descr="E:\Presentation\PowerPoint\globerotate_e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25" y="477996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725" y="657225"/>
            <a:ext cx="7947025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bg-BG" sz="2000" b="1" dirty="0">
                <a:cs typeface="Arial" panose="020B0604020202020204" pitchFamily="34" charset="0"/>
              </a:rPr>
              <a:t>За постигане на поставената цел са изпълнени през първата година от проекта следните задачи:</a:t>
            </a:r>
            <a:endParaRPr lang="bg-BG" sz="2000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bg-BG" sz="2000" dirty="0">
                <a:cs typeface="Arial" panose="020B0604020202020204" pitchFamily="34" charset="0"/>
              </a:rPr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bg-BG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Набиране на представителен обем данни за концентрациите на основни замърсители на въздуха и слънчевата радиация за Община Бургас;</a:t>
            </a: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bg-BG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Изследване на някои замърсители на атмосферния въздух;</a:t>
            </a: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 </a:t>
            </a: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bg-BG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Набиране на данни за заболеваемостта на населението с КОВИД 19 и подготовка на имитационни модели за взаимовръзката на това заболяване с концентрациите на някои замърсители на атмосферния въздух;</a:t>
            </a: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bg-BG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Охарактеризиране на полимерни материали за приложението им в оптичните уреди за изследване на околната среда</a:t>
            </a:r>
            <a:endParaRPr lang="bg-BG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601663" y="312738"/>
            <a:ext cx="3324225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bg-BG" sz="3600" b="1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Решени задачи:</a:t>
            </a:r>
          </a:p>
        </p:txBody>
      </p:sp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334963" y="1452563"/>
            <a:ext cx="85725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r>
              <a:rPr lang="bg-BG" altLang="bg-BG" sz="1800" b="1" i="1"/>
              <a:t>Натрупване на голям обем информация за концентрациите на основни замърсители на въздуха и слънчевата радиация;</a:t>
            </a: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r>
              <a:rPr lang="bg-BG" altLang="bg-BG" sz="1800" b="1" i="1"/>
              <a:t>Изготвяне на имитационни модели за някои замърсители на въздуха и процеси в атмосферата. </a:t>
            </a: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r>
              <a:rPr lang="bg-BG" altLang="bg-BG" sz="1800" b="1" i="1"/>
              <a:t>Събиране на данни за заболеваемостта на населението с КОВИД 19 и подготовка за изследване на взаимовръзката му с някои замърсители на атмосферата; </a:t>
            </a: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endParaRPr lang="bg-BG" altLang="bg-BG" sz="1800"/>
          </a:p>
          <a:p>
            <a:pPr>
              <a:spcBef>
                <a:spcPct val="0"/>
              </a:spcBef>
              <a:buClrTx/>
              <a:buSzTx/>
              <a:buFont typeface="Garamond" pitchFamily="18" charset="0"/>
              <a:buAutoNum type="arabicPeriod"/>
            </a:pPr>
            <a:r>
              <a:rPr lang="bg-BG" altLang="bg-BG" sz="1800" b="1" i="1"/>
              <a:t>Охарактеризиране на полимерни материали за приложението им в оптичните уреди за изследване на околната среда.</a:t>
            </a:r>
            <a:r>
              <a:rPr lang="ru-RU" altLang="bg-BG" sz="1800" b="1">
                <a:latin typeface="Comic Sans MS" pitchFamily="66" charset="0"/>
              </a:rPr>
              <a:t> </a:t>
            </a:r>
            <a:endParaRPr lang="en-US" altLang="bg-BG" sz="1800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322263"/>
            <a:ext cx="4276725" cy="550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75" y="3889375"/>
            <a:ext cx="452596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65650" y="1703388"/>
          <a:ext cx="4327526" cy="1384522"/>
        </p:xfrm>
        <a:graphic>
          <a:graphicData uri="http://schemas.openxmlformats.org/drawingml/2006/table">
            <a:tbl>
              <a:tblPr/>
              <a:tblGrid>
                <a:gridCol w="1301107"/>
                <a:gridCol w="1338211"/>
                <a:gridCol w="1688208"/>
              </a:tblGrid>
              <a:tr h="609312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Година</a:t>
                      </a:r>
                      <a:endParaRPr kumimoji="0" lang="bg-BG" altLang="bg-B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</a:t>
                      </a:r>
                      <a:endParaRPr kumimoji="0" lang="bg-BG" altLang="bg-B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Изразходвани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</a:t>
                      </a:r>
                      <a:endParaRPr kumimoji="0" lang="bg-BG" altLang="bg-B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749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година</a:t>
                      </a:r>
                      <a:endParaRPr kumimoji="0" lang="en-US" altLang="bg-BG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bg-BG" altLang="bg-B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4250 лв.</a:t>
                      </a:r>
                      <a:endParaRPr kumimoji="0" lang="bg-BG" altLang="bg-BG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669925" indent="-3254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022350" indent="-3508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39850" indent="-3159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81163" indent="-339725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383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5955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527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09963" indent="-3397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bg-BG" altLang="bg-BG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4250 лв.</a:t>
                      </a:r>
                      <a:endParaRPr kumimoji="0" lang="bg-BG" altLang="bg-BG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687" marB="456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2339975" y="412750"/>
            <a:ext cx="4278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bg-BG" altLang="bg-BG" b="1" u="sng">
                <a:solidFill>
                  <a:srgbClr val="0066FF"/>
                </a:solidFill>
              </a:rPr>
              <a:t>НАУЧНИ ПУБЛИКАЦИИ 2021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539750" y="1911350"/>
            <a:ext cx="821848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buFont typeface="Garamond" pitchFamily="18" charset="0"/>
              <a:buAutoNum type="arabicPeriod"/>
            </a:pPr>
            <a:r>
              <a:rPr lang="en-GB" altLang="bg-BG" sz="2000"/>
              <a:t>Ivanova, D., Z. Nikolaeva, </a:t>
            </a:r>
            <a:r>
              <a:rPr lang="en-US" altLang="bg-BG" sz="2000"/>
              <a:t>Pollution with Silt Loading on Major Roads in the </a:t>
            </a:r>
            <a:r>
              <a:rPr lang="en-GB" altLang="bg-BG" sz="2000"/>
              <a:t>City of Burgas, </a:t>
            </a:r>
            <a:r>
              <a:rPr lang="en-GB" altLang="bg-BG" sz="2000" b="1"/>
              <a:t>Journal of Environmental Protection and Ecology</a:t>
            </a:r>
            <a:r>
              <a:rPr lang="en-GB" altLang="bg-BG" sz="2000"/>
              <a:t>, (202</a:t>
            </a:r>
            <a:r>
              <a:rPr lang="bg-BG" altLang="bg-BG" sz="2000"/>
              <a:t>1</a:t>
            </a:r>
            <a:r>
              <a:rPr lang="en-GB" altLang="bg-BG" sz="2000"/>
              <a:t>), </a:t>
            </a:r>
            <a:r>
              <a:rPr lang="en-GB" altLang="bg-BG" sz="2000" b="1"/>
              <a:t>2</a:t>
            </a:r>
            <a:r>
              <a:rPr lang="bg-BG" altLang="bg-BG" sz="2000" b="1"/>
              <a:t>2</a:t>
            </a:r>
            <a:r>
              <a:rPr lang="bg-BG" altLang="bg-BG" sz="2000"/>
              <a:t> </a:t>
            </a:r>
            <a:r>
              <a:rPr lang="en-GB" altLang="bg-BG" sz="2000"/>
              <a:t>(</a:t>
            </a:r>
            <a:r>
              <a:rPr lang="bg-BG" altLang="bg-BG" sz="2000"/>
              <a:t>3</a:t>
            </a:r>
            <a:r>
              <a:rPr lang="en-GB" altLang="bg-BG" sz="2000"/>
              <a:t>), ISSN 1311-5065, 968-975. </a:t>
            </a:r>
            <a:r>
              <a:rPr lang="en-US" altLang="bg-BG" sz="2000" b="1"/>
              <a:t>Q3</a:t>
            </a:r>
            <a:endParaRPr lang="bg-BG" altLang="bg-BG" sz="2000"/>
          </a:p>
          <a:p>
            <a:pPr>
              <a:buFont typeface="Garamond" pitchFamily="18" charset="0"/>
              <a:buAutoNum type="arabicPeriod"/>
            </a:pPr>
            <a:r>
              <a:rPr lang="en-GB" altLang="bg-BG" sz="2000"/>
              <a:t>Nikolaeva, Z.</a:t>
            </a:r>
            <a:r>
              <a:rPr lang="bg-BG" altLang="bg-BG" sz="2000"/>
              <a:t>,</a:t>
            </a:r>
            <a:r>
              <a:rPr lang="en-GB" altLang="bg-BG" sz="2000"/>
              <a:t> Investigation of some Photochemical Processes in the Atmosphere</a:t>
            </a:r>
            <a:r>
              <a:rPr lang="bg-BG" altLang="bg-BG" sz="2000"/>
              <a:t>, </a:t>
            </a:r>
            <a:r>
              <a:rPr lang="bg-BG" altLang="bg-BG" sz="2000" b="1"/>
              <a:t>J. Oxid Commun</a:t>
            </a:r>
            <a:r>
              <a:rPr lang="bg-BG" altLang="bg-BG" sz="2000"/>
              <a:t>, (202</a:t>
            </a:r>
            <a:r>
              <a:rPr lang="en-US" altLang="bg-BG" sz="2000"/>
              <a:t>1</a:t>
            </a:r>
            <a:r>
              <a:rPr lang="bg-BG" altLang="bg-BG" sz="2000"/>
              <a:t>), </a:t>
            </a:r>
            <a:r>
              <a:rPr lang="bg-BG" altLang="bg-BG" sz="2000" b="1"/>
              <a:t>44</a:t>
            </a:r>
            <a:r>
              <a:rPr lang="bg-BG" altLang="bg-BG" sz="2000"/>
              <a:t> </a:t>
            </a:r>
            <a:r>
              <a:rPr lang="en-US" altLang="bg-BG" sz="2000"/>
              <a:t>(3), 625-635. </a:t>
            </a:r>
            <a:r>
              <a:rPr lang="en-US" altLang="bg-BG" sz="2000" b="1"/>
              <a:t>Q3</a:t>
            </a:r>
            <a:endParaRPr lang="bg-BG" altLang="bg-BG" sz="2000"/>
          </a:p>
          <a:p>
            <a:pPr>
              <a:buFont typeface="Garamond" pitchFamily="18" charset="0"/>
              <a:buAutoNum type="arabicPeriod"/>
            </a:pPr>
            <a:r>
              <a:rPr lang="en-US" altLang="bg-BG" sz="2000"/>
              <a:t>Petrov, M., The Major Contribution of the Carbon Dioxide Excess in the Atmosphere to the Greenhouse Effect, </a:t>
            </a:r>
            <a:r>
              <a:rPr lang="bg-BG" altLang="bg-BG" sz="2000" b="1"/>
              <a:t>Oxid Commun</a:t>
            </a:r>
            <a:r>
              <a:rPr lang="bg-BG" altLang="bg-BG" sz="2000"/>
              <a:t>, (202</a:t>
            </a:r>
            <a:r>
              <a:rPr lang="en-US" altLang="bg-BG" sz="2000"/>
              <a:t>1</a:t>
            </a:r>
            <a:r>
              <a:rPr lang="bg-BG" altLang="bg-BG" sz="2000"/>
              <a:t>), Re No 3732/14.10.2021</a:t>
            </a:r>
            <a:r>
              <a:rPr lang="en-US" altLang="bg-BG" sz="2000"/>
              <a:t>. </a:t>
            </a:r>
            <a:r>
              <a:rPr lang="en-US" altLang="bg-BG" sz="2000" b="1"/>
              <a:t>Q3 </a:t>
            </a:r>
            <a:r>
              <a:rPr lang="bg-BG" altLang="bg-BG" sz="2000"/>
              <a:t>- предстои</a:t>
            </a:r>
          </a:p>
        </p:txBody>
      </p:sp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4479925" y="444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/>
            <a:endParaRPr lang="bg-BG" altLang="bg-BG">
              <a:latin typeface="Arial" charset="0"/>
            </a:endParaRPr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539750" y="958850"/>
            <a:ext cx="8218488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/>
            <a:r>
              <a:rPr lang="ru-RU" altLang="bg-BG" b="1" i="1">
                <a:solidFill>
                  <a:srgbClr val="FF33CC"/>
                </a:solidFill>
                <a:latin typeface="Arial" charset="0"/>
                <a:cs typeface="Times New Roman" pitchFamily="18" charset="0"/>
              </a:rPr>
              <a:t>А) НАУЧНИ </a:t>
            </a:r>
            <a:r>
              <a:rPr lang="ru-RU" altLang="bg-BG" b="1" i="1">
                <a:solidFill>
                  <a:srgbClr val="FF33CC"/>
                </a:solidFill>
                <a:cs typeface="Times New Roman" pitchFamily="18" charset="0"/>
              </a:rPr>
              <a:t>ПУБЛИКАЦИИ</a:t>
            </a:r>
            <a:r>
              <a:rPr lang="ru-RU" altLang="bg-BG" b="1" i="1">
                <a:solidFill>
                  <a:srgbClr val="FF33CC"/>
                </a:solidFill>
                <a:latin typeface="Arial" charset="0"/>
                <a:cs typeface="Times New Roman" pitchFamily="18" charset="0"/>
              </a:rPr>
              <a:t> В ИЗДАНИЯ, КОИТО СА РЕФЕРИРАНИ И ИНДЕКСИРАНИ В СВЕТОВНОИЗВЕСТНИ БАЗИ ДАННИ С НАУЧНА ИНФОРМАЦИЯ</a:t>
            </a:r>
            <a:r>
              <a:rPr lang="bg-BG" altLang="bg-BG" b="1" i="1">
                <a:solidFill>
                  <a:srgbClr val="FF33CC"/>
                </a:solidFill>
                <a:latin typeface="Arial" charset="0"/>
                <a:cs typeface="Times New Roman" pitchFamily="18" charset="0"/>
              </a:rPr>
              <a:t> (</a:t>
            </a:r>
            <a:r>
              <a:rPr lang="en-US" altLang="bg-BG" b="1" i="1">
                <a:solidFill>
                  <a:srgbClr val="FF33CC"/>
                </a:solidFill>
                <a:latin typeface="Arial" charset="0"/>
                <a:cs typeface="Times New Roman" pitchFamily="18" charset="0"/>
              </a:rPr>
              <a:t>SCOPUS and WEB OF SCIENCE</a:t>
            </a:r>
            <a:r>
              <a:rPr lang="ru-RU" altLang="bg-BG" b="1" i="1">
                <a:solidFill>
                  <a:srgbClr val="FF33CC"/>
                </a:solidFill>
                <a:latin typeface="Arial" charset="0"/>
                <a:cs typeface="Times New Roman" pitchFamily="18" charset="0"/>
              </a:rPr>
              <a:t>)</a:t>
            </a:r>
            <a:endParaRPr lang="en-US" altLang="bg-BG" b="1" i="1">
              <a:solidFill>
                <a:srgbClr val="FF33CC"/>
              </a:solidFill>
              <a:latin typeface="Arial" charset="0"/>
              <a:cs typeface="Times New Roman" pitchFamily="18" charset="0"/>
            </a:endParaRPr>
          </a:p>
          <a:p>
            <a:pPr algn="just"/>
            <a:endParaRPr lang="bg-BG" altLang="bg-BG" sz="800">
              <a:solidFill>
                <a:srgbClr val="FF33CC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7550" y="728663"/>
            <a:ext cx="7959725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600" b="1" i="1" dirty="0">
                <a:cs typeface="Arial" panose="020B0604020202020204" pitchFamily="34" charset="0"/>
              </a:rPr>
              <a:t> </a:t>
            </a:r>
            <a:r>
              <a:rPr lang="bg-BG" sz="1600" b="1" i="1" dirty="0">
                <a:solidFill>
                  <a:srgbClr val="FF33CC"/>
                </a:solidFill>
                <a:cs typeface="Arial" panose="020B0604020202020204" pitchFamily="34" charset="0"/>
              </a:rPr>
              <a:t>Б)</a:t>
            </a:r>
            <a:r>
              <a:rPr lang="ru-RU" sz="1600" b="1" i="1" dirty="0">
                <a:solidFill>
                  <a:srgbClr val="FF33CC"/>
                </a:solidFill>
                <a:cs typeface="Arial" panose="020B0604020202020204" pitchFamily="34" charset="0"/>
              </a:rPr>
              <a:t>. НАУЧНИ ПУБЛИКАЦИИ В НЕРЕФИНИРАНИ СПИСАНИЯ С НАУЧНО РЕЦЕНЗИРАНЕ</a:t>
            </a:r>
            <a:endParaRPr lang="bg-BG" sz="1600" dirty="0">
              <a:solidFill>
                <a:srgbClr val="FF33CC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1600" dirty="0" err="1">
                <a:cs typeface="Arial" panose="020B0604020202020204" pitchFamily="34" charset="0"/>
              </a:rPr>
              <a:t>Nikolaeva</a:t>
            </a:r>
            <a:r>
              <a:rPr lang="en-GB" sz="1600" dirty="0">
                <a:cs typeface="Arial" panose="020B0604020202020204" pitchFamily="34" charset="0"/>
              </a:rPr>
              <a:t>, </a:t>
            </a:r>
            <a:r>
              <a:rPr lang="en-US" sz="1600" dirty="0">
                <a:cs typeface="Arial" panose="020B0604020202020204" pitchFamily="34" charset="0"/>
              </a:rPr>
              <a:t>Z</a:t>
            </a:r>
            <a:r>
              <a:rPr lang="en-GB" sz="1600" dirty="0">
                <a:cs typeface="Arial" panose="020B0604020202020204" pitchFamily="34" charset="0"/>
              </a:rPr>
              <a:t>., Statistical Estimation of the Daily Values of PM10 Concentrations for the Municipality of </a:t>
            </a:r>
            <a:r>
              <a:rPr lang="en-GB" sz="1600" dirty="0" err="1">
                <a:cs typeface="Arial" panose="020B0604020202020204" pitchFamily="34" charset="0"/>
              </a:rPr>
              <a:t>Burgas</a:t>
            </a:r>
            <a:r>
              <a:rPr lang="en-GB" sz="1600" dirty="0">
                <a:cs typeface="Arial" panose="020B0604020202020204" pitchFamily="34" charset="0"/>
              </a:rPr>
              <a:t>, </a:t>
            </a:r>
            <a:r>
              <a:rPr lang="en-US" sz="1600" b="1" dirty="0">
                <a:cs typeface="Arial" panose="020B0604020202020204" pitchFamily="34" charset="0"/>
              </a:rPr>
              <a:t>Annual </a:t>
            </a:r>
            <a:r>
              <a:rPr lang="en-US" sz="1600" b="1" dirty="0" err="1">
                <a:cs typeface="Arial" panose="020B0604020202020204" pitchFamily="34" charset="0"/>
              </a:rPr>
              <a:t>Assen</a:t>
            </a:r>
            <a:r>
              <a:rPr lang="en-US" sz="1600" b="1" dirty="0">
                <a:cs typeface="Arial" panose="020B0604020202020204" pitchFamily="34" charset="0"/>
              </a:rPr>
              <a:t> </a:t>
            </a:r>
            <a:r>
              <a:rPr lang="en-US" sz="1600" b="1" dirty="0" err="1">
                <a:cs typeface="Arial" panose="020B0604020202020204" pitchFamily="34" charset="0"/>
              </a:rPr>
              <a:t>Zlatarov</a:t>
            </a:r>
            <a:r>
              <a:rPr lang="en-US" sz="1600" b="1" dirty="0">
                <a:cs typeface="Arial" panose="020B0604020202020204" pitchFamily="34" charset="0"/>
              </a:rPr>
              <a:t> University, </a:t>
            </a:r>
            <a:r>
              <a:rPr lang="en-US" sz="1600" b="1" dirty="0" err="1">
                <a:cs typeface="Arial" panose="020B0604020202020204" pitchFamily="34" charset="0"/>
              </a:rPr>
              <a:t>Burgas</a:t>
            </a:r>
            <a:r>
              <a:rPr lang="en-US" sz="1600" b="1" dirty="0">
                <a:cs typeface="Arial" panose="020B0604020202020204" pitchFamily="34" charset="0"/>
              </a:rPr>
              <a:t>, </a:t>
            </a:r>
            <a:r>
              <a:rPr lang="en-US" sz="1600" dirty="0">
                <a:cs typeface="Arial" panose="020B0604020202020204" pitchFamily="34" charset="0"/>
              </a:rPr>
              <a:t>(2021) </a:t>
            </a:r>
            <a:r>
              <a:rPr lang="en-GB" sz="1600" b="1" dirty="0">
                <a:cs typeface="Arial" panose="020B0604020202020204" pitchFamily="34" charset="0"/>
              </a:rPr>
              <a:t>L</a:t>
            </a:r>
            <a:r>
              <a:rPr lang="en-GB" sz="1600" dirty="0">
                <a:cs typeface="Arial" panose="020B0604020202020204" pitchFamily="34" charset="0"/>
              </a:rPr>
              <a:t> (1)</a:t>
            </a:r>
            <a:r>
              <a:rPr lang="en-US" sz="1600" dirty="0">
                <a:cs typeface="Arial" panose="020B0604020202020204" pitchFamily="34" charset="0"/>
              </a:rPr>
              <a:t>.  – </a:t>
            </a:r>
            <a:r>
              <a:rPr lang="bg-BG" sz="1600" dirty="0">
                <a:cs typeface="Arial" panose="020B0604020202020204" pitchFamily="34" charset="0"/>
              </a:rPr>
              <a:t>предстои</a:t>
            </a:r>
            <a:r>
              <a:rPr lang="en-US" sz="1600" dirty="0">
                <a:cs typeface="Arial" panose="020B0604020202020204" pitchFamily="34" charset="0"/>
              </a:rPr>
              <a:t>.</a:t>
            </a:r>
            <a:endParaRPr lang="bg-BG" sz="1600" dirty="0"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bg-BG" sz="1600" dirty="0">
                <a:cs typeface="Arial" panose="020B0604020202020204" pitchFamily="34" charset="0"/>
              </a:rPr>
              <a:t> </a:t>
            </a:r>
            <a:r>
              <a:rPr lang="en-US" sz="1600" dirty="0" err="1">
                <a:cs typeface="Arial" panose="020B0604020202020204" pitchFamily="34" charset="0"/>
              </a:rPr>
              <a:t>Petrov</a:t>
            </a:r>
            <a:r>
              <a:rPr lang="en-US" sz="1600" dirty="0">
                <a:cs typeface="Arial" panose="020B0604020202020204" pitchFamily="34" charset="0"/>
              </a:rPr>
              <a:t>, M., </a:t>
            </a:r>
            <a:r>
              <a:rPr lang="en-US" sz="1600" dirty="0" err="1">
                <a:cs typeface="Arial" panose="020B0604020202020204" pitchFamily="34" charset="0"/>
              </a:rPr>
              <a:t>Adiabatical</a:t>
            </a:r>
            <a:r>
              <a:rPr lang="en-US" sz="1600" dirty="0">
                <a:cs typeface="Arial" panose="020B0604020202020204" pitchFamily="34" charset="0"/>
              </a:rPr>
              <a:t> Thermodynamic Model for the Description of the Current State of the Excess Carbon Dioxide in the Atmosphere, </a:t>
            </a:r>
            <a:r>
              <a:rPr lang="en-US" sz="1600" b="1" dirty="0">
                <a:cs typeface="Arial" panose="020B0604020202020204" pitchFamily="34" charset="0"/>
              </a:rPr>
              <a:t>Annual </a:t>
            </a:r>
            <a:r>
              <a:rPr lang="en-US" sz="1600" b="1" dirty="0" err="1">
                <a:cs typeface="Arial" panose="020B0604020202020204" pitchFamily="34" charset="0"/>
              </a:rPr>
              <a:t>Assen</a:t>
            </a:r>
            <a:r>
              <a:rPr lang="en-US" sz="1600" b="1" dirty="0">
                <a:cs typeface="Arial" panose="020B0604020202020204" pitchFamily="34" charset="0"/>
              </a:rPr>
              <a:t> </a:t>
            </a:r>
            <a:r>
              <a:rPr lang="en-US" sz="1600" b="1" dirty="0" err="1">
                <a:cs typeface="Arial" panose="020B0604020202020204" pitchFamily="34" charset="0"/>
              </a:rPr>
              <a:t>Zlatarov</a:t>
            </a:r>
            <a:r>
              <a:rPr lang="en-US" sz="1600" b="1" dirty="0">
                <a:cs typeface="Arial" panose="020B0604020202020204" pitchFamily="34" charset="0"/>
              </a:rPr>
              <a:t> University, </a:t>
            </a:r>
            <a:r>
              <a:rPr lang="en-US" sz="1600" b="1" dirty="0" err="1">
                <a:cs typeface="Arial" panose="020B0604020202020204" pitchFamily="34" charset="0"/>
              </a:rPr>
              <a:t>Burgas</a:t>
            </a:r>
            <a:r>
              <a:rPr lang="en-US" sz="1600" b="1" dirty="0">
                <a:cs typeface="Arial" panose="020B0604020202020204" pitchFamily="34" charset="0"/>
              </a:rPr>
              <a:t>, </a:t>
            </a:r>
            <a:r>
              <a:rPr lang="en-US" sz="1600" dirty="0">
                <a:cs typeface="Arial" panose="020B0604020202020204" pitchFamily="34" charset="0"/>
              </a:rPr>
              <a:t>(2021) </a:t>
            </a:r>
            <a:r>
              <a:rPr lang="en-GB" sz="1600" b="1" dirty="0">
                <a:cs typeface="Arial" panose="020B0604020202020204" pitchFamily="34" charset="0"/>
              </a:rPr>
              <a:t>L</a:t>
            </a:r>
            <a:r>
              <a:rPr lang="en-GB" sz="1600" dirty="0">
                <a:cs typeface="Arial" panose="020B0604020202020204" pitchFamily="34" charset="0"/>
              </a:rPr>
              <a:t> (1)</a:t>
            </a:r>
            <a:r>
              <a:rPr lang="en-US" sz="1600" dirty="0">
                <a:cs typeface="Arial" panose="020B0604020202020204" pitchFamily="34" charset="0"/>
              </a:rPr>
              <a:t>.  – </a:t>
            </a:r>
            <a:r>
              <a:rPr lang="bg-BG" sz="1600" dirty="0">
                <a:cs typeface="Arial" panose="020B0604020202020204" pitchFamily="34" charset="0"/>
              </a:rPr>
              <a:t>предстои</a:t>
            </a:r>
            <a:r>
              <a:rPr lang="en-US" sz="1600" dirty="0">
                <a:cs typeface="Arial" panose="020B0604020202020204" pitchFamily="34" charset="0"/>
              </a:rPr>
              <a:t>.</a:t>
            </a:r>
            <a:r>
              <a:rPr lang="bg-BG" sz="1600" dirty="0">
                <a:cs typeface="Arial" panose="020B0604020202020204" pitchFamily="34" charset="0"/>
              </a:rPr>
              <a:t> </a:t>
            </a:r>
            <a:endParaRPr lang="bg-BG" sz="1600" dirty="0">
              <a:cs typeface="Arial" panose="020B0604020202020204" pitchFamily="34" charset="0"/>
            </a:endParaRPr>
          </a:p>
          <a:p>
            <a:pPr>
              <a:defRPr/>
            </a:pPr>
            <a:endParaRPr lang="bg-BG" sz="16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ru-RU" sz="1600" b="1" i="1" dirty="0">
                <a:solidFill>
                  <a:srgbClr val="FF33CC"/>
                </a:solidFill>
                <a:cs typeface="Arial" panose="020B0604020202020204" pitchFamily="34" charset="0"/>
              </a:rPr>
              <a:t>В</a:t>
            </a:r>
            <a:r>
              <a:rPr lang="ru-RU" sz="1600" b="1" i="1" dirty="0">
                <a:solidFill>
                  <a:srgbClr val="FF33CC"/>
                </a:solidFill>
                <a:cs typeface="Arial" panose="020B0604020202020204" pitchFamily="34" charset="0"/>
              </a:rPr>
              <a:t>). </a:t>
            </a:r>
            <a:r>
              <a:rPr lang="ru-RU" sz="1600" b="1" i="1" cap="all" dirty="0">
                <a:solidFill>
                  <a:srgbClr val="FF33CC"/>
                </a:solidFill>
                <a:cs typeface="Arial" panose="020B0604020202020204" pitchFamily="34" charset="0"/>
              </a:rPr>
              <a:t>Научни форуми, на които са докладвани резултати от РАБОТАТА</a:t>
            </a:r>
            <a:endParaRPr lang="bg-BG" sz="1600" dirty="0">
              <a:solidFill>
                <a:srgbClr val="FF33CC"/>
              </a:solidFill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bg-BG" sz="1600" dirty="0">
                <a:cs typeface="Arial" panose="020B0604020202020204" pitchFamily="34" charset="0"/>
              </a:rPr>
              <a:t>Kasarov, R.</a:t>
            </a:r>
            <a:r>
              <a:rPr lang="en-US" sz="1600" dirty="0">
                <a:cs typeface="Arial" panose="020B0604020202020204" pitchFamily="34" charset="0"/>
              </a:rPr>
              <a:t>,</a:t>
            </a:r>
            <a:r>
              <a:rPr lang="bg-BG" sz="1600" dirty="0">
                <a:cs typeface="Arial" panose="020B0604020202020204" pitchFamily="34" charset="0"/>
              </a:rPr>
              <a:t> S. Kasarova</a:t>
            </a:r>
            <a:r>
              <a:rPr lang="en-US" sz="1600" dirty="0">
                <a:cs typeface="Arial" panose="020B0604020202020204" pitchFamily="34" charset="0"/>
              </a:rPr>
              <a:t>,</a:t>
            </a:r>
            <a:r>
              <a:rPr lang="bg-BG" sz="1600" dirty="0">
                <a:cs typeface="Arial" panose="020B0604020202020204" pitchFamily="34" charset="0"/>
              </a:rPr>
              <a:t> N. Sultanova</a:t>
            </a:r>
            <a:r>
              <a:rPr lang="en-US" sz="1600" dirty="0">
                <a:cs typeface="Arial" panose="020B0604020202020204" pitchFamily="34" charset="0"/>
              </a:rPr>
              <a:t>, </a:t>
            </a:r>
            <a:r>
              <a:rPr lang="bg-BG" sz="1600" dirty="0">
                <a:cs typeface="Arial" panose="020B0604020202020204" pitchFamily="34" charset="0"/>
              </a:rPr>
              <a:t>Material and Optomechanical Characteristics of Polymers in Optical Design</a:t>
            </a:r>
            <a:r>
              <a:rPr lang="en-US" sz="1600" dirty="0">
                <a:cs typeface="Arial" panose="020B0604020202020204" pitchFamily="34" charset="0"/>
              </a:rPr>
              <a:t>, </a:t>
            </a:r>
            <a:r>
              <a:rPr lang="bg-BG" sz="1600" b="1" dirty="0">
                <a:cs typeface="Arial" panose="020B0604020202020204" pitchFamily="34" charset="0"/>
              </a:rPr>
              <a:t>Ninth International Conference "Current Trends in Science"</a:t>
            </a:r>
            <a:r>
              <a:rPr lang="en-US" sz="1600" dirty="0">
                <a:cs typeface="Arial" panose="020B0604020202020204" pitchFamily="34" charset="0"/>
              </a:rPr>
              <a:t>, </a:t>
            </a:r>
            <a:r>
              <a:rPr lang="bg-BG" sz="1600" dirty="0">
                <a:cs typeface="Arial" panose="020B0604020202020204" pitchFamily="34" charset="0"/>
              </a:rPr>
              <a:t>organized by the Mathematics Faculty at the Southwestern University "Neofit Rilski", </a:t>
            </a:r>
            <a:r>
              <a:rPr lang="en-GB" sz="1600" dirty="0">
                <a:cs typeface="Arial" panose="020B0604020202020204" pitchFamily="34" charset="0"/>
              </a:rPr>
              <a:t>(202</a:t>
            </a:r>
            <a:r>
              <a:rPr lang="bg-BG" sz="1600" dirty="0">
                <a:cs typeface="Arial" panose="020B0604020202020204" pitchFamily="34" charset="0"/>
              </a:rPr>
              <a:t>1</a:t>
            </a:r>
            <a:r>
              <a:rPr lang="en-GB" sz="1600" dirty="0">
                <a:cs typeface="Arial" panose="020B0604020202020204" pitchFamily="34" charset="0"/>
              </a:rPr>
              <a:t>) </a:t>
            </a:r>
            <a:r>
              <a:rPr lang="en-US" sz="1600" dirty="0">
                <a:cs typeface="Arial" panose="020B0604020202020204" pitchFamily="34" charset="0"/>
              </a:rPr>
              <a:t>15</a:t>
            </a:r>
            <a:r>
              <a:rPr lang="bg-BG" sz="1600" dirty="0">
                <a:cs typeface="Arial" panose="020B0604020202020204" pitchFamily="34" charset="0"/>
              </a:rPr>
              <a:t> – 1</a:t>
            </a:r>
            <a:r>
              <a:rPr lang="en-US" sz="1600" dirty="0">
                <a:cs typeface="Arial" panose="020B0604020202020204" pitchFamily="34" charset="0"/>
              </a:rPr>
              <a:t>9 September, </a:t>
            </a:r>
            <a:r>
              <a:rPr lang="bg-BG" sz="1600" dirty="0">
                <a:cs typeface="Arial" panose="020B0604020202020204" pitchFamily="34" charset="0"/>
              </a:rPr>
              <a:t>Blagoevgrad</a:t>
            </a:r>
            <a:r>
              <a:rPr lang="en-US" sz="1600" dirty="0">
                <a:cs typeface="Arial" panose="020B0604020202020204" pitchFamily="34" charset="0"/>
              </a:rPr>
              <a:t>, Bulgaria. </a:t>
            </a:r>
            <a:endParaRPr lang="bg-BG" sz="1600" dirty="0"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 err="1">
                <a:cs typeface="Arial" panose="020B0604020202020204" pitchFamily="34" charset="0"/>
              </a:rPr>
              <a:t>Petrov</a:t>
            </a:r>
            <a:r>
              <a:rPr lang="en-US" sz="1600" dirty="0">
                <a:cs typeface="Arial" panose="020B0604020202020204" pitchFamily="34" charset="0"/>
              </a:rPr>
              <a:t>, M.,</a:t>
            </a:r>
            <a:r>
              <a:rPr lang="bg-BG" sz="1600" dirty="0">
                <a:cs typeface="Arial" panose="020B0604020202020204" pitchFamily="34" charset="0"/>
              </a:rPr>
              <a:t> Newtonian mechanics inertial conception of microeconomical systems</a:t>
            </a:r>
            <a:r>
              <a:rPr lang="en-GB" sz="1600" dirty="0">
                <a:cs typeface="Arial" panose="020B0604020202020204" pitchFamily="34" charset="0"/>
              </a:rPr>
              <a:t>, </a:t>
            </a:r>
            <a:r>
              <a:rPr lang="en-GB" sz="1600" b="1" dirty="0">
                <a:cs typeface="Arial" panose="020B0604020202020204" pitchFamily="34" charset="0"/>
              </a:rPr>
              <a:t>IX International Scientific Conference “Technics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Technologies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Education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Safety”</a:t>
            </a:r>
            <a:r>
              <a:rPr lang="en-US" sz="1600" dirty="0">
                <a:cs typeface="Arial" panose="020B0604020202020204" pitchFamily="34" charset="0"/>
              </a:rPr>
              <a:t>, </a:t>
            </a:r>
            <a:r>
              <a:rPr lang="en-GB" sz="1600" dirty="0">
                <a:cs typeface="Arial" panose="020B0604020202020204" pitchFamily="34" charset="0"/>
              </a:rPr>
              <a:t>(202</a:t>
            </a:r>
            <a:r>
              <a:rPr lang="bg-BG" sz="1600" dirty="0">
                <a:cs typeface="Arial" panose="020B0604020202020204" pitchFamily="34" charset="0"/>
              </a:rPr>
              <a:t>1</a:t>
            </a:r>
            <a:r>
              <a:rPr lang="en-GB" sz="1600" dirty="0">
                <a:cs typeface="Arial" panose="020B0604020202020204" pitchFamily="34" charset="0"/>
              </a:rPr>
              <a:t>) </a:t>
            </a:r>
            <a:r>
              <a:rPr lang="bg-BG" sz="1600" dirty="0">
                <a:cs typeface="Arial" panose="020B0604020202020204" pitchFamily="34" charset="0"/>
              </a:rPr>
              <a:t>07 - 10 J</a:t>
            </a:r>
            <a:r>
              <a:rPr lang="en-US" sz="1600" dirty="0" err="1">
                <a:cs typeface="Arial" panose="020B0604020202020204" pitchFamily="34" charset="0"/>
              </a:rPr>
              <a:t>une</a:t>
            </a:r>
            <a:r>
              <a:rPr lang="bg-BG" sz="1600" dirty="0">
                <a:cs typeface="Arial" panose="020B0604020202020204" pitchFamily="34" charset="0"/>
              </a:rPr>
              <a:t>,</a:t>
            </a:r>
            <a:r>
              <a:rPr lang="en-US" sz="1600" dirty="0">
                <a:cs typeface="Arial" panose="020B0604020202020204" pitchFamily="34" charset="0"/>
              </a:rPr>
              <a:t> </a:t>
            </a:r>
            <a:r>
              <a:rPr lang="en-US" sz="1600" dirty="0" err="1">
                <a:cs typeface="Arial" panose="020B0604020202020204" pitchFamily="34" charset="0"/>
              </a:rPr>
              <a:t>Borovets</a:t>
            </a:r>
            <a:r>
              <a:rPr lang="en-US" sz="1600" dirty="0">
                <a:cs typeface="Arial" panose="020B0604020202020204" pitchFamily="34" charset="0"/>
              </a:rPr>
              <a:t>, Bulgaria.</a:t>
            </a:r>
            <a:endParaRPr lang="bg-BG" sz="1600" dirty="0"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 err="1">
                <a:cs typeface="Arial" panose="020B0604020202020204" pitchFamily="34" charset="0"/>
              </a:rPr>
              <a:t>Petrov</a:t>
            </a:r>
            <a:r>
              <a:rPr lang="en-US" sz="1600" dirty="0">
                <a:cs typeface="Arial" panose="020B0604020202020204" pitchFamily="34" charset="0"/>
              </a:rPr>
              <a:t>, M.,</a:t>
            </a:r>
            <a:r>
              <a:rPr lang="bg-BG" sz="1600" dirty="0">
                <a:cs typeface="Arial" panose="020B0604020202020204" pitchFamily="34" charset="0"/>
              </a:rPr>
              <a:t> Newtonian dynamics phenomenological econophysics of microeconomical systems</a:t>
            </a:r>
            <a:r>
              <a:rPr lang="en-GB" sz="1600" dirty="0">
                <a:cs typeface="Arial" panose="020B0604020202020204" pitchFamily="34" charset="0"/>
              </a:rPr>
              <a:t>, </a:t>
            </a:r>
            <a:r>
              <a:rPr lang="en-GB" sz="1600" b="1" dirty="0">
                <a:cs typeface="Arial" panose="020B0604020202020204" pitchFamily="34" charset="0"/>
              </a:rPr>
              <a:t>IX International Scientific Conference “Technics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Technologies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Education</a:t>
            </a:r>
            <a:r>
              <a:rPr lang="bg-BG" sz="1600" b="1" dirty="0">
                <a:cs typeface="Arial" panose="020B0604020202020204" pitchFamily="34" charset="0"/>
              </a:rPr>
              <a:t>. </a:t>
            </a:r>
            <a:r>
              <a:rPr lang="en-US" sz="1600" b="1" dirty="0">
                <a:cs typeface="Arial" panose="020B0604020202020204" pitchFamily="34" charset="0"/>
              </a:rPr>
              <a:t>Safety”</a:t>
            </a:r>
            <a:r>
              <a:rPr lang="en-US" sz="1600" dirty="0">
                <a:cs typeface="Arial" panose="020B0604020202020204" pitchFamily="34" charset="0"/>
              </a:rPr>
              <a:t>, </a:t>
            </a:r>
            <a:r>
              <a:rPr lang="en-GB" sz="1600" dirty="0">
                <a:cs typeface="Arial" panose="020B0604020202020204" pitchFamily="34" charset="0"/>
              </a:rPr>
              <a:t>(202</a:t>
            </a:r>
            <a:r>
              <a:rPr lang="bg-BG" sz="1600" dirty="0">
                <a:cs typeface="Arial" panose="020B0604020202020204" pitchFamily="34" charset="0"/>
              </a:rPr>
              <a:t>1</a:t>
            </a:r>
            <a:r>
              <a:rPr lang="en-GB" sz="1600" dirty="0">
                <a:cs typeface="Arial" panose="020B0604020202020204" pitchFamily="34" charset="0"/>
              </a:rPr>
              <a:t>) </a:t>
            </a:r>
            <a:r>
              <a:rPr lang="bg-BG" sz="1600" dirty="0">
                <a:cs typeface="Arial" panose="020B0604020202020204" pitchFamily="34" charset="0"/>
              </a:rPr>
              <a:t>07 - 10 J</a:t>
            </a:r>
            <a:r>
              <a:rPr lang="en-US" sz="1600" dirty="0" err="1">
                <a:cs typeface="Arial" panose="020B0604020202020204" pitchFamily="34" charset="0"/>
              </a:rPr>
              <a:t>une</a:t>
            </a:r>
            <a:r>
              <a:rPr lang="bg-BG" sz="1600" dirty="0">
                <a:cs typeface="Arial" panose="020B0604020202020204" pitchFamily="34" charset="0"/>
              </a:rPr>
              <a:t>,</a:t>
            </a:r>
            <a:r>
              <a:rPr lang="en-US" sz="1600" dirty="0">
                <a:cs typeface="Arial" panose="020B0604020202020204" pitchFamily="34" charset="0"/>
              </a:rPr>
              <a:t> </a:t>
            </a:r>
            <a:r>
              <a:rPr lang="en-US" sz="1600" dirty="0" err="1">
                <a:cs typeface="Arial" panose="020B0604020202020204" pitchFamily="34" charset="0"/>
              </a:rPr>
              <a:t>Borovets</a:t>
            </a:r>
            <a:r>
              <a:rPr lang="en-US" sz="1600" dirty="0">
                <a:cs typeface="Arial" panose="020B0604020202020204" pitchFamily="34" charset="0"/>
              </a:rPr>
              <a:t>, Bulgaria.</a:t>
            </a:r>
            <a:endParaRPr lang="bg-BG" sz="1600" dirty="0">
              <a:cs typeface="Arial" panose="020B0604020202020204" pitchFamily="34" charset="0"/>
            </a:endParaRPr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2557463" y="358775"/>
            <a:ext cx="427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bg-BG" altLang="bg-BG" b="1" u="sng">
                <a:solidFill>
                  <a:srgbClr val="0066FF"/>
                </a:solidFill>
              </a:rPr>
              <a:t>НАУЧНИ ПУБЛИКАЦИИ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2557463" y="358775"/>
            <a:ext cx="427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bg-BG" altLang="bg-BG" b="1" u="sng">
                <a:solidFill>
                  <a:srgbClr val="0066FF"/>
                </a:solidFill>
              </a:rPr>
              <a:t>НАУЧНИ ПУБЛИКАЦИИ 2021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8638" y="965200"/>
            <a:ext cx="7854950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rgbClr val="FF33CC"/>
                </a:solidFill>
                <a:cs typeface="Arial" panose="020B0604020202020204" pitchFamily="34" charset="0"/>
              </a:rPr>
              <a:t>Г). СТУДЕНТСКА НАУЧНА СЕСИЯ </a:t>
            </a:r>
          </a:p>
          <a:p>
            <a:pPr>
              <a:defRPr/>
            </a:pPr>
            <a:r>
              <a:rPr lang="bg-BG" dirty="0">
                <a:cs typeface="Arial" panose="020B0604020202020204" pitchFamily="34" charset="0"/>
              </a:rPr>
              <a:t> 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bg-BG" dirty="0">
                <a:cs typeface="Arial" panose="020B0604020202020204" pitchFamily="34" charset="0"/>
              </a:rPr>
              <a:t>Щерю Котавов, проф. Нина Султанова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bg-BG" dirty="0">
                <a:cs typeface="Arial" panose="020B0604020202020204" pitchFamily="34" charset="0"/>
              </a:rPr>
              <a:t>Полимерна оптика в медицината, </a:t>
            </a:r>
            <a:r>
              <a:rPr lang="bg-BG" b="1" dirty="0">
                <a:cs typeface="Arial" panose="020B0604020202020204" pitchFamily="34" charset="0"/>
              </a:rPr>
              <a:t>Трета научна студентска сесия</a:t>
            </a:r>
            <a:r>
              <a:rPr lang="bg-BG" dirty="0">
                <a:cs typeface="Arial" panose="020B0604020202020204" pitchFamily="34" charset="0"/>
              </a:rPr>
              <a:t>, Факултет по обществено здраве и здравни грижи, Медицинскаи факултет, Медицински колеж, Университет „Проф. д-р Асен Златаров“, Бургас, стр. 23.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bg-BG" dirty="0">
                <a:cs typeface="Arial" panose="020B0604020202020204" pitchFamily="34" charset="0"/>
              </a:rPr>
              <a:t>Десислава Енчева, Стефка Касърова, Изследване рефракцията на полимерни разтвори с различна концентрация, </a:t>
            </a:r>
            <a:r>
              <a:rPr lang="bg-BG" b="1" dirty="0">
                <a:cs typeface="Arial" panose="020B0604020202020204" pitchFamily="34" charset="0"/>
              </a:rPr>
              <a:t>Трета научна студентска сесия</a:t>
            </a:r>
            <a:r>
              <a:rPr lang="bg-BG" dirty="0">
                <a:cs typeface="Arial" panose="020B0604020202020204" pitchFamily="34" charset="0"/>
              </a:rPr>
              <a:t>, Факултет по обществено здраве и здравни грижи, Медицинскаи факултет, Медицински колеж, Университет „Проф. д-р Асен Златаров“, Бургас, стр. 24.</a:t>
            </a:r>
            <a:endParaRPr lang="bg-BG" dirty="0">
              <a:solidFill>
                <a:srgbClr val="FF33CC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1828800" y="2971800"/>
            <a:ext cx="5391150" cy="571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bg-BG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1D09AF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БЛАГОДАРЯ ЗА ВНИМАНИЕТО!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5581</TotalTime>
  <Words>364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Garamond</vt:lpstr>
      <vt:lpstr>Wingdings</vt:lpstr>
      <vt:lpstr>Calibri</vt:lpstr>
      <vt:lpstr>Comic Sans MS</vt:lpstr>
      <vt:lpstr>Edge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 Pavilion</cp:lastModifiedBy>
  <cp:revision>639</cp:revision>
  <dcterms:created xsi:type="dcterms:W3CDTF">2013-06-17T18:38:57Z</dcterms:created>
  <dcterms:modified xsi:type="dcterms:W3CDTF">2021-12-20T09:44:07Z</dcterms:modified>
</cp:coreProperties>
</file>