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9" r:id="rId2"/>
    <p:sldMasterId id="2147483781" r:id="rId3"/>
  </p:sldMasterIdLst>
  <p:notesMasterIdLst>
    <p:notesMasterId r:id="rId13"/>
  </p:notesMasterIdLst>
  <p:sldIdLst>
    <p:sldId id="257" r:id="rId4"/>
    <p:sldId id="259" r:id="rId5"/>
    <p:sldId id="258" r:id="rId6"/>
    <p:sldId id="269" r:id="rId7"/>
    <p:sldId id="270" r:id="rId8"/>
    <p:sldId id="265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7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11884-1B55-4B7E-83BE-E6F20C8F02F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20EF-BB42-49F3-99AC-161A60B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9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20EF-BB42-49F3-99AC-161A60BF67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5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220EF-BB42-49F3-99AC-161A60BF67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0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20EF-BB42-49F3-99AC-161A60BF67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3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20EF-BB42-49F3-99AC-161A60BF67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2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1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31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4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643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5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3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283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9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99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24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91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04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41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81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6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3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80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873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5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6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681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34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288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814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612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595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000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755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56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8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7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3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DF46-D2BD-4E1E-800F-AD407A755E5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E644D0-D34A-4060-8336-3DFA3E5A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994FC-A5F8-480C-A54D-FAF6628EE9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5FAF7B-6147-48CE-A057-922859AFBE9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49A3-008B-42DD-A55F-62F48F25E7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DC95F-30EE-43DA-B704-BE4C118E75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 dirty="0"/>
          </a:p>
        </p:txBody>
      </p:sp>
      <p:pic>
        <p:nvPicPr>
          <p:cNvPr id="2049" name="Picture 3" descr="Описание: Logo-Asen Zlata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48" y="439847"/>
            <a:ext cx="1080120" cy="856649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88034" y="336168"/>
            <a:ext cx="5595826" cy="9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Университет </a:t>
            </a:r>
            <a:r>
              <a:rPr lang="bg-BG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„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Проф. д</a:t>
            </a:r>
            <a:r>
              <a:rPr lang="bg-BG" alt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Асен Златаров” </a:t>
            </a:r>
            <a:r>
              <a:rPr lang="bg-BG" alt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Бургас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Научна и художествено</a:t>
            </a:r>
            <a:r>
              <a:rPr lang="bg-BG" alt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 дейност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861134" y="3569454"/>
            <a:ext cx="809643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Обследване на радиационен статус на почви, пясък и нанос в района на мина Росен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6325888" y="2234668"/>
            <a:ext cx="231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</a:pPr>
            <a:r>
              <a:rPr lang="bg-BG" alt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НИХ-</a:t>
            </a:r>
            <a:r>
              <a:rPr lang="en-US" alt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bg-BG" alt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48/2020</a:t>
            </a:r>
          </a:p>
        </p:txBody>
      </p:sp>
    </p:spTree>
    <p:extLst>
      <p:ext uri="{BB962C8B-B14F-4D97-AF65-F5344CB8AC3E}">
        <p14:creationId xmlns:p14="http://schemas.microsoft.com/office/powerpoint/2010/main" val="101969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075559" y="604487"/>
            <a:ext cx="4522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Списък  на  научния  колектив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1089970" y="1378253"/>
            <a:ext cx="75924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bg-BG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Ръководител</a:t>
            </a: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гл. ас. д-р Пламена Атанасова</a:t>
            </a: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bg-BG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bg-BG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Членове на екипа:</a:t>
            </a: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гл. ас. д-р Сабина Недкова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гл. ас. д-р Радостин Касъров </a:t>
            </a:r>
          </a:p>
          <a:p>
            <a:pPr marL="624078" indent="-514350" algn="just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algn="just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defRPr/>
            </a:pPr>
            <a:r>
              <a:rPr lang="bg-BG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Студенти: </a:t>
            </a:r>
          </a:p>
          <a:p>
            <a:pPr marL="452437" indent="-342900" algn="just" fontAlgn="base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bg-BG" sz="2000" dirty="0">
                <a:latin typeface="Times New Roman"/>
                <a:ea typeface="Times New Roman"/>
              </a:rPr>
              <a:t>Деница Господинова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тудент </a:t>
            </a: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спец. </a:t>
            </a:r>
            <a:r>
              <a:rPr lang="bg-BG" sz="2000" dirty="0">
                <a:latin typeface="Times New Roman"/>
                <a:ea typeface="Times New Roman"/>
              </a:rPr>
              <a:t>ПКС</a:t>
            </a:r>
            <a:r>
              <a:rPr lang="bg-BG" sz="20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IV курс (</a:t>
            </a: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редов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но)</a:t>
            </a:r>
          </a:p>
          <a:p>
            <a:pPr marL="452437" indent="-342900" algn="just" fontAlgn="base">
              <a:lnSpc>
                <a:spcPct val="15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imes New Roman"/>
                <a:ea typeface="Times New Roman"/>
              </a:rPr>
              <a:t>Катя Димова</a:t>
            </a:r>
            <a:r>
              <a:rPr lang="bg-BG" sz="2000" dirty="0">
                <a:latin typeface="Times New Roman"/>
                <a:ea typeface="Times New Roman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тудент </a:t>
            </a:r>
            <a:r>
              <a:rPr lang="bg-BG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>
                <a:latin typeface="Times New Roman"/>
                <a:ea typeface="Times New Roman"/>
                <a:cs typeface="Times New Roman"/>
              </a:rPr>
              <a:t>спец. ПКС</a:t>
            </a:r>
            <a:r>
              <a:rPr lang="bg-BG" sz="20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IV</a:t>
            </a:r>
            <a:r>
              <a:rPr lang="bg-BG" sz="2000" dirty="0">
                <a:latin typeface="Times New Roman"/>
                <a:ea typeface="Times New Roman"/>
                <a:cs typeface="Times New Roman"/>
              </a:rPr>
              <a:t> курс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(задочно)</a:t>
            </a:r>
          </a:p>
        </p:txBody>
      </p:sp>
    </p:spTree>
    <p:extLst>
      <p:ext uri="{BB962C8B-B14F-4D97-AF65-F5344CB8AC3E}">
        <p14:creationId xmlns:p14="http://schemas.microsoft.com/office/powerpoint/2010/main" val="414171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44808" y="186431"/>
            <a:ext cx="21614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Цел на проекта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213062" y="401874"/>
            <a:ext cx="11594238" cy="588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lnSpc>
                <a:spcPct val="115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bg-BG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</a:t>
            </a:r>
          </a:p>
          <a:p>
            <a:pPr indent="179705" algn="just">
              <a:lnSpc>
                <a:spcPct val="115000"/>
              </a:lnSpc>
            </a:pPr>
            <a:r>
              <a:rPr lang="bg-BG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</a:t>
            </a:r>
            <a:r>
              <a:rPr lang="bg-BG" sz="2000" i="1" dirty="0">
                <a:latin typeface="Times New Roman" pitchFamily="18" charset="0"/>
                <a:ea typeface="Times New Roman"/>
                <a:cs typeface="Times New Roman" pitchFamily="18" charset="0"/>
              </a:rPr>
              <a:t>Проучване на радиационен статус на почви, пясък и нанос в района на мина Росен</a:t>
            </a:r>
            <a:endParaRPr lang="bg-BG" sz="20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179705" algn="just">
              <a:lnSpc>
                <a:spcPct val="115000"/>
              </a:lnSpc>
            </a:pPr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79705" algn="just"/>
            <a:endParaRPr lang="bg-BG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00100" lvl="1" indent="-342900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Проучване, анализиране и систематизиране натрупаният опит в областта на мониторинга на радиоактивността на направените до момента изследвания на почви, пясък и нанос на района, около мина Росен, хвостохранилището и залив Вромос;</a:t>
            </a:r>
            <a:endParaRPr lang="bg-BG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 algn="just">
              <a:buClr>
                <a:schemeClr val="accent2"/>
              </a:buClr>
            </a:pPr>
            <a:endParaRPr lang="bg-BG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00100" lvl="1" indent="-342900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Изпитване на проби от почва, пясък и нанос от предварително определени и достъпни за граждани места</a:t>
            </a:r>
            <a:r>
              <a:rPr lang="bg-BG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Пробите </a:t>
            </a:r>
            <a:r>
              <a:rPr lang="bg-BG" dirty="0">
                <a:latin typeface="Times New Roman" pitchFamily="18" charset="0"/>
                <a:ea typeface="Times New Roman"/>
                <a:cs typeface="Times New Roman" pitchFamily="18" charset="0"/>
              </a:rPr>
              <a:t>са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представителни за площта, от която се вземат като средната проба </a:t>
            </a:r>
            <a:r>
              <a:rPr lang="bg-BG" dirty="0"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съставена от отделни </a:t>
            </a:r>
            <a:r>
              <a:rPr lang="bg-BG" dirty="0"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бразци, взети от един тип</a:t>
            </a:r>
            <a:r>
              <a:rPr lang="bg-BG" dirty="0">
                <a:latin typeface="Times New Roman" pitchFamily="18" charset="0"/>
                <a:ea typeface="Times New Roman"/>
                <a:cs typeface="Times New Roman" pitchFamily="18" charset="0"/>
              </a:rPr>
              <a:t> почва/пясък/нанос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bg-BG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§"/>
            </a:pPr>
            <a:endParaRPr lang="bg-BG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00100" lvl="1" indent="-342900"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Определяне на радиационен статус в: пясък от </a:t>
            </a:r>
            <a:r>
              <a:rPr lang="bg-BG" dirty="0">
                <a:latin typeface="Times New Roman" pitchFamily="18" charset="0"/>
                <a:ea typeface="Times New Roman"/>
                <a:cs typeface="Times New Roman" pitchFamily="18" charset="0"/>
              </a:rPr>
              <a:t>две 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контролн</a:t>
            </a:r>
            <a:r>
              <a:rPr lang="bg-BG" dirty="0"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точк</a:t>
            </a:r>
            <a:r>
              <a:rPr lang="bg-BG" dirty="0">
                <a:latin typeface="Times New Roman" pitchFamily="18" charset="0"/>
                <a:ea typeface="Times New Roman"/>
                <a:cs typeface="Times New Roman" pitchFamily="18" charset="0"/>
              </a:rPr>
              <a:t>и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на плаж „Вромос“, „пресен” нанос от прибоя на плаж „Вромос“ и почва от района на оттичащата се вода от дере, след хвостохранилище, чрез: употреба на дозиметри: SEIFERT – FAG, Белла и Graetz;</a:t>
            </a:r>
            <a:endParaRPr lang="bg-BG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§"/>
            </a:pPr>
            <a:endParaRPr lang="bg-BG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00100" lvl="1" indent="-342900" algn="just"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bg-BG" dirty="0">
                <a:latin typeface="Times New Roman" pitchFamily="18" charset="0"/>
                <a:ea typeface="Times New Roman"/>
                <a:cs typeface="Times New Roman" pitchFamily="18" charset="0"/>
              </a:rPr>
              <a:t>Определяне на специфичната активност на радионуклиди, включително естествен уран в проби пясък и почва в лаборатория за радиохимичен анализ, чрез гама-спектрометричен анализ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800100" lvl="1" indent="-342900" algn="just"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bg-BG" dirty="0"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ценка на радиационен риск на изследваната област за здравето на хората, които посещават изследваната местност.</a:t>
            </a:r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3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A5444A-C201-4256-8FEE-E19112E13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50739"/>
            <a:ext cx="4530436" cy="236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920073" y="2427810"/>
            <a:ext cx="6109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Точки 1,2 и 3  на територията 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хвостохранилище на мина „Росен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64" y="3830421"/>
            <a:ext cx="3093770" cy="3045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77" y="1278700"/>
            <a:ext cx="3610841" cy="481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28486" y="62774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очки 4 и 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края на утаечния канал,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който завършва в пясъчната ивица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6" y="3830422"/>
            <a:ext cx="2630504" cy="307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65" y="844030"/>
            <a:ext cx="2889334" cy="467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9649564" y="6080087"/>
            <a:ext cx="332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Точки 6 и 7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омокряема част на брега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8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8016"/>
              </p:ext>
            </p:extLst>
          </p:nvPr>
        </p:nvGraphicFramePr>
        <p:xfrm>
          <a:off x="1440873" y="1377361"/>
          <a:ext cx="9476509" cy="4435666"/>
        </p:xfrm>
        <a:graphic>
          <a:graphicData uri="http://schemas.openxmlformats.org/drawingml/2006/table">
            <a:tbl>
              <a:tblPr firstRow="1" firstCol="1" bandRow="1"/>
              <a:tblGrid>
                <a:gridCol w="1459853">
                  <a:extLst>
                    <a:ext uri="{9D8B030D-6E8A-4147-A177-3AD203B41FA5}">
                      <a16:colId xmlns:a16="http://schemas.microsoft.com/office/drawing/2014/main" xmlns="" val="2761959845"/>
                    </a:ext>
                  </a:extLst>
                </a:gridCol>
                <a:gridCol w="1725792">
                  <a:extLst>
                    <a:ext uri="{9D8B030D-6E8A-4147-A177-3AD203B41FA5}">
                      <a16:colId xmlns:a16="http://schemas.microsoft.com/office/drawing/2014/main" xmlns="" val="3330794294"/>
                    </a:ext>
                  </a:extLst>
                </a:gridCol>
                <a:gridCol w="1459853">
                  <a:extLst>
                    <a:ext uri="{9D8B030D-6E8A-4147-A177-3AD203B41FA5}">
                      <a16:colId xmlns:a16="http://schemas.microsoft.com/office/drawing/2014/main" xmlns="" val="3635188290"/>
                    </a:ext>
                  </a:extLst>
                </a:gridCol>
                <a:gridCol w="1194849">
                  <a:extLst>
                    <a:ext uri="{9D8B030D-6E8A-4147-A177-3AD203B41FA5}">
                      <a16:colId xmlns:a16="http://schemas.microsoft.com/office/drawing/2014/main" xmlns="" val="1914520665"/>
                    </a:ext>
                  </a:extLst>
                </a:gridCol>
                <a:gridCol w="1194849">
                  <a:extLst>
                    <a:ext uri="{9D8B030D-6E8A-4147-A177-3AD203B41FA5}">
                      <a16:colId xmlns:a16="http://schemas.microsoft.com/office/drawing/2014/main" xmlns="" val="624021236"/>
                    </a:ext>
                  </a:extLst>
                </a:gridCol>
                <a:gridCol w="2441313">
                  <a:extLst>
                    <a:ext uri="{9D8B030D-6E8A-4147-A177-3AD203B41FA5}">
                      <a16:colId xmlns:a16="http://schemas.microsoft.com/office/drawing/2014/main" xmlns="" val="363028937"/>
                    </a:ext>
                  </a:extLst>
                </a:gridCol>
              </a:tblGrid>
              <a:tr h="2547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Координати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измервателни прибори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Забележка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6184094"/>
                  </a:ext>
                </a:extLst>
              </a:tr>
              <a:tr h="509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SEIFERT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µSvh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БЕЛЛА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µSv/h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Graetz  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nSv/h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275072"/>
                  </a:ext>
                </a:extLst>
              </a:tr>
              <a:tr h="509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°22 ' 34,9 " с.ш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°24 ' 39 "и.д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Хвостохранилище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3021254"/>
                  </a:ext>
                </a:extLst>
              </a:tr>
              <a:tr h="509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°25 ' 42" с.ш        27 °35 ' 41,3 "и.д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Хвостохранилище-високо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203844"/>
                  </a:ext>
                </a:extLst>
              </a:tr>
              <a:tr h="509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°25 ' 40,3 " с.ш     27 °35 ' 43,7 "и.д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Хвостохранилище-високо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2797372"/>
                  </a:ext>
                </a:extLst>
              </a:tr>
              <a:tr h="509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°26 ' 44,1 " с.ш     27 °36 ' 19 "и.д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</a:t>
                      </a: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Тръстика, нанос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0032657"/>
                  </a:ext>
                </a:extLst>
              </a:tr>
              <a:tr h="509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°26 ' 44,7 " с.ш     27 °26 ' 19 "и.д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Тръстики, нанос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1011964"/>
                  </a:ext>
                </a:extLst>
              </a:tr>
              <a:tr h="509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°26 ' 45,3 " с.ш     27 °36 ' 18 "и.д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Пясък,  бряг, завършек на река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5821993"/>
                  </a:ext>
                </a:extLst>
              </a:tr>
              <a:tr h="509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°26 ' 44,7 " с.ш     27 °36 ' 18,8 "и.д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374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Пясък, от най-ниската точка на морския бряг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93" marR="60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612919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20436" y="190197"/>
            <a:ext cx="1061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g-BG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Таблица1</a:t>
            </a:r>
            <a:r>
              <a:rPr lang="bg-B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Координати на точки за изследване и показания на </a:t>
            </a:r>
            <a:r>
              <a:rPr lang="bg-B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дозиметри</a:t>
            </a:r>
            <a:r>
              <a:rPr lang="bg-B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SEIFERT-FAG, </a:t>
            </a:r>
            <a:r>
              <a:rPr lang="bg-B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Белла и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Graetz</a:t>
            </a:r>
            <a:r>
              <a:rPr lang="bg-B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определяне на гама фон на повърхност</a:t>
            </a:r>
          </a:p>
        </p:txBody>
      </p:sp>
    </p:spTree>
    <p:extLst>
      <p:ext uri="{BB962C8B-B14F-4D97-AF65-F5344CB8AC3E}">
        <p14:creationId xmlns:p14="http://schemas.microsoft.com/office/powerpoint/2010/main" val="7684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D94BE7E-241A-4051-A92F-A5DB524D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95" y="415637"/>
            <a:ext cx="5852256" cy="436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10F288-C94C-416E-9D2D-3EDCFE7FB871}"/>
              </a:ext>
            </a:extLst>
          </p:cNvPr>
          <p:cNvSpPr txBox="1"/>
          <p:nvPr/>
        </p:nvSpPr>
        <p:spPr>
          <a:xfrm>
            <a:off x="152401" y="5407385"/>
            <a:ext cx="10584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Фиг. 1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Установена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специфична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радионуклиди </a:t>
            </a:r>
            <a:r>
              <a:rPr lang="ru-RU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ru-RU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Cs, </a:t>
            </a:r>
            <a:r>
              <a:rPr lang="ru-RU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Pb, </a:t>
            </a:r>
            <a:r>
              <a:rPr lang="ru-RU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Th, </a:t>
            </a:r>
            <a:r>
              <a:rPr lang="ru-RU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ru-RU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и естествен уран в проби от 1 до 3, в мерни единици (Bq/kg) и (mgU/kg) за естествен уран</a:t>
            </a:r>
            <a:endParaRPr lang="bg-B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2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246799" y="170086"/>
            <a:ext cx="193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bg-BG" sz="2200" b="1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2567608" y="4581128"/>
            <a:ext cx="8100392" cy="1104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bg-BG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532661" y="556574"/>
            <a:ext cx="11434438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6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b="1" i="1" dirty="0">
                <a:latin typeface="Times New Roman" panose="02020603050405020304" pitchFamily="18" charset="0"/>
                <a:cs typeface="Times New Roman" pitchFamily="18" charset="0"/>
              </a:rPr>
              <a:t> П.</a:t>
            </a:r>
            <a:r>
              <a:rPr lang="en-US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bg-BG" b="1" i="1" dirty="0">
                <a:latin typeface="Times New Roman" panose="02020603050405020304" pitchFamily="18" charset="0"/>
                <a:cs typeface="Times New Roman" pitchFamily="18" charset="0"/>
              </a:rPr>
              <a:t>Атанасова,</a:t>
            </a:r>
            <a:r>
              <a:rPr lang="en-US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bg-BG" b="1" i="1" dirty="0">
                <a:latin typeface="Times New Roman" panose="02020603050405020304" pitchFamily="18" charset="0"/>
                <a:cs typeface="Times New Roman" pitchFamily="18" charset="0"/>
              </a:rPr>
              <a:t>Недкова С., Касъров Р., </a:t>
            </a:r>
            <a:r>
              <a:rPr lang="bg-BG" dirty="0">
                <a:latin typeface="Times New Roman" panose="02020603050405020304" pitchFamily="18" charset="0"/>
                <a:cs typeface="Times New Roman" pitchFamily="18" charset="0"/>
              </a:rPr>
              <a:t>Проучване на радиологичните мониторингови изследвания на района около мина Росен, Академично списание „Индустриални технологии”, </a:t>
            </a:r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ISSN 1314 – 9911, (2020), </a:t>
            </a:r>
            <a:r>
              <a:rPr lang="bg-BG" dirty="0">
                <a:latin typeface="Times New Roman" panose="02020603050405020304" pitchFamily="18" charset="0"/>
                <a:cs typeface="Times New Roman" pitchFamily="18" charset="0"/>
              </a:rPr>
              <a:t>том 7 (1), стр. 40-43</a:t>
            </a:r>
            <a:endParaRPr lang="en-US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g-BG" i="1" dirty="0">
                <a:latin typeface="Times New Roman" panose="02020603050405020304" pitchFamily="18" charset="0"/>
                <a:cs typeface="Times New Roman" pitchFamily="18" charset="0"/>
              </a:rPr>
              <a:t>        </a:t>
            </a:r>
            <a:r>
              <a:rPr lang="en-US" i="1" dirty="0">
                <a:latin typeface="Times New Roman" panose="02020603050405020304" pitchFamily="18" charset="0"/>
                <a:cs typeface="Times New Roman" pitchFamily="18" charset="0"/>
              </a:rPr>
              <a:t>2.</a:t>
            </a:r>
            <a:r>
              <a:rPr lang="bg-BG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itchFamily="18" charset="0"/>
              </a:rPr>
              <a:t>S. Nedkova, Atanasova P.</a:t>
            </a: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Assessment of the personality of people, working in technological systems, with Eysenck Personality Questionnaire, Science Conference of Ruse University, Bulgaria, volume 59, book 10.1., (2020)</a:t>
            </a:r>
            <a:r>
              <a:rPr lang="bg-BG" dirty="0">
                <a:latin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 p.20-25</a:t>
            </a:r>
            <a:endParaRPr lang="bg-B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g-BG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      3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bg-BG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R. Kasarov, Atanasova P., Nedkova 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., Radiological monitoring of the working environment, Annual Assen Zlatarov University, Burgas, Bulgaria, ISSN 2603-3968, Vol. XLI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Х,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Book 1, (2020), p. 61-63</a:t>
            </a:r>
            <a:endParaRPr lang="bg-BG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g-BG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      </a:t>
            </a:r>
            <a:r>
              <a:rPr lang="bg-BG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bg-BG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Atanasova, Nedkova S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Kasarov R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Totzeva R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Totzev A</a:t>
            </a:r>
            <a:r>
              <a:rPr lang="bg-BG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Radiological monitoring of sand and soil from Vromos Bay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RSEP International Economics, Finance &amp; Business Conference ISBN: 978-605-70583-3-1/September 2021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222-228</a:t>
            </a:r>
          </a:p>
          <a:p>
            <a:pPr algn="just">
              <a:lnSpc>
                <a:spcPct val="150000"/>
              </a:lnSpc>
            </a:pPr>
            <a:r>
              <a:rPr lang="bg-BG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5.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Nedkova, P. Atanasova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Comparative analyses of data on radiological monitoring of Vromos bay area, 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Assen Zlatarov University, Burgas, Bulgaria,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(2021)</a:t>
            </a:r>
            <a:endParaRPr lang="bg-BG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0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490149" y="221206"/>
            <a:ext cx="5331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Обобщен финансов отчет на проекта</a:t>
            </a:r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07507" y="789403"/>
            <a:ext cx="11176986" cy="599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Получени средства: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3200,00 лв</a:t>
            </a:r>
          </a:p>
          <a:p>
            <a:pPr algn="just">
              <a:lnSpc>
                <a:spcPct val="150000"/>
              </a:lnSpc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Изразходвани за: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bg-BG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Уред за дозиметричен контрол - </a:t>
            </a:r>
            <a:r>
              <a:rPr lang="en-US" sz="2000" dirty="0">
                <a:latin typeface="Times New Roman" pitchFamily="18" charset="0"/>
                <a:ea typeface="Times New Roman"/>
                <a:cs typeface="Times New Roman" pitchFamily="18" charset="0"/>
              </a:rPr>
              <a:t>Soeks Ecovisor  F 4</a:t>
            </a:r>
            <a:r>
              <a:rPr lang="bg-BG" sz="2000" dirty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Цифров анемометър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ANE-272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Уред за измерване на влажност и температура </a:t>
            </a:r>
            <a:r>
              <a:rPr lang="en-US" sz="2000" dirty="0">
                <a:latin typeface="Times New Roman" pitchFamily="18" charset="0"/>
                <a:ea typeface="Times New Roman"/>
                <a:cs typeface="Times New Roman" pitchFamily="18" charset="0"/>
              </a:rPr>
              <a:t>HTM-49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bg-BG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Луксметър </a:t>
            </a:r>
            <a:r>
              <a:rPr lang="en-US" sz="2000" dirty="0">
                <a:latin typeface="Times New Roman" pitchFamily="18" charset="0"/>
                <a:ea typeface="Times New Roman"/>
                <a:cs typeface="Times New Roman" pitchFamily="18" charset="0"/>
              </a:rPr>
              <a:t>LUX-274</a:t>
            </a:r>
            <a:r>
              <a:rPr lang="bg-BG" sz="2000" dirty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bg-BG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Образци на лични предпазни средства за радиационен риск;</a:t>
            </a: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bg-BG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Учебен манекен за показване  на лични предпазни средства при радиационен риск;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Настолен компютър и монитор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Такси правоучастия;</a:t>
            </a:r>
          </a:p>
          <a:p>
            <a:pPr marL="800100" lvl="1" indent="-342900" algn="just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Административно/финансово-счетоводно обслужване.</a:t>
            </a:r>
          </a:p>
          <a:p>
            <a:pPr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8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10A39D6-1763-4888-BB9E-21AF9FFD4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758" y="2066645"/>
            <a:ext cx="9099611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4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Благодарим Ви за вниманието!</a:t>
            </a:r>
            <a:endParaRPr lang="bg-BG" sz="48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FF2A7F-6758-4F65-8708-671F94456031}"/>
              </a:ext>
            </a:extLst>
          </p:cNvPr>
          <p:cNvSpPr/>
          <p:nvPr/>
        </p:nvSpPr>
        <p:spPr>
          <a:xfrm>
            <a:off x="4995169" y="4294162"/>
            <a:ext cx="6899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Екипът на НИХ – 448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2020</a:t>
            </a:r>
          </a:p>
        </p:txBody>
      </p:sp>
    </p:spTree>
    <p:extLst>
      <p:ext uri="{BB962C8B-B14F-4D97-AF65-F5344CB8AC3E}">
        <p14:creationId xmlns:p14="http://schemas.microsoft.com/office/powerpoint/2010/main" val="38725427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404</TotalTime>
  <Words>749</Words>
  <Application>Microsoft Office PowerPoint</Application>
  <PresentationFormat>Custom</PresentationFormat>
  <Paragraphs>147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Facet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 Pavilion</cp:lastModifiedBy>
  <cp:revision>41</cp:revision>
  <dcterms:created xsi:type="dcterms:W3CDTF">2021-11-30T10:47:02Z</dcterms:created>
  <dcterms:modified xsi:type="dcterms:W3CDTF">2021-12-20T09:20:53Z</dcterms:modified>
</cp:coreProperties>
</file>