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7"/>
  </p:notesMasterIdLst>
  <p:sldIdLst>
    <p:sldId id="256" r:id="rId2"/>
    <p:sldId id="257" r:id="rId3"/>
    <p:sldId id="264" r:id="rId4"/>
    <p:sldId id="265" r:id="rId5"/>
    <p:sldId id="259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06473-5453-43D3-B385-C0EF4C41238A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3A603-9F81-4F80-8F11-B05A3C8BFCDA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5949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dirty="0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08.12.2020 г.</a:t>
            </a:fld>
            <a:endParaRPr lang="bg-BG" dirty="0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 dirty="0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pic>
        <p:nvPicPr>
          <p:cNvPr id="2049" name="Picture 3" descr="Описание: Logo-Asen Zlatar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28" y="228600"/>
            <a:ext cx="1080120" cy="856649"/>
          </a:xfrm>
          <a:prstGeom prst="rect">
            <a:avLst/>
          </a:prstGeom>
          <a:solidFill>
            <a:srgbClr val="000000"/>
          </a:solidFill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84461" y="228600"/>
            <a:ext cx="559582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Университет </a:t>
            </a:r>
            <a:r>
              <a:rPr kumimoji="0" lang="bg-BG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Проф. д</a:t>
            </a:r>
            <a:r>
              <a:rPr lang="bg-BG" alt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 Асен Златаров” </a:t>
            </a:r>
            <a:r>
              <a:rPr lang="bg-BG" alt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Бургас 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Научна и художествено</a:t>
            </a:r>
            <a:r>
              <a:rPr lang="bg-BG" alt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творческа дейност</a:t>
            </a:r>
            <a:r>
              <a:rPr kumimoji="0" lang="bg-BG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авоъгълник 3"/>
          <p:cNvSpPr/>
          <p:nvPr/>
        </p:nvSpPr>
        <p:spPr>
          <a:xfrm>
            <a:off x="1475656" y="3679482"/>
            <a:ext cx="698477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Обследване на радиационен статус на почви, пясък и нанос в района на мина </a:t>
            </a:r>
            <a:r>
              <a:rPr lang="bg-BG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Росен</a:t>
            </a:r>
          </a:p>
          <a:p>
            <a:pPr algn="ctr">
              <a:lnSpc>
                <a:spcPct val="150000"/>
              </a:lnSpc>
            </a:pPr>
            <a:r>
              <a:rPr lang="en-US" sz="2000" i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bg-BG" sz="2000" i="1" dirty="0" smtClean="0">
                <a:solidFill>
                  <a:srgbClr val="000000"/>
                </a:solidFill>
                <a:latin typeface="Times New Roman"/>
              </a:rPr>
              <a:t>първа година</a:t>
            </a:r>
            <a:r>
              <a:rPr lang="en-US" sz="2000" i="1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bg-BG" sz="2000" i="1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5929351" y="2954214"/>
            <a:ext cx="23150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bg-BG" altLang="en-US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НИХ-</a:t>
            </a:r>
            <a:r>
              <a:rPr lang="en-US" altLang="en-US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altLang="en-US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48/2020</a:t>
            </a:r>
            <a:endParaRPr lang="bg-BG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551558" y="604486"/>
            <a:ext cx="452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Списък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на  научния  </a:t>
            </a:r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колектив</a:t>
            </a:r>
          </a:p>
        </p:txBody>
      </p:sp>
      <p:sp>
        <p:nvSpPr>
          <p:cNvPr id="4" name="Правоъгълник 3"/>
          <p:cNvSpPr/>
          <p:nvPr/>
        </p:nvSpPr>
        <p:spPr>
          <a:xfrm>
            <a:off x="1403648" y="1484784"/>
            <a:ext cx="75924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bg-BG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Ръководител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</a:t>
            </a: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ас. </a:t>
            </a: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д-р Пламена </a:t>
            </a: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Атанасова</a:t>
            </a: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endParaRPr lang="bg-BG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just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bg-BG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Членове на екипа</a:t>
            </a:r>
            <a:r>
              <a:rPr lang="bg-BG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lvl="0" indent="-514350" algn="just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</a:t>
            </a: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ас. д-р Сабина </a:t>
            </a: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Недкова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lvl="0" indent="-514350" algn="just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</a:t>
            </a: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ас. д-р Радостин Касъров </a:t>
            </a:r>
          </a:p>
          <a:p>
            <a:pPr marL="624078" lvl="0" indent="-514350" algn="just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537" lvl="0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defRPr/>
            </a:pPr>
            <a:r>
              <a:rPr lang="bg-BG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Студенти: </a:t>
            </a:r>
          </a:p>
          <a:p>
            <a:pPr marL="452437" lvl="0" indent="-342900" algn="just" fontAlgn="base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bg-BG" sz="2000" dirty="0">
                <a:latin typeface="Times New Roman"/>
                <a:ea typeface="Times New Roman"/>
              </a:rPr>
              <a:t>Деница Господинова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тудент </a:t>
            </a: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</a:t>
            </a: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000" dirty="0">
                <a:latin typeface="Times New Roman"/>
                <a:ea typeface="Times New Roman"/>
              </a:rPr>
              <a:t>ПКС</a:t>
            </a:r>
            <a:r>
              <a:rPr lang="bg-BG" sz="2000" dirty="0">
                <a:latin typeface="Calibri"/>
                <a:ea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курс (</a:t>
            </a:r>
            <a:r>
              <a:rPr lang="bg-BG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редов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2437" lvl="0" indent="-342900" algn="just" fontAlgn="base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/>
                <a:ea typeface="Times New Roman"/>
              </a:rPr>
              <a:t>Катя Димова</a:t>
            </a:r>
            <a:r>
              <a:rPr lang="bg-BG" sz="2000" dirty="0">
                <a:latin typeface="Times New Roman"/>
                <a:ea typeface="Times New Roman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тудент </a:t>
            </a:r>
            <a:r>
              <a:rPr lang="bg-BG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/>
                <a:ea typeface="Times New Roman"/>
                <a:cs typeface="Times New Roman"/>
              </a:rPr>
              <a:t>спец</a:t>
            </a:r>
            <a:r>
              <a:rPr lang="bg-BG" sz="20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bg-BG" sz="2000" dirty="0" smtClean="0">
                <a:latin typeface="Times New Roman"/>
                <a:ea typeface="Times New Roman"/>
                <a:cs typeface="Times New Roman"/>
              </a:rPr>
              <a:t>ПКС</a:t>
            </a:r>
            <a:r>
              <a:rPr lang="bg-BG" sz="20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III</a:t>
            </a:r>
            <a:r>
              <a:rPr lang="bg-BG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2000" dirty="0" smtClean="0">
                <a:latin typeface="Times New Roman"/>
                <a:ea typeface="Times New Roman"/>
                <a:cs typeface="Times New Roman"/>
              </a:rPr>
              <a:t>курс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(задочно)</a:t>
            </a:r>
          </a:p>
        </p:txBody>
      </p:sp>
    </p:spTree>
    <p:extLst>
      <p:ext uri="{BB962C8B-B14F-4D97-AF65-F5344CB8AC3E}">
        <p14:creationId xmlns:p14="http://schemas.microsoft.com/office/powerpoint/2010/main" val="10787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010810" y="1972"/>
            <a:ext cx="1804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 на проекта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1010810" y="292232"/>
            <a:ext cx="8038140" cy="306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bg-BG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Проучване на радиационен статус на почви, пясък и нанос в района на мина </a:t>
            </a:r>
            <a:r>
              <a:rPr lang="bg-BG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Росен</a:t>
            </a:r>
            <a:endParaRPr lang="bg-BG" sz="16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179705" algn="just">
              <a:lnSpc>
                <a:spcPct val="115000"/>
              </a:lnSpc>
            </a:pPr>
            <a:r>
              <a:rPr lang="bg-BG" sz="1600" b="1" dirty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en-US" sz="1600" b="1" dirty="0">
                <a:solidFill>
                  <a:srgbClr val="000000"/>
                </a:solidFill>
                <a:latin typeface="Times New Roman"/>
                <a:ea typeface="Times New Roman"/>
              </a:rPr>
              <a:t>ейности през отчетния  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период</a:t>
            </a:r>
            <a:endParaRPr lang="bg-BG" sz="16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indent="-342900" algn="just">
              <a:buClr>
                <a:srgbClr val="00349E">
                  <a:lumMod val="40000"/>
                  <a:lumOff val="60000"/>
                </a:srgbClr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Проучване, анализиране и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систематизиране</a:t>
            </a:r>
            <a:r>
              <a:rPr lang="bg-BG" sz="1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на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натрупаният опит в областта на мониторинга на радиоактивността на направените до момента изследвания на почви, пясък и нанос на района, около мина Росен, хвостохранилището и залив Вромос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bg-BG" sz="1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indent="-342900" algn="just">
              <a:buClr>
                <a:srgbClr val="00349E">
                  <a:lumMod val="40000"/>
                  <a:lumOff val="60000"/>
                </a:srgbClr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Изпитване на проби от почва, пясък и нанос от предварително определени и достъпни за граждани места</a:t>
            </a: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Пробите </a:t>
            </a: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представителни за площта, от която се вземат като средната проба </a:t>
            </a: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съставена от отделни </a:t>
            </a: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бразци, взети от един тип</a:t>
            </a: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почва/пясък/нанос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bg-BG" sz="1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indent="-342900" algn="just">
              <a:buClr>
                <a:srgbClr val="00349E">
                  <a:lumMod val="40000"/>
                  <a:lumOff val="60000"/>
                </a:srgbClr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Определяне на радиационен статус в: пясък от </a:t>
            </a: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две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контролн</a:t>
            </a: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точк</a:t>
            </a: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на плаж „Вромос“, „пресен” нанос от прибоя на плаж „Вромос“ и почва от района на оттичащата се вода от дере, след хвостохранилище, чрез: употреба на дозиметри: SEIFERT – FAG, Белла и Graetz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bg-BG" sz="1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indent="-342900" algn="just">
              <a:spcAft>
                <a:spcPts val="1000"/>
              </a:spcAft>
              <a:buClr>
                <a:srgbClr val="00349E">
                  <a:lumMod val="40000"/>
                  <a:lumOff val="60000"/>
                </a:srgbClr>
              </a:buClr>
              <a:buFont typeface="Wingdings" pitchFamily="2" charset="2"/>
              <a:buChar char="§"/>
            </a:pP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Определяне на специфичната активност на радионуклиди, включително естествен уран в проби пясък и почва в лаборатория за радиохимичен анализ, чрез </a:t>
            </a:r>
            <a:r>
              <a:rPr lang="bg-BG" sz="1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bg-BG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гама-спектрометричен анализ.</a:t>
            </a:r>
          </a:p>
        </p:txBody>
      </p:sp>
      <p:sp>
        <p:nvSpPr>
          <p:cNvPr id="4" name="Правоъгълник 3"/>
          <p:cNvSpPr/>
          <p:nvPr/>
        </p:nvSpPr>
        <p:spPr>
          <a:xfrm>
            <a:off x="984390" y="3270245"/>
            <a:ext cx="803814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Проведени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изследвания през отчетния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Радиологичен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на средата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взети са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проби от общо седем точки от района на залив „Вромос“ и хвостохранилище на мина „Росенец“. Три точки са на територията на хвостохранилище на мина „Росен“ и са почви (проба 1)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(Фиг.1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Две от точките са в края на утаечния канал, който завършва в пясъчната ивица и е покрит с нанос (проба 2) и две от точките са на мократа част на брега (проба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взети единични проби от дълбочина (0-10) сm от кръг с радиус 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мрежови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(през около 0,2 m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след което са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хомогенизирани и усреднени.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37E4BD5-21E9-4A46-A315-B04BCEE442C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592" y="4939544"/>
            <a:ext cx="5184576" cy="1657808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8D3648C4-9BE6-4286-957C-1DF0B37F61A1}"/>
              </a:ext>
            </a:extLst>
          </p:cNvPr>
          <p:cNvSpPr txBox="1"/>
          <p:nvPr/>
        </p:nvSpPr>
        <p:spPr>
          <a:xfrm>
            <a:off x="2437592" y="6581001"/>
            <a:ext cx="55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Фиг.1</a:t>
            </a:r>
            <a:r>
              <a:rPr lang="bg-BG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за взимане на материал за </a:t>
            </a:r>
            <a:r>
              <a:rPr lang="bg-BG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проба 1 </a:t>
            </a:r>
            <a:r>
              <a:rPr lang="bg-BG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района на хвостохранилище</a:t>
            </a:r>
          </a:p>
        </p:txBody>
      </p:sp>
    </p:spTree>
    <p:extLst>
      <p:ext uri="{BB962C8B-B14F-4D97-AF65-F5344CB8AC3E}">
        <p14:creationId xmlns:p14="http://schemas.microsoft.com/office/powerpoint/2010/main" val="200895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943000" y="2533666"/>
            <a:ext cx="4036896" cy="456113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Изследвана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активността на определени радионуклиди  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K, 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Cs, 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Pb, 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Th, 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U, 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238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и естествен уран в проби от 1 до 3, в мерни единици (Bq/kg) и (mgU/kg) за естествен уран, в усреднените проби почва и пясък, чрез гама-спекторометричен анализ, по международен стандарт IEC 61452 (1995-09).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Изследването е направено в Национален център по радиобиология и радиационна защита, лаборатория „Мониторинг на облъчване на населението“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Фиг. 2).</a:t>
            </a:r>
          </a:p>
          <a:p>
            <a:pPr marL="82296" indent="0" algn="just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979896" y="2533666"/>
            <a:ext cx="4056600" cy="456113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зоните, в които попадат точките за пробонабор е определена и мощността на погълнатата доза гама-лъчение във въздуха, като са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използвани  три различни дозиметрични апарата  SEIFERT – FAG, Белла и Graetz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Както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вижда от стойностите, отчетени от дозиметричните апарати, изложени в Таблица 1, измерени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µSv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апаратите </a:t>
            </a:r>
            <a:r>
              <a:rPr lang="nn-NO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SEIFERT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FAG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(D1),  Белла (D2) и в nSv/h , апарат Graetz (D3) и от Фиг. 3,  получените резултати от измерването на гама лъчението, потвърждават, повишението на стойностите на гама лъчението в последните точки за пробонабор 6 и 7. </a:t>
            </a: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bg-BG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bg-BG" dirty="0" smtClean="0"/>
          </a:p>
          <a:p>
            <a:pPr marL="82296" indent="0">
              <a:buNone/>
            </a:pPr>
            <a:endParaRPr lang="bg-BG" dirty="0"/>
          </a:p>
          <a:p>
            <a:pPr marL="82296" indent="0">
              <a:buNone/>
            </a:pPr>
            <a:endParaRPr lang="bg-BG" dirty="0" smtClean="0"/>
          </a:p>
          <a:p>
            <a:pPr marL="82296" indent="0">
              <a:buNone/>
            </a:pPr>
            <a:endParaRPr lang="bg-BG" dirty="0"/>
          </a:p>
          <a:p>
            <a:pPr marL="82296" indent="0">
              <a:buNone/>
            </a:pPr>
            <a:endParaRPr lang="bg-BG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03068"/>
            <a:ext cx="364825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460686-0AA3-4C17-A0E0-5B47D81AB02A}"/>
              </a:ext>
            </a:extLst>
          </p:cNvPr>
          <p:cNvSpPr txBox="1"/>
          <p:nvPr/>
        </p:nvSpPr>
        <p:spPr>
          <a:xfrm>
            <a:off x="1331640" y="6088559"/>
            <a:ext cx="345638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Фиг.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 на специфична активност на радионуклиди </a:t>
            </a:r>
            <a:r>
              <a:rPr lang="ru-RU" sz="1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Cs, </a:t>
            </a:r>
            <a:r>
              <a:rPr lang="ru-RU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Pb, </a:t>
            </a:r>
            <a:r>
              <a:rPr lang="ru-RU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232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Th, </a:t>
            </a:r>
            <a:r>
              <a:rPr lang="ru-RU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U, </a:t>
            </a:r>
            <a:r>
              <a:rPr lang="ru-RU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238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и естествен уран в п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 до 3, в мерни единици (Bq/kg) и (mgU/kg) за естествен уран</a:t>
            </a:r>
            <a:endParaRPr lang="bg-BG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55" y="3392996"/>
            <a:ext cx="3384376" cy="176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авоъгълник 9"/>
          <p:cNvSpPr/>
          <p:nvPr/>
        </p:nvSpPr>
        <p:spPr>
          <a:xfrm>
            <a:off x="5135988" y="5157192"/>
            <a:ext cx="3984592" cy="660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800"/>
              </a:spcAft>
            </a:pPr>
            <a:r>
              <a:rPr lang="bg-BG" sz="1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Фиг. 3 </a:t>
            </a:r>
            <a:r>
              <a:rPr lang="bg-BG" sz="1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Графично </a:t>
            </a:r>
            <a:r>
              <a:rPr lang="bg-BG" sz="1100" dirty="0">
                <a:latin typeface="Times New Roman" pitchFamily="18" charset="0"/>
                <a:ea typeface="Times New Roman"/>
                <a:cs typeface="Times New Roman" pitchFamily="18" charset="0"/>
              </a:rPr>
              <a:t>представяне на </a:t>
            </a:r>
            <a:r>
              <a:rPr lang="bg-BG" sz="1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фонови стойности </a:t>
            </a:r>
            <a:endParaRPr lang="bg-BG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bg-BG" i="1" dirty="0">
                <a:latin typeface="Book Antiqua"/>
                <a:ea typeface="Times New Roman"/>
                <a:cs typeface="Times New Roman"/>
              </a:rPr>
              <a:t> </a:t>
            </a:r>
            <a:endParaRPr lang="bg-BG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40" y="461665"/>
            <a:ext cx="4608512" cy="20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авоъгълник 12"/>
          <p:cNvSpPr/>
          <p:nvPr/>
        </p:nvSpPr>
        <p:spPr>
          <a:xfrm>
            <a:off x="1619672" y="80707"/>
            <a:ext cx="79684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Координати на точки за изследване и показания на дозиметри </a:t>
            </a:r>
            <a:r>
              <a:rPr lang="nn-NO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SEIFERT– </a:t>
            </a:r>
            <a:r>
              <a:rPr lang="nn-NO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FAG, Белла и </a:t>
            </a:r>
            <a:r>
              <a:rPr lang="nn-NO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Graetz</a:t>
            </a:r>
            <a:r>
              <a:rPr lang="bg-BG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на гама фон на повърхност</a:t>
            </a:r>
            <a:endParaRPr lang="bg-BG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043608" y="87210"/>
            <a:ext cx="2924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Times New Roman" pitchFamily="18" charset="0"/>
                <a:cs typeface="Times New Roman" pitchFamily="18" charset="0"/>
              </a:rPr>
              <a:t>Участия в научни форуми</a:t>
            </a:r>
            <a:endParaRPr lang="bg-BG" b="1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1055088" y="2780928"/>
            <a:ext cx="8100392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Публикации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годишник на Университет „Проф. д-р Асен Златаров”,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Бургас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1.R. Kasarov</a:t>
            </a:r>
            <a:r>
              <a:rPr lang="en-US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Atanasova P., Nedkova S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., Radiological monitoring of the working environment,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Annual 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Assen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Zlatarov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University, Burgas, Bulgaria, (2020) - </a:t>
            </a:r>
            <a:r>
              <a:rPr lang="en-US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print</a:t>
            </a:r>
            <a:endParaRPr lang="bg-BG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1025679" y="492247"/>
            <a:ext cx="778995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b="1" dirty="0">
                <a:latin typeface="Times New Roman" pitchFamily="18" charset="0"/>
                <a:cs typeface="Times New Roman" pitchFamily="18" charset="0"/>
              </a:rPr>
              <a:t>Публикации без импакт </a:t>
            </a:r>
            <a:r>
              <a:rPr lang="bg-BG" sz="1600" b="1" dirty="0" smtClean="0">
                <a:latin typeface="Times New Roman" pitchFamily="18" charset="0"/>
                <a:cs typeface="Times New Roman" pitchFamily="18" charset="0"/>
              </a:rPr>
              <a:t>фактор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bg-BG" sz="1600" i="1" dirty="0" smtClean="0"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i="1" dirty="0" smtClean="0">
                <a:latin typeface="Times New Roman" pitchFamily="18" charset="0"/>
                <a:cs typeface="Times New Roman" pitchFamily="18" charset="0"/>
              </a:rPr>
              <a:t>Атанасова,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i="1" dirty="0" smtClean="0">
                <a:latin typeface="Times New Roman" pitchFamily="18" charset="0"/>
                <a:cs typeface="Times New Roman" pitchFamily="18" charset="0"/>
              </a:rPr>
              <a:t>Недкова 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С., Касъров Р., 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Проучване на радиологичните мониторингови изследвания на района около мина Росен, Академично списание „Индустриални технологии”,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ISSN 1314 – 9911, (2020), 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том 7 (1), стр.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40-43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2.S. Nedkova, Atanasova P.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Assessment of the personality of people, working in technological systems, with Eysenck Personality Questionnaire, Science Conference of Ruse University, Bulgaria, (2020) –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in print</a:t>
            </a:r>
            <a:endParaRPr lang="bg-BG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1055088" y="4150534"/>
            <a:ext cx="397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 отчет за етапа на проекта</a:t>
            </a:r>
            <a:endParaRPr lang="bg-BG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1055088" y="4519866"/>
            <a:ext cx="79094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Получени средства: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1900 лв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Изразходвани за: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bg-BG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Уред за дозиметричен контрол - </a:t>
            </a:r>
            <a:r>
              <a:rPr lang="en-US" sz="1600" dirty="0">
                <a:latin typeface="Times New Roman" pitchFamily="18" charset="0"/>
                <a:ea typeface="Times New Roman"/>
                <a:cs typeface="Times New Roman" pitchFamily="18" charset="0"/>
              </a:rPr>
              <a:t>Soeks Ecovisor  F 4</a:t>
            </a:r>
            <a:r>
              <a:rPr lang="bg-BG" sz="1600" dirty="0"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bg-BG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Образци на лични предпазни средства </a:t>
            </a:r>
            <a:r>
              <a:rPr lang="bg-BG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 радиационен риск;</a:t>
            </a:r>
            <a:endParaRPr lang="bg-BG" sz="1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indent="-3429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bg-BG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Учебен манекен за показване  на лични предпазни средства при радиационен риск;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Настолен компютър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chemeClr val="accent6">
                  <a:lumMod val="60000"/>
                  <a:lumOff val="40000"/>
                </a:schemeClr>
              </a:buClr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Живост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841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Book Antiqua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Слънцестоене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Атанасови</dc:creator>
  <cp:lastModifiedBy>V.Manova</cp:lastModifiedBy>
  <cp:revision>45</cp:revision>
  <dcterms:created xsi:type="dcterms:W3CDTF">2020-12-01T08:03:55Z</dcterms:created>
  <dcterms:modified xsi:type="dcterms:W3CDTF">2020-12-08T07:27:30Z</dcterms:modified>
</cp:coreProperties>
</file>