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57" r:id="rId4"/>
    <p:sldId id="270" r:id="rId5"/>
    <p:sldId id="260" r:id="rId6"/>
    <p:sldId id="271" r:id="rId7"/>
    <p:sldId id="272" r:id="rId8"/>
    <p:sldId id="262" r:id="rId9"/>
    <p:sldId id="266" r:id="rId10"/>
    <p:sldId id="273" r:id="rId11"/>
    <p:sldId id="269" r:id="rId12"/>
    <p:sldId id="263" r:id="rId13"/>
    <p:sldId id="264" r:id="rId14"/>
    <p:sldId id="274" r:id="rId15"/>
    <p:sldId id="275" r:id="rId16"/>
    <p:sldId id="276" r:id="rId17"/>
    <p:sldId id="277" r:id="rId18"/>
    <p:sldId id="278" r:id="rId19"/>
    <p:sldId id="280" r:id="rId20"/>
    <p:sldId id="279" r:id="rId21"/>
    <p:sldId id="261" r:id="rId22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>
        <p:scale>
          <a:sx n="50" d="100"/>
          <a:sy n="50" d="100"/>
        </p:scale>
        <p:origin x="-1194" y="-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286C7-E5E7-4C75-BA93-5C93BB973249}" type="datetimeFigureOut">
              <a:rPr lang="bg-BG" smtClean="0"/>
              <a:t>27.1.2023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469B7-1640-4BC7-86B1-E36B36CD04E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59762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286C7-E5E7-4C75-BA93-5C93BB973249}" type="datetimeFigureOut">
              <a:rPr lang="bg-BG" smtClean="0"/>
              <a:t>27.1.2023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469B7-1640-4BC7-86B1-E36B36CD04E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96232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286C7-E5E7-4C75-BA93-5C93BB973249}" type="datetimeFigureOut">
              <a:rPr lang="bg-BG" smtClean="0"/>
              <a:t>27.1.2023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469B7-1640-4BC7-86B1-E36B36CD04E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56582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286C7-E5E7-4C75-BA93-5C93BB973249}" type="datetimeFigureOut">
              <a:rPr lang="bg-BG" smtClean="0"/>
              <a:t>27.1.2023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469B7-1640-4BC7-86B1-E36B36CD04E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69939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286C7-E5E7-4C75-BA93-5C93BB973249}" type="datetimeFigureOut">
              <a:rPr lang="bg-BG" smtClean="0"/>
              <a:t>27.1.2023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469B7-1640-4BC7-86B1-E36B36CD04E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78452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286C7-E5E7-4C75-BA93-5C93BB973249}" type="datetimeFigureOut">
              <a:rPr lang="bg-BG" smtClean="0"/>
              <a:t>27.1.2023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469B7-1640-4BC7-86B1-E36B36CD04E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12603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286C7-E5E7-4C75-BA93-5C93BB973249}" type="datetimeFigureOut">
              <a:rPr lang="bg-BG" smtClean="0"/>
              <a:t>27.1.2023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469B7-1640-4BC7-86B1-E36B36CD04E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5422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286C7-E5E7-4C75-BA93-5C93BB973249}" type="datetimeFigureOut">
              <a:rPr lang="bg-BG" smtClean="0"/>
              <a:t>27.1.2023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469B7-1640-4BC7-86B1-E36B36CD04E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4689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286C7-E5E7-4C75-BA93-5C93BB973249}" type="datetimeFigureOut">
              <a:rPr lang="bg-BG" smtClean="0"/>
              <a:t>27.1.2023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469B7-1640-4BC7-86B1-E36B36CD04E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37215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286C7-E5E7-4C75-BA93-5C93BB973249}" type="datetimeFigureOut">
              <a:rPr lang="bg-BG" smtClean="0"/>
              <a:t>27.1.2023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469B7-1640-4BC7-86B1-E36B36CD04E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69119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286C7-E5E7-4C75-BA93-5C93BB973249}" type="datetimeFigureOut">
              <a:rPr lang="bg-BG" smtClean="0"/>
              <a:t>27.1.2023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469B7-1640-4BC7-86B1-E36B36CD04E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84783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286C7-E5E7-4C75-BA93-5C93BB973249}" type="datetimeFigureOut">
              <a:rPr lang="bg-BG" smtClean="0"/>
              <a:t>27.1.2023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469B7-1640-4BC7-86B1-E36B36CD04E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97638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60366"/>
            <a:ext cx="9144000" cy="828355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ОТЧЕТ </a:t>
            </a:r>
            <a:r>
              <a:rPr lang="bg-BG" sz="2800" dirty="0">
                <a:latin typeface="Times New Roman" pitchFamily="18" charset="0"/>
                <a:cs typeface="Times New Roman" pitchFamily="18" charset="0"/>
              </a:rPr>
              <a:t>ПО ДОГОВОР НИХ – 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447/2020 </a:t>
            </a:r>
            <a:endParaRPr lang="bg-BG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7457" y="1504499"/>
            <a:ext cx="9557090" cy="209214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bg-BG" b="1" cap="all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Изследване на термоелектрически преобразуватели чрез електроакустични методи</a:t>
            </a:r>
            <a:endParaRPr lang="bg-BG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bg-BG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6293" y="4248528"/>
            <a:ext cx="108826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Факултет по Технически науки</a:t>
            </a:r>
          </a:p>
          <a:p>
            <a:pPr algn="ctr"/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Катедра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Електроника, електротехника и машинознание"</a:t>
            </a:r>
          </a:p>
        </p:txBody>
      </p:sp>
      <p:sp>
        <p:nvSpPr>
          <p:cNvPr id="6" name="Rectangle 5"/>
          <p:cNvSpPr/>
          <p:nvPr/>
        </p:nvSpPr>
        <p:spPr>
          <a:xfrm>
            <a:off x="766293" y="5498516"/>
            <a:ext cx="108826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Приоритетна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област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Енергийна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ефективност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алтернативни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източници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енергия</a:t>
            </a:r>
            <a:endParaRPr lang="bg-BG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4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96" y="975998"/>
            <a:ext cx="3528000" cy="237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988" y="975997"/>
            <a:ext cx="3526028" cy="23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189" y="975997"/>
            <a:ext cx="3526028" cy="23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13" y="3712597"/>
            <a:ext cx="3526028" cy="23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989" y="3712597"/>
            <a:ext cx="3526025" cy="23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192" y="3712597"/>
            <a:ext cx="3526025" cy="23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705136" y="197347"/>
            <a:ext cx="10781732" cy="467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Измерени дебелини в различни точки от плочите на термоелектрически модули 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43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2" y="337829"/>
            <a:ext cx="10515600" cy="13963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sz="2400" i="1" dirty="0" smtClean="0">
                <a:latin typeface="Times New Roman" pitchFamily="18" charset="0"/>
                <a:cs typeface="Times New Roman" pitchFamily="18" charset="0"/>
              </a:rPr>
              <a:t>Бинарен фокусиран </a:t>
            </a:r>
            <a:r>
              <a:rPr lang="bg-BG" sz="2400" i="1" dirty="0" err="1" smtClean="0">
                <a:latin typeface="Times New Roman" pitchFamily="18" charset="0"/>
                <a:cs typeface="Times New Roman" pitchFamily="18" charset="0"/>
              </a:rPr>
              <a:t>осезател</a:t>
            </a:r>
            <a:r>
              <a:rPr lang="bg-BG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g-BG" sz="2400" i="1" dirty="0" err="1" smtClean="0">
                <a:latin typeface="Times New Roman" pitchFamily="18" charset="0"/>
                <a:cs typeface="Times New Roman" pitchFamily="18" charset="0"/>
              </a:rPr>
              <a:t>излачващ</a:t>
            </a:r>
            <a:r>
              <a:rPr lang="bg-BG" sz="2400" i="1" dirty="0" smtClean="0">
                <a:latin typeface="Times New Roman" pitchFamily="18" charset="0"/>
                <a:cs typeface="Times New Roman" pitchFamily="18" charset="0"/>
              </a:rPr>
              <a:t> УЗ вълни с честота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10 MHz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en-US" sz="9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Измерени дебелини на плочите на термоелектрически модули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27" y="1625084"/>
            <a:ext cx="3297723" cy="2412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327" y="1625084"/>
            <a:ext cx="3303346" cy="24120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849" y="1625084"/>
            <a:ext cx="3297742" cy="2412000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95" y="4177978"/>
            <a:ext cx="3303355" cy="2412000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129" y="4177978"/>
            <a:ext cx="3297746" cy="2412000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849" y="4177978"/>
            <a:ext cx="3301109" cy="241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9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7310" y="733359"/>
            <a:ext cx="108256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bg-BG" sz="2400" b="1" i="1" dirty="0" err="1" smtClean="0">
                <a:latin typeface="Times New Roman" pitchFamily="18" charset="0"/>
                <a:cs typeface="Times New Roman" pitchFamily="18" charset="0"/>
              </a:rPr>
              <a:t>Термовизионен</a:t>
            </a:r>
            <a:r>
              <a:rPr lang="bg-BG" sz="2400" b="1" i="1" dirty="0" smtClean="0">
                <a:latin typeface="Times New Roman" pitchFamily="18" charset="0"/>
                <a:cs typeface="Times New Roman" pitchFamily="18" charset="0"/>
              </a:rPr>
              <a:t> метод –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доказано е наличие 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на области с неравномерно разпределение  на температурата.  Точните граници се определят  с  помощта на ултразвуковите  изследвания.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bg-BG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3882" y="255956"/>
            <a:ext cx="106375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bg-BG" sz="2600" b="1" dirty="0" smtClean="0">
                <a:latin typeface="Times New Roman" pitchFamily="18" charset="0"/>
                <a:cs typeface="Times New Roman" pitchFamily="18" charset="0"/>
              </a:rPr>
              <a:t>Други методи </a:t>
            </a:r>
            <a:r>
              <a:rPr lang="bg-BG" sz="2600" b="1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bg-BG" sz="2600" b="1" dirty="0" smtClean="0">
                <a:latin typeface="Times New Roman" pitchFamily="18" charset="0"/>
                <a:cs typeface="Times New Roman" pitchFamily="18" charset="0"/>
              </a:rPr>
              <a:t>изследване</a:t>
            </a:r>
            <a:endParaRPr lang="bg-BG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99" name="Picture 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292" y="2067407"/>
            <a:ext cx="2946964" cy="21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1" name="Picture 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529" y="4390882"/>
            <a:ext cx="2869067" cy="21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2" name="Picture 7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884" y="2020109"/>
            <a:ext cx="2820249" cy="21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3" name="Picture 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589" y="4312052"/>
            <a:ext cx="2916734" cy="21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219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2456" y="402284"/>
            <a:ext cx="83662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Изследване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чрез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рентгенографичен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метод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доказани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се разрушения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несъвършенства</a:t>
            </a:r>
            <a:endParaRPr lang="bg-BG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156" y="126122"/>
            <a:ext cx="2645611" cy="265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924" y="1793819"/>
            <a:ext cx="1606553" cy="197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924" y="4350834"/>
            <a:ext cx="1895691" cy="195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573" y="4145931"/>
            <a:ext cx="3875038" cy="236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845" y="1839616"/>
            <a:ext cx="3969113" cy="188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34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0264" y="223002"/>
            <a:ext cx="11083159" cy="647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bg-BG" sz="2600" b="1" i="1" dirty="0">
                <a:latin typeface="Times New Roman" pitchFamily="18" charset="0"/>
                <a:cs typeface="Times New Roman" pitchFamily="18" charset="0"/>
              </a:rPr>
              <a:t>Анализ на получените </a:t>
            </a:r>
            <a:r>
              <a:rPr lang="bg-BG" sz="2600" b="1" i="1" dirty="0" smtClean="0">
                <a:latin typeface="Times New Roman" pitchFamily="18" charset="0"/>
                <a:cs typeface="Times New Roman" pitchFamily="18" charset="0"/>
              </a:rPr>
              <a:t>резултати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Налице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конструктивни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отклонения в различна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степен,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променящи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характеристиките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изследваните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термоелектрични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модули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Локалната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промяна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дебелината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керамичните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плочи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води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 неравномерно температурно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разпределение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топлообменната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площ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модула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свързаните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това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механични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напрежения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Налице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предпоставки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локално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прегряване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нарушения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връзки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между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отделните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термоелементи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тяхното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разрушаване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базата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направените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изследвания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е предложен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коефициент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надеждност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 оценка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ефективността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всеки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един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термоелектричен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модул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независимо от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представените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от производителя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електрически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характеристики.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Чрез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ултразвукови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изследвания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създадена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допълнителна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възможност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съставяне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изотермна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карта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върху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Al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плочи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модул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Пелтие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Зеебек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4119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0903" y="556534"/>
            <a:ext cx="1061019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bg-BG" sz="2400" b="1" i="1" dirty="0" smtClean="0">
                <a:latin typeface="Times New Roman" pitchFamily="18" charset="0"/>
                <a:cs typeface="Times New Roman" pitchFamily="18" charset="0"/>
              </a:rPr>
              <a:t>ИЗВОДИ</a:t>
            </a:r>
          </a:p>
          <a:p>
            <a:pPr lvl="1"/>
            <a:endParaRPr lang="bg-BG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Приложените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методи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за изследване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дават 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възможност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проверка 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експресен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анализ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качеството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производството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както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избор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термоелектрически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преобразуватели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комбинация с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други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известни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методи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Wingdings" pitchFamily="2" charset="2"/>
              <a:buChar char="§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Използването 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на ултразвукови вълни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е нов подход за оценка на ефективността 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термоелектрически модули.</a:t>
            </a:r>
          </a:p>
          <a:p>
            <a:pPr marL="342900" indent="-342900">
              <a:buFont typeface="Wingdings" pitchFamily="2" charset="2"/>
              <a:buChar char="§"/>
            </a:pPr>
            <a:endParaRPr lang="bg-BG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Периодичното 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изследване на модули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в експлоатация 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може да предостави изпреварваща информация относно бъдещи разрушения в структурата им и/или да определи експлоатационния им ресурс, което не може да бъде извършено чрез познатите електрически методи.   </a:t>
            </a:r>
          </a:p>
          <a:p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06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9545" y="60754"/>
            <a:ext cx="11603420" cy="6949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НАУЧНИ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РЕЗУЛТАТИ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bg-BG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Издания</a:t>
            </a:r>
            <a:r>
              <a:rPr lang="bg-BG" sz="2400" dirty="0">
                <a:solidFill>
                  <a:srgbClr val="000000"/>
                </a:solidFill>
                <a:latin typeface="Times New Roman"/>
                <a:ea typeface="Times New Roman"/>
              </a:rPr>
              <a:t>, представени в световни </a:t>
            </a:r>
            <a:r>
              <a:rPr lang="bg-BG" sz="24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вторични</a:t>
            </a:r>
            <a:r>
              <a:rPr lang="bg-BG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bg-BG" sz="2400" dirty="0">
                <a:solidFill>
                  <a:srgbClr val="000000"/>
                </a:solidFill>
                <a:latin typeface="Times New Roman"/>
                <a:ea typeface="Times New Roman"/>
              </a:rPr>
              <a:t>литературни източници</a:t>
            </a:r>
            <a:r>
              <a:rPr lang="bg-BG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:</a:t>
            </a:r>
          </a:p>
          <a:p>
            <a:pPr marL="627063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bg-BG" sz="24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Kasarov</a:t>
            </a:r>
            <a:r>
              <a:rPr lang="bg-BG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bg-BG" sz="2400" dirty="0">
                <a:solidFill>
                  <a:srgbClr val="000000"/>
                </a:solidFill>
                <a:latin typeface="Times New Roman"/>
                <a:ea typeface="Times New Roman"/>
              </a:rPr>
              <a:t>R., </a:t>
            </a:r>
            <a:r>
              <a:rPr lang="bg-BG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Selection</a:t>
            </a:r>
            <a:r>
              <a:rPr lang="bg-BG" sz="2400" dirty="0">
                <a:solidFill>
                  <a:srgbClr val="000000"/>
                </a:solidFill>
                <a:latin typeface="Times New Roman"/>
                <a:ea typeface="Times New Roman"/>
              </a:rPr>
              <a:t> of </a:t>
            </a:r>
            <a:r>
              <a:rPr lang="bg-BG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immersion</a:t>
            </a:r>
            <a:r>
              <a:rPr lang="bg-BG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bg-BG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transducers</a:t>
            </a:r>
            <a:r>
              <a:rPr lang="bg-BG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bg-BG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for</a:t>
            </a:r>
            <a:r>
              <a:rPr lang="bg-BG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bg-BG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investigation</a:t>
            </a:r>
            <a:r>
              <a:rPr lang="bg-BG" sz="2400" dirty="0">
                <a:solidFill>
                  <a:srgbClr val="000000"/>
                </a:solidFill>
                <a:latin typeface="Times New Roman"/>
                <a:ea typeface="Times New Roman"/>
              </a:rPr>
              <a:t> of </a:t>
            </a:r>
            <a:r>
              <a:rPr lang="bg-BG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Peltier</a:t>
            </a:r>
            <a:r>
              <a:rPr lang="bg-BG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bg-BG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module</a:t>
            </a:r>
            <a:r>
              <a:rPr lang="bg-BG" sz="24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bg-BG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Assen</a:t>
            </a:r>
            <a:r>
              <a:rPr lang="bg-BG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bg-BG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Zlatarov</a:t>
            </a:r>
            <a:r>
              <a:rPr lang="bg-BG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bg-BG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University</a:t>
            </a:r>
            <a:r>
              <a:rPr lang="bg-BG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bg-BG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Annual</a:t>
            </a:r>
            <a:r>
              <a:rPr lang="bg-BG" sz="24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bg-BG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Vol</a:t>
            </a:r>
            <a:r>
              <a:rPr lang="bg-BG" sz="2400" dirty="0">
                <a:solidFill>
                  <a:srgbClr val="000000"/>
                </a:solidFill>
                <a:latin typeface="Times New Roman"/>
                <a:ea typeface="Times New Roman"/>
              </a:rPr>
              <a:t>. XLIХ, </a:t>
            </a:r>
            <a:r>
              <a:rPr lang="bg-BG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Book</a:t>
            </a:r>
            <a:r>
              <a:rPr lang="bg-BG" sz="2400" dirty="0">
                <a:solidFill>
                  <a:srgbClr val="000000"/>
                </a:solidFill>
                <a:latin typeface="Times New Roman"/>
                <a:ea typeface="Times New Roman"/>
              </a:rPr>
              <a:t> 1, 2020, </a:t>
            </a:r>
            <a:r>
              <a:rPr lang="bg-BG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pp</a:t>
            </a:r>
            <a:r>
              <a:rPr lang="bg-BG" sz="2400" dirty="0">
                <a:solidFill>
                  <a:srgbClr val="000000"/>
                </a:solidFill>
                <a:latin typeface="Times New Roman"/>
                <a:ea typeface="Times New Roman"/>
              </a:rPr>
              <a:t>. 57-60.</a:t>
            </a:r>
            <a:endParaRPr lang="bg-BG" sz="2400" dirty="0">
              <a:ea typeface="Calibri"/>
            </a:endParaRPr>
          </a:p>
          <a:p>
            <a:pPr marL="627063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bg-BG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Kasarov</a:t>
            </a:r>
            <a:r>
              <a:rPr lang="bg-BG" sz="2400" dirty="0">
                <a:solidFill>
                  <a:srgbClr val="000000"/>
                </a:solidFill>
                <a:latin typeface="Times New Roman"/>
                <a:ea typeface="Times New Roman"/>
              </a:rPr>
              <a:t> R., </a:t>
            </a:r>
            <a:r>
              <a:rPr lang="bg-BG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Small</a:t>
            </a:r>
            <a:r>
              <a:rPr lang="bg-BG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bg-BG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broad-band</a:t>
            </a:r>
            <a:r>
              <a:rPr lang="bg-BG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bg-BG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immersion</a:t>
            </a:r>
            <a:r>
              <a:rPr lang="bg-BG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bg-BG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transducers</a:t>
            </a:r>
            <a:r>
              <a:rPr lang="bg-BG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bg-BG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for</a:t>
            </a:r>
            <a:r>
              <a:rPr lang="bg-BG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bg-BG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investigation</a:t>
            </a:r>
            <a:r>
              <a:rPr lang="bg-BG" sz="2400" dirty="0">
                <a:solidFill>
                  <a:srgbClr val="000000"/>
                </a:solidFill>
                <a:latin typeface="Times New Roman"/>
                <a:ea typeface="Times New Roman"/>
              </a:rPr>
              <a:t> of </a:t>
            </a:r>
            <a:r>
              <a:rPr lang="bg-BG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Peltier</a:t>
            </a:r>
            <a:r>
              <a:rPr lang="bg-BG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bg-BG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Module</a:t>
            </a:r>
            <a:r>
              <a:rPr lang="bg-BG" sz="24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bg-BG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Assen</a:t>
            </a:r>
            <a:r>
              <a:rPr lang="bg-BG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bg-BG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Zlatarov</a:t>
            </a:r>
            <a:r>
              <a:rPr lang="bg-BG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bg-BG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University</a:t>
            </a:r>
            <a:r>
              <a:rPr lang="bg-BG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bg-BG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Annual</a:t>
            </a:r>
            <a:r>
              <a:rPr lang="bg-BG" sz="24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bg-BG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Vol</a:t>
            </a:r>
            <a:r>
              <a:rPr lang="bg-BG" sz="2400" dirty="0">
                <a:solidFill>
                  <a:srgbClr val="000000"/>
                </a:solidFill>
                <a:latin typeface="Times New Roman"/>
                <a:ea typeface="Times New Roman"/>
              </a:rPr>
              <a:t>. L, </a:t>
            </a:r>
            <a:r>
              <a:rPr lang="bg-BG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Book</a:t>
            </a:r>
            <a:r>
              <a:rPr lang="bg-BG" sz="2400" dirty="0">
                <a:solidFill>
                  <a:srgbClr val="000000"/>
                </a:solidFill>
                <a:latin typeface="Times New Roman"/>
                <a:ea typeface="Times New Roman"/>
              </a:rPr>
              <a:t> 1, 2021, </a:t>
            </a:r>
            <a:r>
              <a:rPr lang="bg-BG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pp</a:t>
            </a:r>
            <a:r>
              <a:rPr lang="bg-BG" sz="2400" dirty="0">
                <a:solidFill>
                  <a:srgbClr val="000000"/>
                </a:solidFill>
                <a:latin typeface="Times New Roman"/>
                <a:ea typeface="Times New Roman"/>
              </a:rPr>
              <a:t>. 52-56.	</a:t>
            </a:r>
            <a:endParaRPr lang="bg-BG" sz="2400" dirty="0">
              <a:ea typeface="Calibri"/>
            </a:endParaRPr>
          </a:p>
          <a:p>
            <a:pPr marL="627063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bg-BG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Kasarov</a:t>
            </a:r>
            <a:r>
              <a:rPr lang="bg-BG" sz="2400" dirty="0">
                <a:solidFill>
                  <a:srgbClr val="000000"/>
                </a:solidFill>
                <a:latin typeface="Times New Roman"/>
                <a:ea typeface="Times New Roman"/>
              </a:rPr>
              <a:t> R., </a:t>
            </a:r>
            <a:r>
              <a:rPr lang="bg-BG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Calibration</a:t>
            </a:r>
            <a:r>
              <a:rPr lang="bg-BG" sz="2400" dirty="0">
                <a:solidFill>
                  <a:srgbClr val="000000"/>
                </a:solidFill>
                <a:latin typeface="Times New Roman"/>
                <a:ea typeface="Times New Roman"/>
              </a:rPr>
              <a:t> of 15MHz </a:t>
            </a:r>
            <a:r>
              <a:rPr lang="bg-BG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immersion</a:t>
            </a:r>
            <a:r>
              <a:rPr lang="bg-BG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bg-BG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transducer</a:t>
            </a:r>
            <a:r>
              <a:rPr lang="bg-BG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bg-BG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for</a:t>
            </a:r>
            <a:r>
              <a:rPr lang="bg-BG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bg-BG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investigation</a:t>
            </a:r>
            <a:r>
              <a:rPr lang="bg-BG" sz="2400" dirty="0">
                <a:solidFill>
                  <a:srgbClr val="000000"/>
                </a:solidFill>
                <a:latin typeface="Times New Roman"/>
                <a:ea typeface="Times New Roman"/>
              </a:rPr>
              <a:t> of </a:t>
            </a:r>
            <a:r>
              <a:rPr lang="bg-BG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Peltier</a:t>
            </a:r>
            <a:r>
              <a:rPr lang="bg-BG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bg-BG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Module</a:t>
            </a:r>
            <a:r>
              <a:rPr lang="bg-BG" sz="24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bg-BG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Assen</a:t>
            </a:r>
            <a:r>
              <a:rPr lang="bg-BG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bg-BG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Zlatarov</a:t>
            </a:r>
            <a:r>
              <a:rPr lang="bg-BG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bg-BG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University</a:t>
            </a:r>
            <a:r>
              <a:rPr lang="bg-BG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bg-BG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Annual</a:t>
            </a:r>
            <a:r>
              <a:rPr lang="bg-BG" sz="24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bg-BG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Vol</a:t>
            </a:r>
            <a:r>
              <a:rPr lang="bg-BG" sz="2400" dirty="0">
                <a:solidFill>
                  <a:srgbClr val="000000"/>
                </a:solidFill>
                <a:latin typeface="Times New Roman"/>
                <a:ea typeface="Times New Roman"/>
              </a:rPr>
              <a:t>. L, </a:t>
            </a:r>
            <a:r>
              <a:rPr lang="bg-BG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Book</a:t>
            </a:r>
            <a:r>
              <a:rPr lang="bg-BG" sz="2400" dirty="0">
                <a:solidFill>
                  <a:srgbClr val="000000"/>
                </a:solidFill>
                <a:latin typeface="Times New Roman"/>
                <a:ea typeface="Times New Roman"/>
              </a:rPr>
              <a:t> 1, 2021, </a:t>
            </a:r>
            <a:r>
              <a:rPr lang="bg-BG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pp</a:t>
            </a:r>
            <a:r>
              <a:rPr lang="bg-BG" sz="2400" dirty="0">
                <a:solidFill>
                  <a:srgbClr val="000000"/>
                </a:solidFill>
                <a:latin typeface="Times New Roman"/>
                <a:ea typeface="Times New Roman"/>
              </a:rPr>
              <a:t>. 57-61.</a:t>
            </a:r>
            <a:endParaRPr lang="bg-BG" sz="2400" dirty="0">
              <a:ea typeface="Calibri"/>
            </a:endParaRPr>
          </a:p>
          <a:p>
            <a:pPr marL="627063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bg-BG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Касъров</a:t>
            </a:r>
            <a:r>
              <a:rPr lang="bg-BG" sz="2400" dirty="0">
                <a:solidFill>
                  <a:srgbClr val="000000"/>
                </a:solidFill>
                <a:latin typeface="Times New Roman"/>
                <a:ea typeface="Times New Roman"/>
              </a:rPr>
              <a:t> Р., Повърхностно температурно разпределение при </a:t>
            </a:r>
            <a:r>
              <a:rPr lang="bg-BG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термоелектрични</a:t>
            </a:r>
            <a:r>
              <a:rPr lang="bg-BG" sz="2400" dirty="0">
                <a:solidFill>
                  <a:srgbClr val="000000"/>
                </a:solidFill>
                <a:latin typeface="Times New Roman"/>
                <a:ea typeface="Times New Roman"/>
              </a:rPr>
              <a:t> модули в работен режим, Сборник доклади от годишна университетска научна конференция на Национален военен университет „Васил Левски“, том 5 „Технически науки“, 2022, стр. 57-66</a:t>
            </a:r>
            <a:r>
              <a:rPr lang="bg-BG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pPr marL="627063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bg-BG" sz="24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Касъров</a:t>
            </a:r>
            <a:r>
              <a:rPr lang="bg-BG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bg-BG" sz="2400" dirty="0">
                <a:solidFill>
                  <a:srgbClr val="000000"/>
                </a:solidFill>
                <a:latin typeface="Times New Roman"/>
                <a:ea typeface="Times New Roman"/>
              </a:rPr>
              <a:t>Р., Приложение на </a:t>
            </a:r>
            <a:r>
              <a:rPr lang="bg-BG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високоволтов</a:t>
            </a:r>
            <a:r>
              <a:rPr lang="bg-BG" sz="2400" dirty="0">
                <a:solidFill>
                  <a:srgbClr val="000000"/>
                </a:solidFill>
                <a:latin typeface="Times New Roman"/>
                <a:ea typeface="Times New Roman"/>
              </a:rPr>
              <a:t> рентгенов генератор при изследване на </a:t>
            </a:r>
            <a:r>
              <a:rPr lang="bg-BG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термоелектрични</a:t>
            </a:r>
            <a:r>
              <a:rPr lang="bg-BG" sz="2400" dirty="0">
                <a:solidFill>
                  <a:srgbClr val="000000"/>
                </a:solidFill>
                <a:latin typeface="Times New Roman"/>
                <a:ea typeface="Times New Roman"/>
              </a:rPr>
              <a:t> модули, Сборник доклади от годишна университетска научна конференция на Национален военен университет „Васил Левски“, том 5 „Технически науки“, 2022, стр. 67-78</a:t>
            </a:r>
            <a:r>
              <a:rPr lang="bg-BG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bg-BG" sz="2400" dirty="0">
              <a:solidFill>
                <a:prstClr val="black"/>
              </a:solidFill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059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4496" y="401921"/>
            <a:ext cx="11256580" cy="603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bg-BG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6. </a:t>
            </a:r>
            <a:r>
              <a:rPr lang="bg-BG" sz="24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Касъров</a:t>
            </a:r>
            <a:r>
              <a:rPr lang="bg-BG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bg-BG" sz="2400" dirty="0">
                <a:solidFill>
                  <a:srgbClr val="000000"/>
                </a:solidFill>
                <a:latin typeface="Times New Roman"/>
                <a:ea typeface="Times New Roman"/>
              </a:rPr>
              <a:t>Р., Изследване на </a:t>
            </a:r>
            <a:r>
              <a:rPr lang="bg-BG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термоелектрически </a:t>
            </a:r>
            <a:r>
              <a:rPr lang="bg-BG" sz="2400" dirty="0">
                <a:solidFill>
                  <a:srgbClr val="000000"/>
                </a:solidFill>
                <a:latin typeface="Times New Roman"/>
                <a:ea typeface="Times New Roman"/>
              </a:rPr>
              <a:t>модули с ултразвуков </a:t>
            </a:r>
            <a:r>
              <a:rPr lang="bg-BG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имерсионен</a:t>
            </a:r>
            <a:r>
              <a:rPr lang="bg-BG" sz="2400" dirty="0">
                <a:solidFill>
                  <a:srgbClr val="000000"/>
                </a:solidFill>
                <a:latin typeface="Times New Roman"/>
                <a:ea typeface="Times New Roman"/>
              </a:rPr>
              <a:t> метод, Сборник доклади от годишна университетска научна конференция на Национален военен университет „Васил Левски“, том 5 „Технически науки“, 2022, стр. 79-88</a:t>
            </a:r>
            <a:r>
              <a:rPr lang="bg-BG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pPr lvl="0" algn="just">
              <a:lnSpc>
                <a:spcPct val="115000"/>
              </a:lnSpc>
            </a:pPr>
            <a:endParaRPr lang="bg-BG" sz="2400" dirty="0">
              <a:solidFill>
                <a:prstClr val="black"/>
              </a:solidFill>
              <a:ea typeface="Calibri"/>
            </a:endParaRPr>
          </a:p>
          <a:p>
            <a:pPr marL="342900" lvl="0" indent="-342900" algn="just">
              <a:lnSpc>
                <a:spcPct val="115000"/>
              </a:lnSpc>
              <a:buFont typeface="Symbol"/>
              <a:buChar char=""/>
            </a:pPr>
            <a:r>
              <a:rPr lang="bg-BG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Статии </a:t>
            </a:r>
            <a:r>
              <a:rPr lang="bg-BG" sz="2400" dirty="0">
                <a:solidFill>
                  <a:srgbClr val="000000"/>
                </a:solidFill>
                <a:latin typeface="Times New Roman"/>
                <a:ea typeface="Times New Roman"/>
              </a:rPr>
              <a:t>в сборници от научни конференции, публикувани в </a:t>
            </a:r>
            <a:r>
              <a:rPr lang="bg-BG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Conference</a:t>
            </a:r>
            <a:r>
              <a:rPr lang="bg-BG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bg-BG" sz="24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Proceedings</a:t>
            </a:r>
            <a:r>
              <a:rPr lang="bg-BG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в </a:t>
            </a:r>
            <a:r>
              <a:rPr lang="bg-BG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SCOPUS</a:t>
            </a:r>
            <a:r>
              <a:rPr lang="bg-BG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bg-BG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с </a:t>
            </a:r>
            <a:r>
              <a:rPr lang="bg-BG" sz="24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импакт</a:t>
            </a:r>
            <a:r>
              <a:rPr lang="bg-BG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 ранг</a:t>
            </a:r>
            <a:r>
              <a:rPr lang="bg-BG" sz="2400" dirty="0">
                <a:solidFill>
                  <a:srgbClr val="000000"/>
                </a:solidFill>
                <a:latin typeface="Times New Roman"/>
                <a:ea typeface="Times New Roman"/>
              </a:rPr>
              <a:t>:</a:t>
            </a:r>
            <a:endParaRPr lang="bg-BG" sz="2400" dirty="0">
              <a:solidFill>
                <a:prstClr val="black"/>
              </a:solidFill>
              <a:ea typeface="Calibri"/>
            </a:endParaRPr>
          </a:p>
          <a:p>
            <a:pPr lvl="0" algn="just">
              <a:lnSpc>
                <a:spcPct val="115000"/>
              </a:lnSpc>
            </a:pPr>
            <a:r>
              <a:rPr lang="bg-BG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7. </a:t>
            </a:r>
            <a:r>
              <a:rPr lang="bg-BG" sz="24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Kasarov</a:t>
            </a:r>
            <a:r>
              <a:rPr lang="bg-BG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bg-BG" sz="2400" dirty="0">
                <a:solidFill>
                  <a:srgbClr val="000000"/>
                </a:solidFill>
                <a:latin typeface="Times New Roman"/>
                <a:ea typeface="Times New Roman"/>
              </a:rPr>
              <a:t>R., A </a:t>
            </a:r>
            <a:r>
              <a:rPr lang="bg-BG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new</a:t>
            </a:r>
            <a:r>
              <a:rPr lang="bg-BG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bg-BG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method</a:t>
            </a:r>
            <a:r>
              <a:rPr lang="bg-BG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bg-BG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for</a:t>
            </a:r>
            <a:r>
              <a:rPr lang="bg-BG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bg-BG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testing</a:t>
            </a:r>
            <a:r>
              <a:rPr lang="bg-BG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bg-BG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Peltier</a:t>
            </a:r>
            <a:r>
              <a:rPr lang="bg-BG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bg-BG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modules</a:t>
            </a:r>
            <a:r>
              <a:rPr lang="bg-BG" sz="2400" dirty="0">
                <a:solidFill>
                  <a:srgbClr val="000000"/>
                </a:solidFill>
                <a:latin typeface="Times New Roman"/>
                <a:ea typeface="Times New Roman"/>
              </a:rPr>
              <a:t>, 2022 8th International </a:t>
            </a:r>
            <a:r>
              <a:rPr lang="bg-BG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Conference</a:t>
            </a:r>
            <a:r>
              <a:rPr lang="bg-BG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bg-BG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on</a:t>
            </a:r>
            <a:r>
              <a:rPr lang="bg-BG" sz="2400" dirty="0">
                <a:solidFill>
                  <a:srgbClr val="000000"/>
                </a:solidFill>
                <a:latin typeface="Times New Roman"/>
                <a:ea typeface="Times New Roman"/>
              </a:rPr>
              <a:t> Energy </a:t>
            </a:r>
            <a:r>
              <a:rPr lang="bg-BG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Efficiency</a:t>
            </a:r>
            <a:r>
              <a:rPr lang="bg-BG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bg-BG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and</a:t>
            </a:r>
            <a:r>
              <a:rPr lang="bg-BG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bg-BG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Agricultural</a:t>
            </a:r>
            <a:r>
              <a:rPr lang="bg-BG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bg-BG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Engineering</a:t>
            </a:r>
            <a:r>
              <a:rPr lang="bg-BG" sz="2400" dirty="0">
                <a:solidFill>
                  <a:srgbClr val="000000"/>
                </a:solidFill>
                <a:latin typeface="Times New Roman"/>
                <a:ea typeface="Times New Roman"/>
              </a:rPr>
              <a:t> (EE&amp;AE), 2022, </a:t>
            </a:r>
            <a:r>
              <a:rPr lang="bg-BG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pp</a:t>
            </a:r>
            <a:r>
              <a:rPr lang="bg-BG" sz="2400" dirty="0">
                <a:solidFill>
                  <a:srgbClr val="000000"/>
                </a:solidFill>
                <a:latin typeface="Times New Roman"/>
                <a:ea typeface="Times New Roman"/>
              </a:rPr>
              <a:t>. 1-4, </a:t>
            </a:r>
            <a:r>
              <a:rPr lang="bg-BG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doi</a:t>
            </a:r>
            <a:r>
              <a:rPr lang="bg-BG" sz="2400" dirty="0">
                <a:solidFill>
                  <a:srgbClr val="000000"/>
                </a:solidFill>
                <a:latin typeface="Times New Roman"/>
                <a:ea typeface="Times New Roman"/>
              </a:rPr>
              <a:t>: 10.1109/EEAE53789.2022.9831305. </a:t>
            </a:r>
            <a:endParaRPr lang="bg-BG" sz="24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algn="just">
              <a:lnSpc>
                <a:spcPct val="115000"/>
              </a:lnSpc>
            </a:pPr>
            <a:endParaRPr lang="bg-BG" sz="2400" dirty="0">
              <a:solidFill>
                <a:prstClr val="black"/>
              </a:solidFill>
              <a:ea typeface="Calibri"/>
            </a:endParaRPr>
          </a:p>
          <a:p>
            <a:pPr lvl="0" algn="just">
              <a:lnSpc>
                <a:spcPct val="115000"/>
              </a:lnSpc>
            </a:pPr>
            <a:r>
              <a:rPr lang="bg-BG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8. </a:t>
            </a:r>
            <a:r>
              <a:rPr lang="bg-BG" sz="24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Kasarov</a:t>
            </a:r>
            <a:r>
              <a:rPr lang="bg-BG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bg-BG" sz="2400" dirty="0">
                <a:solidFill>
                  <a:srgbClr val="000000"/>
                </a:solidFill>
                <a:latin typeface="Times New Roman"/>
                <a:ea typeface="Times New Roman"/>
              </a:rPr>
              <a:t>R.,  </a:t>
            </a:r>
            <a:r>
              <a:rPr lang="bg-BG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Ultrasonic</a:t>
            </a:r>
            <a:r>
              <a:rPr lang="bg-BG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bg-BG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Investigation</a:t>
            </a:r>
            <a:r>
              <a:rPr lang="bg-BG" sz="2400" dirty="0">
                <a:solidFill>
                  <a:srgbClr val="000000"/>
                </a:solidFill>
                <a:latin typeface="Times New Roman"/>
                <a:ea typeface="Times New Roman"/>
              </a:rPr>
              <a:t> of </a:t>
            </a:r>
            <a:r>
              <a:rPr lang="bg-BG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Thin</a:t>
            </a:r>
            <a:r>
              <a:rPr lang="bg-BG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bg-BG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Ceramic</a:t>
            </a:r>
            <a:r>
              <a:rPr lang="bg-BG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bg-BG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Plates</a:t>
            </a:r>
            <a:r>
              <a:rPr lang="bg-BG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bg-BG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by</a:t>
            </a:r>
            <a:r>
              <a:rPr lang="bg-BG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bg-BG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Means</a:t>
            </a:r>
            <a:r>
              <a:rPr lang="bg-BG" sz="2400" dirty="0">
                <a:solidFill>
                  <a:srgbClr val="000000"/>
                </a:solidFill>
                <a:latin typeface="Times New Roman"/>
                <a:ea typeface="Times New Roman"/>
              </a:rPr>
              <a:t> of </a:t>
            </a:r>
            <a:r>
              <a:rPr lang="bg-BG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Delay</a:t>
            </a:r>
            <a:r>
              <a:rPr lang="bg-BG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bg-BG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Line</a:t>
            </a:r>
            <a:r>
              <a:rPr lang="bg-BG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bg-BG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Contact</a:t>
            </a:r>
            <a:r>
              <a:rPr lang="bg-BG" sz="2400" dirty="0">
                <a:solidFill>
                  <a:srgbClr val="000000"/>
                </a:solidFill>
                <a:latin typeface="Times New Roman"/>
                <a:ea typeface="Times New Roman"/>
              </a:rPr>
              <a:t> Mode, 2022 8th International </a:t>
            </a:r>
            <a:r>
              <a:rPr lang="bg-BG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Conference</a:t>
            </a:r>
            <a:r>
              <a:rPr lang="bg-BG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bg-BG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on</a:t>
            </a:r>
            <a:r>
              <a:rPr lang="bg-BG" sz="2400" dirty="0">
                <a:solidFill>
                  <a:srgbClr val="000000"/>
                </a:solidFill>
                <a:latin typeface="Times New Roman"/>
                <a:ea typeface="Times New Roman"/>
              </a:rPr>
              <a:t> Energy </a:t>
            </a:r>
            <a:r>
              <a:rPr lang="bg-BG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Efficiency</a:t>
            </a:r>
            <a:r>
              <a:rPr lang="bg-BG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bg-BG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and</a:t>
            </a:r>
            <a:r>
              <a:rPr lang="bg-BG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bg-BG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Agricultural</a:t>
            </a:r>
            <a:r>
              <a:rPr lang="bg-BG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bg-BG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Engineering</a:t>
            </a:r>
            <a:r>
              <a:rPr lang="bg-BG" sz="2400" dirty="0">
                <a:solidFill>
                  <a:srgbClr val="000000"/>
                </a:solidFill>
                <a:latin typeface="Times New Roman"/>
                <a:ea typeface="Times New Roman"/>
              </a:rPr>
              <a:t> (EE&amp;AE), 2022, </a:t>
            </a:r>
            <a:r>
              <a:rPr lang="bg-BG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pp</a:t>
            </a:r>
            <a:r>
              <a:rPr lang="bg-BG" sz="2400" dirty="0">
                <a:solidFill>
                  <a:srgbClr val="000000"/>
                </a:solidFill>
                <a:latin typeface="Times New Roman"/>
                <a:ea typeface="Times New Roman"/>
              </a:rPr>
              <a:t>. 1-4, </a:t>
            </a:r>
            <a:r>
              <a:rPr lang="bg-BG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doi</a:t>
            </a:r>
            <a:r>
              <a:rPr lang="bg-BG" sz="2400" dirty="0">
                <a:solidFill>
                  <a:srgbClr val="000000"/>
                </a:solidFill>
                <a:latin typeface="Times New Roman"/>
                <a:ea typeface="Times New Roman"/>
              </a:rPr>
              <a:t>: 10.1109/EEAE53789.2022.9831408.</a:t>
            </a:r>
            <a:endParaRPr lang="bg-BG" sz="2400" dirty="0">
              <a:solidFill>
                <a:prstClr val="black"/>
              </a:solidFill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754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1078" y="335847"/>
            <a:ext cx="11477296" cy="607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>
              <a:spcAft>
                <a:spcPts val="600"/>
              </a:spcAft>
            </a:pPr>
            <a:r>
              <a:rPr lang="x-none" sz="2400" b="1" i="1">
                <a:latin typeface="Times New Roman" pitchFamily="18" charset="0"/>
                <a:cs typeface="Times New Roman" pitchFamily="18" charset="0"/>
              </a:rPr>
              <a:t>МЕРКИ ЗА ОСИГУРЯВАНЕ ПУБЛИЧНОСТ НА РЕЗУЛТАТИТЕ</a:t>
            </a:r>
            <a:endParaRPr lang="bg-BG" sz="2400" i="1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Kasarov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R., A </a:t>
            </a:r>
            <a:r>
              <a:rPr lang="bg-BG" sz="2400" dirty="0" err="1"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 err="1">
                <a:latin typeface="Times New Roman" pitchFamily="18" charset="0"/>
                <a:cs typeface="Times New Roman" pitchFamily="18" charset="0"/>
              </a:rPr>
              <a:t>method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 err="1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 err="1">
                <a:latin typeface="Times New Roman" pitchFamily="18" charset="0"/>
                <a:cs typeface="Times New Roman" pitchFamily="18" charset="0"/>
              </a:rPr>
              <a:t>testing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 err="1">
                <a:latin typeface="Times New Roman" pitchFamily="18" charset="0"/>
                <a:cs typeface="Times New Roman" pitchFamily="18" charset="0"/>
              </a:rPr>
              <a:t>Peltier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 err="1">
                <a:latin typeface="Times New Roman" pitchFamily="18" charset="0"/>
                <a:cs typeface="Times New Roman" pitchFamily="18" charset="0"/>
              </a:rPr>
              <a:t>modules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, 2022 8</a:t>
            </a:r>
            <a:r>
              <a:rPr lang="bg-BG" sz="2400" baseline="30000" dirty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 International </a:t>
            </a:r>
            <a:r>
              <a:rPr lang="bg-BG" sz="2400" dirty="0" err="1">
                <a:latin typeface="Times New Roman" pitchFamily="18" charset="0"/>
                <a:cs typeface="Times New Roman" pitchFamily="18" charset="0"/>
              </a:rPr>
              <a:t>Conference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 err="1"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 Energy </a:t>
            </a:r>
            <a:r>
              <a:rPr lang="bg-BG" sz="2400" dirty="0" err="1">
                <a:latin typeface="Times New Roman" pitchFamily="18" charset="0"/>
                <a:cs typeface="Times New Roman" pitchFamily="18" charset="0"/>
              </a:rPr>
              <a:t>Efficiency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bg-BG" sz="2400" dirty="0" err="1">
                <a:latin typeface="Times New Roman" pitchFamily="18" charset="0"/>
                <a:cs typeface="Times New Roman" pitchFamily="18" charset="0"/>
              </a:rPr>
              <a:t>Agricultural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 err="1">
                <a:latin typeface="Times New Roman" pitchFamily="18" charset="0"/>
                <a:cs typeface="Times New Roman" pitchFamily="18" charset="0"/>
              </a:rPr>
              <a:t>Engineering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, 30</a:t>
            </a:r>
            <a:r>
              <a:rPr lang="bg-BG" sz="2400" baseline="30000" dirty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 err="1">
                <a:latin typeface="Times New Roman" pitchFamily="18" charset="0"/>
                <a:cs typeface="Times New Roman" pitchFamily="18" charset="0"/>
              </a:rPr>
              <a:t>June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 – 2</a:t>
            </a:r>
            <a:r>
              <a:rPr lang="bg-BG" sz="2400" baseline="30000" dirty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 err="1">
                <a:latin typeface="Times New Roman" pitchFamily="18" charset="0"/>
                <a:cs typeface="Times New Roman" pitchFamily="18" charset="0"/>
              </a:rPr>
              <a:t>July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, 2022, </a:t>
            </a:r>
            <a:r>
              <a:rPr lang="bg-BG" sz="2400" dirty="0" err="1">
                <a:latin typeface="Times New Roman" pitchFamily="18" charset="0"/>
                <a:cs typeface="Times New Roman" pitchFamily="18" charset="0"/>
              </a:rPr>
              <a:t>Ruse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g-BG" sz="2400" dirty="0" err="1">
                <a:latin typeface="Times New Roman" pitchFamily="18" charset="0"/>
                <a:cs typeface="Times New Roman" pitchFamily="18" charset="0"/>
              </a:rPr>
              <a:t>Bulgaria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bg-BG" sz="2400" dirty="0" err="1">
                <a:latin typeface="Times New Roman" pitchFamily="18" charset="0"/>
                <a:cs typeface="Times New Roman" pitchFamily="18" charset="0"/>
              </a:rPr>
              <a:t>Kasarov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 R.,  </a:t>
            </a:r>
            <a:r>
              <a:rPr lang="bg-BG" sz="2400" dirty="0" err="1">
                <a:latin typeface="Times New Roman" pitchFamily="18" charset="0"/>
                <a:cs typeface="Times New Roman" pitchFamily="18" charset="0"/>
              </a:rPr>
              <a:t>Ultrasonic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 err="1">
                <a:latin typeface="Times New Roman" pitchFamily="18" charset="0"/>
                <a:cs typeface="Times New Roman" pitchFamily="18" charset="0"/>
              </a:rPr>
              <a:t>Investigation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bg-BG" sz="2400" dirty="0" err="1">
                <a:latin typeface="Times New Roman" pitchFamily="18" charset="0"/>
                <a:cs typeface="Times New Roman" pitchFamily="18" charset="0"/>
              </a:rPr>
              <a:t>Thin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 err="1">
                <a:latin typeface="Times New Roman" pitchFamily="18" charset="0"/>
                <a:cs typeface="Times New Roman" pitchFamily="18" charset="0"/>
              </a:rPr>
              <a:t>Ceramic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 err="1">
                <a:latin typeface="Times New Roman" pitchFamily="18" charset="0"/>
                <a:cs typeface="Times New Roman" pitchFamily="18" charset="0"/>
              </a:rPr>
              <a:t>Plates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 err="1"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 err="1">
                <a:latin typeface="Times New Roman" pitchFamily="18" charset="0"/>
                <a:cs typeface="Times New Roman" pitchFamily="18" charset="0"/>
              </a:rPr>
              <a:t>Means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bg-BG" sz="2400" dirty="0" err="1">
                <a:latin typeface="Times New Roman" pitchFamily="18" charset="0"/>
                <a:cs typeface="Times New Roman" pitchFamily="18" charset="0"/>
              </a:rPr>
              <a:t>Delay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 err="1">
                <a:latin typeface="Times New Roman" pitchFamily="18" charset="0"/>
                <a:cs typeface="Times New Roman" pitchFamily="18" charset="0"/>
              </a:rPr>
              <a:t>Line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 err="1">
                <a:latin typeface="Times New Roman" pitchFamily="18" charset="0"/>
                <a:cs typeface="Times New Roman" pitchFamily="18" charset="0"/>
              </a:rPr>
              <a:t>Contact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 Mode, 2022 8</a:t>
            </a:r>
            <a:r>
              <a:rPr lang="bg-BG" sz="2400" baseline="30000" dirty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 International </a:t>
            </a:r>
            <a:r>
              <a:rPr lang="bg-BG" sz="2400" dirty="0" err="1">
                <a:latin typeface="Times New Roman" pitchFamily="18" charset="0"/>
                <a:cs typeface="Times New Roman" pitchFamily="18" charset="0"/>
              </a:rPr>
              <a:t>Conference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 err="1"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 Energy </a:t>
            </a:r>
            <a:r>
              <a:rPr lang="bg-BG" sz="2400" dirty="0" err="1">
                <a:latin typeface="Times New Roman" pitchFamily="18" charset="0"/>
                <a:cs typeface="Times New Roman" pitchFamily="18" charset="0"/>
              </a:rPr>
              <a:t>Efficiency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bg-BG" sz="2400" dirty="0" err="1">
                <a:latin typeface="Times New Roman" pitchFamily="18" charset="0"/>
                <a:cs typeface="Times New Roman" pitchFamily="18" charset="0"/>
              </a:rPr>
              <a:t>Agricultural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 err="1">
                <a:latin typeface="Times New Roman" pitchFamily="18" charset="0"/>
                <a:cs typeface="Times New Roman" pitchFamily="18" charset="0"/>
              </a:rPr>
              <a:t>Engineering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, 30</a:t>
            </a:r>
            <a:r>
              <a:rPr lang="bg-BG" sz="2400" baseline="30000" dirty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 err="1">
                <a:latin typeface="Times New Roman" pitchFamily="18" charset="0"/>
                <a:cs typeface="Times New Roman" pitchFamily="18" charset="0"/>
              </a:rPr>
              <a:t>June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 – 2</a:t>
            </a:r>
            <a:r>
              <a:rPr lang="bg-BG" sz="2400" baseline="30000" dirty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 err="1">
                <a:latin typeface="Times New Roman" pitchFamily="18" charset="0"/>
                <a:cs typeface="Times New Roman" pitchFamily="18" charset="0"/>
              </a:rPr>
              <a:t>July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, 2022, </a:t>
            </a:r>
            <a:r>
              <a:rPr lang="bg-BG" sz="2400" dirty="0" err="1">
                <a:latin typeface="Times New Roman" pitchFamily="18" charset="0"/>
                <a:cs typeface="Times New Roman" pitchFamily="18" charset="0"/>
              </a:rPr>
              <a:t>Ruse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g-BG" sz="2400" dirty="0" err="1">
                <a:latin typeface="Times New Roman" pitchFamily="18" charset="0"/>
                <a:cs typeface="Times New Roman" pitchFamily="18" charset="0"/>
              </a:rPr>
              <a:t>Bulgaria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bg-BG" sz="2400" dirty="0" err="1">
                <a:latin typeface="Times New Roman" pitchFamily="18" charset="0"/>
                <a:cs typeface="Times New Roman" pitchFamily="18" charset="0"/>
              </a:rPr>
              <a:t>Касъров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 Р., Повърхностно температурно разпределение при </a:t>
            </a:r>
            <a:r>
              <a:rPr lang="bg-BG" sz="2400" dirty="0" err="1">
                <a:latin typeface="Times New Roman" pitchFamily="18" charset="0"/>
                <a:cs typeface="Times New Roman" pitchFamily="18" charset="0"/>
              </a:rPr>
              <a:t>термоелектрични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 модули в работен режим, Годишна университетска научна конференция на НВУ „Васил Левски“, 30 юни –1 юли 2022 г., Велико Търново.</a:t>
            </a:r>
          </a:p>
          <a:p>
            <a:pPr marL="457200" lvl="0" indent="-457200">
              <a:buFont typeface="+mj-lt"/>
              <a:buAutoNum type="arabicPeriod"/>
            </a:pPr>
            <a:r>
              <a:rPr lang="bg-BG" sz="2400" dirty="0" err="1">
                <a:latin typeface="Times New Roman" pitchFamily="18" charset="0"/>
                <a:cs typeface="Times New Roman" pitchFamily="18" charset="0"/>
              </a:rPr>
              <a:t>Касъров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 Р., Приложение на </a:t>
            </a:r>
            <a:r>
              <a:rPr lang="bg-BG" sz="2400" dirty="0" err="1">
                <a:latin typeface="Times New Roman" pitchFamily="18" charset="0"/>
                <a:cs typeface="Times New Roman" pitchFamily="18" charset="0"/>
              </a:rPr>
              <a:t>високоволтов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 рентгенов генератор при изследване на </a:t>
            </a:r>
            <a:r>
              <a:rPr lang="bg-BG" sz="2400" dirty="0" err="1">
                <a:latin typeface="Times New Roman" pitchFamily="18" charset="0"/>
                <a:cs typeface="Times New Roman" pitchFamily="18" charset="0"/>
              </a:rPr>
              <a:t>термоелектрични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 модули, Годишна университетска научна конференция на НВУ „Васил Левски“, 30 юни –1 юли 2022 г., Велико Търново.</a:t>
            </a:r>
          </a:p>
          <a:p>
            <a:pPr marL="457200" lvl="0" indent="-457200">
              <a:buFont typeface="+mj-lt"/>
              <a:buAutoNum type="arabicPeriod"/>
            </a:pPr>
            <a:r>
              <a:rPr lang="bg-BG" sz="2400" dirty="0" err="1">
                <a:latin typeface="Times New Roman" pitchFamily="18" charset="0"/>
                <a:cs typeface="Times New Roman" pitchFamily="18" charset="0"/>
              </a:rPr>
              <a:t>Касъров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 Р., Изследване на </a:t>
            </a:r>
            <a:r>
              <a:rPr lang="bg-BG" sz="2400" dirty="0" err="1">
                <a:latin typeface="Times New Roman" pitchFamily="18" charset="0"/>
                <a:cs typeface="Times New Roman" pitchFamily="18" charset="0"/>
              </a:rPr>
              <a:t>термоелектрични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 модули с ултразвуков </a:t>
            </a:r>
            <a:r>
              <a:rPr lang="bg-BG" sz="2400" dirty="0" err="1">
                <a:latin typeface="Times New Roman" pitchFamily="18" charset="0"/>
                <a:cs typeface="Times New Roman" pitchFamily="18" charset="0"/>
              </a:rPr>
              <a:t>имерсионен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 метод, Годишна университетска научна конференция на НВУ „Васил Левски“, 30 юни –1 юли 2022 г., Велико Търново.</a:t>
            </a:r>
          </a:p>
        </p:txBody>
      </p:sp>
    </p:spTree>
    <p:extLst>
      <p:ext uri="{BB962C8B-B14F-4D97-AF65-F5344CB8AC3E}">
        <p14:creationId xmlns:p14="http://schemas.microsoft.com/office/powerpoint/2010/main" val="413929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8650" y="604094"/>
            <a:ext cx="10896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/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КО</a:t>
            </a:r>
            <a:r>
              <a:rPr lang="bg-BG" sz="2400" b="1" i="1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СТАТИРАНИ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ПРОБЛЕМИ</a:t>
            </a:r>
            <a:endParaRPr lang="bg-BG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Изпълнението 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на проекта бе преустановено за срок от една година поради следните причини:</a:t>
            </a:r>
          </a:p>
          <a:p>
            <a:pPr marL="533400"/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1.	Не бе осигурено навременно финансиране от страна на Университета, което доведе до закъснение при закупуването на основни измервателни средства и реалното изпълнение на планираните задачи за 2020г.</a:t>
            </a:r>
          </a:p>
          <a:p>
            <a:pPr marL="533400"/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2.	Поради ненавременното финансиране, не бяха усвоени средства на стойност 1032 лв. от бюджета, предвиден за първата година.</a:t>
            </a:r>
          </a:p>
          <a:p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      В допълнение на това поради </a:t>
            </a:r>
            <a:r>
              <a:rPr lang="bg-BG" sz="2400" dirty="0" err="1">
                <a:latin typeface="Times New Roman" pitchFamily="18" charset="0"/>
                <a:cs typeface="Times New Roman" pitchFamily="18" charset="0"/>
              </a:rPr>
              <a:t>Ковид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 пандемията и ограничаване на достъпа до Университета, предвидените експерименти се забавиха във времето, което   доведе до невъзможност от включване на получените резултати в научна монография. </a:t>
            </a:r>
          </a:p>
        </p:txBody>
      </p:sp>
    </p:spTree>
    <p:extLst>
      <p:ext uri="{BB962C8B-B14F-4D97-AF65-F5344CB8AC3E}">
        <p14:creationId xmlns:p14="http://schemas.microsoft.com/office/powerpoint/2010/main" val="62350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651038"/>
              </p:ext>
            </p:extLst>
          </p:nvPr>
        </p:nvGraphicFramePr>
        <p:xfrm>
          <a:off x="594362" y="331416"/>
          <a:ext cx="10977737" cy="13758863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0977737">
                  <a:extLst>
                    <a:ext uri="{9D8B030D-6E8A-4147-A177-3AD203B41FA5}">
                      <a16:colId xmlns:a16="http://schemas.microsoft.com/office/drawing/2014/main" xmlns="" val="2456180744"/>
                    </a:ext>
                  </a:extLst>
                </a:gridCol>
              </a:tblGrid>
              <a:tr h="1339024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43015" algn="r"/>
                        </a:tabLs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на проекта 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2 години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43015" algn="r"/>
                        </a:tabLst>
                      </a:pPr>
                      <a:endParaRPr lang="ru-RU" sz="24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43015" algn="r"/>
                        </a:tabLst>
                      </a:pPr>
                      <a:r>
                        <a:rPr lang="ru-RU" sz="24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Колектив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  <a:tabLst>
                          <a:tab pos="6343015" algn="r"/>
                        </a:tabLs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Научен </a:t>
                      </a:r>
                      <a:r>
                        <a:rPr lang="ru-RU" sz="2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ръководител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гл. ас. д-р </a:t>
                      </a:r>
                      <a:r>
                        <a:rPr lang="ru-RU" sz="2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Радостин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Костадинов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Касъров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катедра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ЕЕМ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  <a:tabLst>
                          <a:tab pos="6343015" algn="r"/>
                        </a:tabLs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проф. д-р Анатолий Трифонов Александров, </a:t>
                      </a:r>
                      <a:r>
                        <a:rPr lang="ru-RU" sz="2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катедра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ЕЕМ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  <a:tabLst>
                          <a:tab pos="6343015" algn="r"/>
                        </a:tabLs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доц. д-р Нели </a:t>
                      </a:r>
                      <a:r>
                        <a:rPr lang="ru-RU" sz="2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Атанасова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Симеонова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катедра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ЕЕМ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  <a:tabLst>
                          <a:tab pos="6343015" algn="r"/>
                        </a:tabLs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доц. д-р </a:t>
                      </a:r>
                      <a:r>
                        <a:rPr lang="ru-RU" sz="2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Ивайло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Райчев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Беловски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катедра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ЕЕМ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  <a:tabLst>
                          <a:tab pos="6343015" algn="r"/>
                        </a:tabLs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ас. маг. </a:t>
                      </a:r>
                      <a:r>
                        <a:rPr lang="ru-RU" sz="2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Калоян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Иванов </a:t>
                      </a:r>
                      <a:r>
                        <a:rPr lang="ru-RU" sz="2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Иванов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катедра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ЕЕМ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  <a:tabLst>
                          <a:tab pos="6343015" algn="r"/>
                        </a:tabLs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Георги Тодоров Георгиев - студент, ОКС </a:t>
                      </a:r>
                      <a:r>
                        <a:rPr lang="ru-RU" sz="2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Бакалавър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спец. „</a:t>
                      </a:r>
                      <a:r>
                        <a:rPr lang="ru-RU" sz="2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Електроника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”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  <a:tabLst>
                          <a:tab pos="6343015" algn="r"/>
                        </a:tabLs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Надина Иванова </a:t>
                      </a:r>
                      <a:r>
                        <a:rPr lang="ru-RU" sz="2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Гочева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студент, ОКС </a:t>
                      </a:r>
                      <a:r>
                        <a:rPr lang="ru-RU" sz="2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Бакалавър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спец. „</a:t>
                      </a:r>
                      <a:r>
                        <a:rPr lang="ru-RU" sz="2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Електроника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”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  <a:tabLst>
                          <a:tab pos="6343015" algn="r"/>
                        </a:tabLst>
                      </a:pPr>
                      <a:r>
                        <a:rPr lang="ru-RU" sz="2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Александър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Йорданов Иванов - студент, ОКС </a:t>
                      </a:r>
                      <a:r>
                        <a:rPr lang="ru-RU" sz="2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Бакалавър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спец. „</a:t>
                      </a:r>
                      <a:r>
                        <a:rPr lang="ru-RU" sz="2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Електроника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”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  <a:tabLst>
                          <a:tab pos="6343015" algn="r"/>
                        </a:tabLst>
                      </a:pPr>
                      <a:r>
                        <a:rPr lang="ru-RU" sz="2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Нурай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Касим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Расим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студент, ОКС </a:t>
                      </a:r>
                      <a:r>
                        <a:rPr lang="ru-RU" sz="2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Бакалавър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спец. „</a:t>
                      </a:r>
                      <a:r>
                        <a:rPr lang="ru-RU" sz="2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Електроника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”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  <a:tabLst>
                          <a:tab pos="6343015" algn="r"/>
                        </a:tabLs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Михаил Младенов </a:t>
                      </a:r>
                      <a:r>
                        <a:rPr lang="ru-RU" sz="2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Пройков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студент, ОКС </a:t>
                      </a:r>
                      <a:r>
                        <a:rPr lang="ru-RU" sz="2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Бакалавър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спец. „</a:t>
                      </a:r>
                      <a:r>
                        <a:rPr lang="ru-RU" sz="2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Електроника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” </a:t>
                      </a:r>
                      <a:endParaRPr lang="bg-BG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61738796"/>
                  </a:ext>
                </a:extLst>
              </a:tr>
              <a:tr h="36861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endParaRPr lang="bg-BG" sz="2400" b="0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37520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707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6987" y="245308"/>
            <a:ext cx="8918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Изразходени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средства за първа година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5873.37 лв. 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77076"/>
              </p:ext>
            </p:extLst>
          </p:nvPr>
        </p:nvGraphicFramePr>
        <p:xfrm>
          <a:off x="352426" y="758952"/>
          <a:ext cx="11487148" cy="588873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17332"/>
                <a:gridCol w="8536323"/>
                <a:gridCol w="1633493"/>
              </a:tblGrid>
              <a:tr h="158958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Към перо "Дълготрайни материални активи" (над праг за същественост):</a:t>
                      </a:r>
                      <a:endParaRPr lang="bg-BG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718" marR="33718" marT="0" marB="0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1589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endParaRPr lang="bg-BG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718" marR="337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Термовизионна камера</a:t>
                      </a:r>
                      <a:endParaRPr lang="bg-BG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718" marR="3371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2256.00</a:t>
                      </a:r>
                      <a:endParaRPr lang="bg-BG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718" marR="33718" marT="0" marB="0" anchor="ctr"/>
                </a:tc>
              </a:tr>
              <a:tr h="1589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  <a:endParaRPr lang="bg-BG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718" marR="337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Ултразвуков </a:t>
                      </a:r>
                      <a:r>
                        <a:rPr lang="bg-BG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осезател</a:t>
                      </a:r>
                      <a:endParaRPr lang="bg-BG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718" marR="3371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1596.00</a:t>
                      </a:r>
                      <a:endParaRPr lang="bg-BG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718" marR="33718" marT="0" marB="0" anchor="ctr"/>
                </a:tc>
              </a:tr>
              <a:tr h="284226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Общо :</a:t>
                      </a:r>
                      <a:endParaRPr lang="bg-BG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718" marR="33718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3852.00</a:t>
                      </a:r>
                      <a:endParaRPr lang="bg-BG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718" marR="33718" marT="0" marB="0" anchor="ctr"/>
                </a:tc>
              </a:tr>
              <a:tr h="151732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Към перо "Други материали и активи" :</a:t>
                      </a:r>
                      <a:endParaRPr lang="bg-BG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718" marR="33718" marT="0" marB="0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151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</a:t>
                      </a:r>
                      <a:endParaRPr lang="bg-BG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718" marR="33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Специализиращ захранващ блок</a:t>
                      </a:r>
                      <a:endParaRPr lang="bg-BG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718" marR="3371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573.60</a:t>
                      </a:r>
                      <a:endParaRPr lang="bg-BG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718" marR="33718" marT="0" marB="0"/>
                </a:tc>
              </a:tr>
              <a:tr h="151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</a:t>
                      </a:r>
                      <a:endParaRPr lang="bg-BG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718" marR="33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Елементи на Пелтие с различна мощност</a:t>
                      </a:r>
                      <a:endParaRPr lang="bg-BG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718" marR="3371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158.40</a:t>
                      </a:r>
                      <a:endParaRPr lang="bg-BG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718" marR="33718" marT="0" marB="0"/>
                </a:tc>
              </a:tr>
              <a:tr h="311848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Общо :</a:t>
                      </a:r>
                      <a:endParaRPr lang="bg-BG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718" marR="33718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732.00</a:t>
                      </a:r>
                      <a:endParaRPr lang="bg-BG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718" marR="33718" marT="0" marB="0" anchor="ctr"/>
                </a:tc>
              </a:tr>
              <a:tr h="164738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Към перо "Такси правоучастия"</a:t>
                      </a:r>
                      <a:endParaRPr lang="bg-BG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718" marR="33718" marT="0" marB="0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1647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</a:t>
                      </a:r>
                      <a:endParaRPr lang="bg-BG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718" marR="33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Такса правоучастие</a:t>
                      </a:r>
                      <a:endParaRPr lang="bg-BG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718" marR="3371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293.37</a:t>
                      </a:r>
                      <a:endParaRPr lang="bg-BG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718" marR="33718" marT="0" marB="0"/>
                </a:tc>
              </a:tr>
              <a:tr h="166183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 Към перо "Рецензенти":</a:t>
                      </a:r>
                      <a:endParaRPr lang="bg-BG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718" marR="33718" marT="0" marB="0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1661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8.1</a:t>
                      </a:r>
                      <a:endParaRPr lang="bg-BG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718" marR="33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Заплащане на рецензенти по отчета</a:t>
                      </a:r>
                      <a:endParaRPr lang="bg-BG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718" marR="3371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130.00</a:t>
                      </a:r>
                      <a:endParaRPr lang="bg-BG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718" marR="33718" marT="0" marB="0"/>
                </a:tc>
              </a:tr>
              <a:tr h="166183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 Към перо "Административно/финансово-счетоводно обслужване":</a:t>
                      </a:r>
                      <a:endParaRPr lang="bg-BG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718" marR="33718" marT="0" marB="0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151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9.1</a:t>
                      </a:r>
                      <a:endParaRPr lang="bg-BG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718" marR="33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10% от стойността на договора</a:t>
                      </a:r>
                      <a:endParaRPr lang="bg-BG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718" marR="3371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866.00</a:t>
                      </a:r>
                      <a:endParaRPr lang="bg-BG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718" marR="3371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86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36987" y="435808"/>
            <a:ext cx="8918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Изразходени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средства за втора година: 1405.37 лв. 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882256"/>
              </p:ext>
            </p:extLst>
          </p:nvPr>
        </p:nvGraphicFramePr>
        <p:xfrm>
          <a:off x="348812" y="1104791"/>
          <a:ext cx="11494376" cy="546811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39253"/>
                <a:gridCol w="8521919"/>
                <a:gridCol w="1633204"/>
              </a:tblGrid>
              <a:tr h="152218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Към перо "Други материали и активи" :</a:t>
                      </a:r>
                      <a:endParaRPr lang="bg-BG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826" marR="33826" marT="0" marB="0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1522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</a:t>
                      </a:r>
                      <a:endParaRPr lang="bg-BG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826" marR="338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Специализиращ захранващ блок</a:t>
                      </a:r>
                      <a:endParaRPr lang="bg-BG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826" marR="3382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573.60</a:t>
                      </a:r>
                      <a:endParaRPr lang="bg-BG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826" marR="33826" marT="0" marB="0"/>
                </a:tc>
              </a:tr>
              <a:tr h="1522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</a:t>
                      </a:r>
                      <a:endParaRPr lang="bg-BG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826" marR="338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Елементи на Пелтие с различна мощност</a:t>
                      </a:r>
                      <a:endParaRPr lang="bg-BG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826" marR="3382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158.40</a:t>
                      </a:r>
                      <a:endParaRPr lang="bg-BG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826" marR="33826" marT="0" marB="0"/>
                </a:tc>
              </a:tr>
              <a:tr h="159467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Общо :</a:t>
                      </a:r>
                      <a:endParaRPr lang="bg-BG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826" marR="33826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732.00</a:t>
                      </a:r>
                      <a:endParaRPr lang="bg-BG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826" marR="33826" marT="0" marB="0" anchor="ctr"/>
                </a:tc>
              </a:tr>
              <a:tr h="165266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Към перо "Такси правоучастия"</a:t>
                      </a:r>
                      <a:endParaRPr lang="bg-BG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826" marR="33826" marT="0" marB="0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1652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</a:t>
                      </a:r>
                      <a:endParaRPr lang="bg-BG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826" marR="338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Такса правоучастие</a:t>
                      </a:r>
                      <a:endParaRPr lang="bg-BG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826" marR="3382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293.37</a:t>
                      </a:r>
                      <a:endParaRPr lang="bg-BG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826" marR="33826" marT="0" marB="0"/>
                </a:tc>
              </a:tr>
              <a:tr h="179763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Общо:</a:t>
                      </a:r>
                      <a:endParaRPr lang="bg-BG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826" marR="33826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293.37</a:t>
                      </a:r>
                      <a:endParaRPr lang="bg-BG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826" marR="33826" marT="0" marB="0" anchor="ctr"/>
                </a:tc>
              </a:tr>
              <a:tr h="166715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 Към перо "Рецензенти":</a:t>
                      </a:r>
                      <a:endParaRPr lang="bg-BG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826" marR="33826" marT="0" marB="0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1667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8.1</a:t>
                      </a:r>
                      <a:endParaRPr lang="bg-BG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826" marR="338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Заплащане на рецензенти по отчета</a:t>
                      </a:r>
                      <a:endParaRPr lang="bg-BG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826" marR="3382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65.00</a:t>
                      </a:r>
                      <a:endParaRPr lang="bg-BG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826" marR="33826" marT="0" marB="0"/>
                </a:tc>
              </a:tr>
              <a:tr h="152218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Общо : </a:t>
                      </a:r>
                      <a:endParaRPr lang="bg-BG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826" marR="33826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65.00</a:t>
                      </a:r>
                      <a:endParaRPr lang="bg-BG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826" marR="33826" marT="0" marB="0" anchor="ctr"/>
                </a:tc>
              </a:tr>
              <a:tr h="166715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 Към перо "Административно/финансово-счетоводно обслужване":</a:t>
                      </a:r>
                      <a:endParaRPr lang="bg-BG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826" marR="33826" marT="0" marB="0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1522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9.1</a:t>
                      </a:r>
                      <a:endParaRPr lang="bg-BG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826" marR="338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10% от стойността на договора</a:t>
                      </a:r>
                      <a:endParaRPr lang="bg-BG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826" marR="3382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315.00</a:t>
                      </a:r>
                      <a:endParaRPr lang="bg-BG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826" marR="33826" marT="0" marB="0"/>
                </a:tc>
              </a:tr>
              <a:tr h="173964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Общо : </a:t>
                      </a:r>
                      <a:endParaRPr lang="bg-BG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826" marR="33826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315.00</a:t>
                      </a:r>
                      <a:endParaRPr lang="bg-BG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826" marR="3382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228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7355" y="2109345"/>
            <a:ext cx="11108885" cy="4622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Основни задачи:</a:t>
            </a:r>
            <a:endParaRPr lang="ru-RU" sz="24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Проучване, анализ и систематизиране на известния опит в областта на изследванията на елементите на Пелтие и Зеебек;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bg-BG" sz="2400" i="1" dirty="0">
                <a:latin typeface="Times New Roman" pitchFamily="18" charset="0"/>
                <a:ea typeface="Times New Roman"/>
                <a:cs typeface="Times New Roman" pitchFamily="18" charset="0"/>
              </a:rPr>
              <a:t>Избор на </a:t>
            </a:r>
            <a:r>
              <a:rPr lang="bg-BG" sz="24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подходящ електроакустичен </a:t>
            </a:r>
            <a:r>
              <a:rPr lang="bg-BG" sz="2400" i="1" dirty="0">
                <a:latin typeface="Times New Roman" pitchFamily="18" charset="0"/>
                <a:ea typeface="Times New Roman"/>
                <a:cs typeface="Times New Roman" pitchFamily="18" charset="0"/>
              </a:rPr>
              <a:t>метод за изследване на </a:t>
            </a:r>
            <a:r>
              <a:rPr lang="bg-BG" sz="24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термоелектрически преобразуватели:</a:t>
            </a:r>
          </a:p>
          <a:p>
            <a:pPr marL="808038" lvl="0" indent="-366713" algn="just">
              <a:buFont typeface="Wingdings" pitchFamily="2" charset="2"/>
              <a:buChar char="§"/>
            </a:pPr>
            <a:r>
              <a:rPr lang="bg-BG" sz="24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Избор </a:t>
            </a:r>
            <a:r>
              <a:rPr lang="bg-BG" sz="2400" i="1" dirty="0">
                <a:latin typeface="Times New Roman" pitchFamily="18" charset="0"/>
                <a:ea typeface="Times New Roman"/>
                <a:cs typeface="Times New Roman" pitchFamily="18" charset="0"/>
              </a:rPr>
              <a:t>на </a:t>
            </a:r>
            <a:r>
              <a:rPr lang="bg-BG" sz="24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апаратура, еталони и контролни блокове; </a:t>
            </a:r>
          </a:p>
          <a:p>
            <a:pPr marL="808038" lvl="0" indent="-366713" algn="just">
              <a:buFont typeface="Wingdings" pitchFamily="2" charset="2"/>
              <a:buChar char="§"/>
            </a:pPr>
            <a:r>
              <a:rPr lang="bg-BG" sz="24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Приложение </a:t>
            </a:r>
            <a:r>
              <a:rPr lang="bg-BG" sz="2400" i="1" dirty="0">
                <a:latin typeface="Times New Roman" pitchFamily="18" charset="0"/>
                <a:ea typeface="Times New Roman"/>
                <a:cs typeface="Times New Roman" pitchFamily="18" charset="0"/>
              </a:rPr>
              <a:t>на геометрично - вълнов модел за </a:t>
            </a:r>
            <a:r>
              <a:rPr lang="bg-BG" sz="2400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имерсионен</a:t>
            </a:r>
            <a:r>
              <a:rPr lang="bg-BG" sz="2400" i="1" dirty="0">
                <a:latin typeface="Times New Roman" pitchFamily="18" charset="0"/>
                <a:ea typeface="Times New Roman"/>
                <a:cs typeface="Times New Roman" pitchFamily="18" charset="0"/>
              </a:rPr>
              <a:t> ултразвуков метод на изследване и подбор на ултразвукови </a:t>
            </a:r>
            <a:r>
              <a:rPr lang="bg-BG" sz="2400" i="1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осезатели</a:t>
            </a:r>
            <a:r>
              <a:rPr lang="bg-BG" sz="2400" i="1" dirty="0">
                <a:latin typeface="Times New Roman" pitchFamily="18" charset="0"/>
                <a:ea typeface="Times New Roman"/>
                <a:cs typeface="Times New Roman" pitchFamily="18" charset="0"/>
              </a:rPr>
              <a:t>;</a:t>
            </a:r>
            <a:endParaRPr lang="bg-BG" sz="24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808038" lvl="0" indent="-366713" algn="just">
              <a:buFont typeface="Wingdings" pitchFamily="2" charset="2"/>
              <a:buChar char="§"/>
            </a:pPr>
            <a:r>
              <a:rPr lang="bg-BG" sz="24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Приложение </a:t>
            </a:r>
            <a:r>
              <a:rPr lang="bg-BG" sz="2400" i="1" dirty="0">
                <a:latin typeface="Times New Roman" pitchFamily="18" charset="0"/>
                <a:ea typeface="Times New Roman"/>
                <a:cs typeface="Times New Roman" pitchFamily="18" charset="0"/>
              </a:rPr>
              <a:t>на геометрично - вълнов модел за контактен ултразвуков метод на изследване и подбор на ултразвукови </a:t>
            </a:r>
            <a:r>
              <a:rPr lang="bg-BG" sz="2400" i="1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осезатели</a:t>
            </a:r>
            <a:r>
              <a:rPr lang="bg-BG" sz="24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;</a:t>
            </a:r>
            <a:endParaRPr lang="bg-BG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bg-BG" sz="2400" i="1" dirty="0">
                <a:latin typeface="Times New Roman" pitchFamily="18" charset="0"/>
                <a:ea typeface="Times New Roman"/>
                <a:cs typeface="Times New Roman" pitchFamily="18" charset="0"/>
              </a:rPr>
              <a:t>Приложение на алтернативни </a:t>
            </a:r>
            <a:r>
              <a:rPr lang="bg-BG" sz="2400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безразрушаващи</a:t>
            </a:r>
            <a:r>
              <a:rPr lang="bg-BG" sz="2400" i="1" dirty="0">
                <a:latin typeface="Times New Roman" pitchFamily="18" charset="0"/>
                <a:ea typeface="Times New Roman"/>
                <a:cs typeface="Times New Roman" pitchFamily="18" charset="0"/>
              </a:rPr>
              <a:t> методи за получаване на допълнителна информация във връзка с основната задача на проекта.</a:t>
            </a:r>
            <a:endParaRPr lang="bg-BG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7355" y="275987"/>
            <a:ext cx="1032885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b="1" u="sng" dirty="0" smtClean="0">
                <a:latin typeface="Times New Roman" pitchFamily="18" charset="0"/>
                <a:cs typeface="Times New Roman" pitchFamily="18" charset="0"/>
              </a:rPr>
              <a:t>Цел на проекта: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Получаване на </a:t>
            </a:r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допълнителна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информация за </a:t>
            </a:r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окачествяване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термоелектрически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преобразуватели с цел </a:t>
            </a:r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приложението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им като активни елементи в различни термоелектрически системи.</a:t>
            </a:r>
            <a:endParaRPr lang="ru-RU" sz="2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78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64955" y="920625"/>
            <a:ext cx="1110888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u="sng" dirty="0" err="1" smtClean="0">
                <a:latin typeface="Times New Roman" pitchFamily="18" charset="0"/>
                <a:cs typeface="Times New Roman" pitchFamily="18" charset="0"/>
              </a:rPr>
              <a:t>Основни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err="1" smtClean="0">
                <a:latin typeface="Times New Roman" pitchFamily="18" charset="0"/>
                <a:cs typeface="Times New Roman" pitchFamily="18" charset="0"/>
              </a:rPr>
              <a:t>дейности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800" b="1" u="sng" dirty="0" err="1" smtClean="0">
                <a:latin typeface="Times New Roman" pitchFamily="18" charset="0"/>
                <a:cs typeface="Times New Roman" pitchFamily="18" charset="0"/>
              </a:rPr>
              <a:t>резултати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ru-RU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bg-BG" sz="2600" b="1" dirty="0" err="1">
                <a:latin typeface="Times New Roman" pitchFamily="18" charset="0"/>
                <a:cs typeface="Times New Roman" pitchFamily="18" charset="0"/>
              </a:rPr>
              <a:t>нализ</a:t>
            </a:r>
            <a:r>
              <a:rPr lang="bg-BG" sz="2600" b="1" dirty="0">
                <a:latin typeface="Times New Roman" pitchFamily="18" charset="0"/>
                <a:cs typeface="Times New Roman" pitchFamily="18" charset="0"/>
              </a:rPr>
              <a:t> и систематизиране на известния опит в областта на термоелектрическите преобразуватели на енергия и новостите в електроакустичните методи за изследване</a:t>
            </a:r>
            <a:r>
              <a:rPr lang="bg-BG" sz="2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bg-BG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bg-BG" sz="1400" dirty="0">
              <a:latin typeface="Times New Roman" pitchFamily="18" charset="0"/>
              <a:cs typeface="Times New Roman" pitchFamily="18" charset="0"/>
            </a:endParaRPr>
          </a:p>
          <a:p>
            <a:pPr marL="904875" indent="-342900" algn="just">
              <a:buFont typeface="Arial" pitchFamily="34" charset="0"/>
              <a:buChar char="•"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Наличие на данни за 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ограничен брой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параметри, получени чрез електрически методи за измерване;</a:t>
            </a:r>
          </a:p>
          <a:p>
            <a:pPr marL="904875" indent="-342900" algn="just">
              <a:buFont typeface="Arial" pitchFamily="34" charset="0"/>
              <a:buChar char="•"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Установена е необходимост 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от допълнителна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информация относно структурата и геометричните параметри 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на термоелектрическите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преобразуватели;</a:t>
            </a:r>
          </a:p>
          <a:p>
            <a:pPr marL="904875" indent="-342900" algn="just">
              <a:buFont typeface="Arial" pitchFamily="34" charset="0"/>
              <a:buChar char="•"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са известни резултати от изследвания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помощта на електроакустични методи.  </a:t>
            </a:r>
          </a:p>
        </p:txBody>
      </p:sp>
    </p:spTree>
    <p:extLst>
      <p:ext uri="{BB962C8B-B14F-4D97-AF65-F5344CB8AC3E}">
        <p14:creationId xmlns:p14="http://schemas.microsoft.com/office/powerpoint/2010/main" val="32012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168" y="243884"/>
            <a:ext cx="10847232" cy="63550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g-BG" sz="2600" b="1" dirty="0">
                <a:latin typeface="Times New Roman" pitchFamily="18" charset="0"/>
                <a:cs typeface="Times New Roman" pitchFamily="18" charset="0"/>
              </a:rPr>
              <a:t>2. Избор на подходящ електроакустичен метод </a:t>
            </a:r>
            <a:endParaRPr lang="bg-BG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bg-BG" sz="2400" i="1" u="sng" dirty="0" smtClean="0">
                <a:latin typeface="Times New Roman" pitchFamily="18" charset="0"/>
                <a:cs typeface="Times New Roman" pitchFamily="18" charset="0"/>
              </a:rPr>
              <a:t>Използвана апаратура</a:t>
            </a:r>
            <a:r>
              <a:rPr lang="bg-BG" sz="24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bg-BG" sz="24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ултразвукови </a:t>
            </a:r>
            <a:r>
              <a:rPr lang="bg-BG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апарати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“USM35XS”</a:t>
            </a:r>
            <a:r>
              <a:rPr lang="bg-BG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“USM-go” </a:t>
            </a:r>
            <a:r>
              <a:rPr lang="bg-BG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“USIP 11” </a:t>
            </a:r>
            <a:r>
              <a:rPr lang="bg-BG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 </a:t>
            </a:r>
            <a:r>
              <a:rPr lang="bg-BG" sz="24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осезатели</a:t>
            </a:r>
            <a:r>
              <a:rPr lang="bg-BG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производство на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KRAUTKRAMER-BRANSON GmbH</a:t>
            </a:r>
            <a:r>
              <a:rPr lang="bg-BG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WAYGATE TECHNOLOGY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GmbH</a:t>
            </a:r>
            <a:r>
              <a:rPr lang="bg-BG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KARL DEU</a:t>
            </a:r>
            <a:r>
              <a:rPr lang="bg-BG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SCH GmbH, GENERAL ELECTRIC INSPECTION TECHNOLOGIES Ltd </a:t>
            </a:r>
            <a:r>
              <a:rPr lang="bg-BG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PANAMETRICS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Ltd.</a:t>
            </a:r>
            <a:endParaRPr lang="bg-BG" sz="2400" dirty="0" smtClean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bg-BG" sz="2400" i="1" u="sng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Резултати от проведените изследвания: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bg-BG" sz="2400" dirty="0" err="1">
                <a:latin typeface="Times New Roman" pitchFamily="18" charset="0"/>
                <a:cs typeface="Times New Roman" pitchFamily="18" charset="0"/>
              </a:rPr>
              <a:t>хо-импулсният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 метод в </a:t>
            </a:r>
            <a:r>
              <a:rPr lang="bg-BG" sz="2400" dirty="0" err="1">
                <a:latin typeface="Times New Roman" pitchFamily="18" charset="0"/>
                <a:cs typeface="Times New Roman" pitchFamily="18" charset="0"/>
              </a:rPr>
              <a:t>имерсионен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 вариант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е подходящ за изследванията по проекта, като се характеризира с добра чувствителност и </a:t>
            </a:r>
            <a:r>
              <a:rPr lang="bg-BG" sz="2400" dirty="0" err="1">
                <a:latin typeface="Times New Roman" pitchFamily="18" charset="0"/>
                <a:cs typeface="Times New Roman" pitchFamily="18" charset="0"/>
              </a:rPr>
              <a:t>информативност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spcBef>
                <a:spcPts val="1200"/>
              </a:spcBef>
            </a:pP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Контактните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електроакустични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методи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с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нормални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нискочестотни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осезатели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са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неприложими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за целите на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изследването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тъй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като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геометричните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размери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на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термоелектрическите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елементи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са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малки и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попадат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в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т.нар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„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мъртви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” и близки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зони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на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ултразвуковите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осезатели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Приложението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контактни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бинарни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осезатели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и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осезатели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със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закъснителни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линии,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работе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щи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при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по-високи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честоти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създава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много добра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чувствителност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и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висока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разделителна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способност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на метода. </a:t>
            </a:r>
          </a:p>
          <a:p>
            <a:pPr>
              <a:spcBef>
                <a:spcPts val="1200"/>
              </a:spcBef>
            </a:pPr>
            <a:endParaRPr lang="ru-RU" sz="24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bg-BG" sz="2400" i="1" u="sng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bg-BG" sz="2400" i="1" u="sng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42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83325" y="484554"/>
            <a:ext cx="10800956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sz="2600" b="1" dirty="0" smtClean="0">
                <a:latin typeface="Times New Roman" pitchFamily="18" charset="0"/>
                <a:cs typeface="Times New Roman" pitchFamily="18" charset="0"/>
              </a:rPr>
              <a:t>3. Подбор </a:t>
            </a:r>
            <a:r>
              <a:rPr lang="bg-BG" sz="2600" b="1" dirty="0">
                <a:latin typeface="Times New Roman" pitchFamily="18" charset="0"/>
                <a:cs typeface="Times New Roman" pitchFamily="18" charset="0"/>
              </a:rPr>
              <a:t>на ултразвукови </a:t>
            </a:r>
            <a:r>
              <a:rPr lang="bg-BG" sz="2600" b="1" dirty="0" err="1">
                <a:latin typeface="Times New Roman" pitchFamily="18" charset="0"/>
                <a:cs typeface="Times New Roman" pitchFamily="18" charset="0"/>
              </a:rPr>
              <a:t>осезатели</a:t>
            </a:r>
            <a:r>
              <a:rPr lang="bg-BG" sz="2600" b="1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bg-BG" sz="2600" b="1" dirty="0" err="1">
                <a:latin typeface="Times New Roman" pitchFamily="18" charset="0"/>
                <a:cs typeface="Times New Roman" pitchFamily="18" charset="0"/>
              </a:rPr>
              <a:t>имерсионен</a:t>
            </a:r>
            <a:r>
              <a:rPr lang="bg-BG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600" b="1" dirty="0" smtClean="0">
                <a:latin typeface="Times New Roman" pitchFamily="18" charset="0"/>
                <a:cs typeface="Times New Roman" pitchFamily="18" charset="0"/>
              </a:rPr>
              <a:t>метод</a:t>
            </a:r>
            <a:endParaRPr lang="en-US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bg-BG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Подборът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осъществен с помощта на специални еталони с познати характеристики и геометрични параметри, близки до тези на елементите на </a:t>
            </a:r>
            <a:r>
              <a:rPr lang="bg-BG" sz="2400" dirty="0" err="1">
                <a:latin typeface="Times New Roman" pitchFamily="18" charset="0"/>
                <a:cs typeface="Times New Roman" pitchFamily="18" charset="0"/>
              </a:rPr>
              <a:t>Пелтие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bg-BG" sz="2400" dirty="0" err="1">
                <a:latin typeface="Times New Roman" pitchFamily="18" charset="0"/>
                <a:cs typeface="Times New Roman" pitchFamily="18" charset="0"/>
              </a:rPr>
              <a:t>Зеебек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Използвани са 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типа </a:t>
            </a:r>
            <a:r>
              <a:rPr lang="bg-BG" sz="2400" dirty="0" err="1">
                <a:latin typeface="Times New Roman" pitchFamily="18" charset="0"/>
                <a:cs typeface="Times New Roman" pitchFamily="18" charset="0"/>
              </a:rPr>
              <a:t>имерсионни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 err="1">
                <a:latin typeface="Times New Roman" pitchFamily="18" charset="0"/>
                <a:cs typeface="Times New Roman" pitchFamily="18" charset="0"/>
              </a:rPr>
              <a:t>осезатели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, работещи на честоти 1, 2, 4, 5 и 10 </a:t>
            </a:r>
            <a:r>
              <a:rPr lang="bg-BG" sz="2400" dirty="0" err="1">
                <a:latin typeface="Times New Roman" pitchFamily="18" charset="0"/>
                <a:cs typeface="Times New Roman" pitchFamily="18" charset="0"/>
              </a:rPr>
              <a:t>МHz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Установено е, 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че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най-добро съотношение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чувствителност/разделителна способност се характеризират 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осезатели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, работещи при 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MHz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Проведените 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експерименти с модули на </a:t>
            </a:r>
            <a:r>
              <a:rPr lang="bg-BG" sz="2400" dirty="0" err="1">
                <a:latin typeface="Times New Roman" pitchFamily="18" charset="0"/>
                <a:cs typeface="Times New Roman" pitchFamily="18" charset="0"/>
              </a:rPr>
              <a:t>Пелтие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 показаха, че използването на </a:t>
            </a:r>
            <a:r>
              <a:rPr lang="bg-BG" sz="2400" dirty="0" err="1">
                <a:latin typeface="Times New Roman" pitchFamily="18" charset="0"/>
                <a:cs typeface="Times New Roman" pitchFamily="18" charset="0"/>
              </a:rPr>
              <a:t>имерсионни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 err="1">
                <a:latin typeface="Times New Roman" pitchFamily="18" charset="0"/>
                <a:cs typeface="Times New Roman" pitchFamily="18" charset="0"/>
              </a:rPr>
              <a:t>осезатели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 е ефективно при изследване на успоредност на керамичните плочи и наличие на </a:t>
            </a:r>
            <a:r>
              <a:rPr lang="bg-BG" sz="2400" dirty="0" err="1">
                <a:latin typeface="Times New Roman" pitchFamily="18" charset="0"/>
                <a:cs typeface="Times New Roman" pitchFamily="18" charset="0"/>
              </a:rPr>
              <a:t>макронецялостности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 в тях. </a:t>
            </a:r>
          </a:p>
        </p:txBody>
      </p:sp>
    </p:spTree>
    <p:extLst>
      <p:ext uri="{BB962C8B-B14F-4D97-AF65-F5344CB8AC3E}">
        <p14:creationId xmlns:p14="http://schemas.microsoft.com/office/powerpoint/2010/main" val="365724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1" y="1615438"/>
            <a:ext cx="5013961" cy="3611882"/>
          </a:xfrm>
          <a:prstGeom prst="rect">
            <a:avLst/>
          </a:prstGeom>
          <a:noFill/>
        </p:spPr>
      </p:pic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86" y="1615438"/>
            <a:ext cx="4718674" cy="361188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946870" y="592575"/>
            <a:ext cx="62982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ЕЛЕМЕНТИ ОТ ОПИТНАТА ПОСТАНОВКА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88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3880" y="255955"/>
            <a:ext cx="11091308" cy="502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bg-BG" sz="2600" b="1" dirty="0">
                <a:latin typeface="Times New Roman" pitchFamily="18" charset="0"/>
                <a:cs typeface="Times New Roman" pitchFamily="18" charset="0"/>
              </a:rPr>
              <a:t>Електроакустичен метод за изследване чрез </a:t>
            </a:r>
            <a:r>
              <a:rPr lang="bg-BG" sz="2600" b="1" dirty="0" smtClean="0">
                <a:latin typeface="Times New Roman" pitchFamily="18" charset="0"/>
                <a:cs typeface="Times New Roman" pitchFamily="18" charset="0"/>
              </a:rPr>
              <a:t>контактни </a:t>
            </a:r>
            <a:r>
              <a:rPr lang="bg-BG" sz="2600" b="1" dirty="0" err="1" smtClean="0">
                <a:latin typeface="Times New Roman" pitchFamily="18" charset="0"/>
                <a:cs typeface="Times New Roman" pitchFamily="18" charset="0"/>
              </a:rPr>
              <a:t>осезатели</a:t>
            </a:r>
            <a:endParaRPr lang="bg-BG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3095" y="1018236"/>
            <a:ext cx="107817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Използвани 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осезатели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за измерване на обекти с дебелина от няколко милиметра:</a:t>
            </a:r>
          </a:p>
          <a:p>
            <a:pPr algn="just"/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със 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закъснителна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линия и бинарни 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фокусирани високочестотни специални 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осезатели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388" y="2545215"/>
            <a:ext cx="36000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Картина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719" y="2624045"/>
            <a:ext cx="3308105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04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169" y="337829"/>
            <a:ext cx="10515600" cy="59537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2400" i="1" dirty="0" err="1" smtClean="0">
                <a:latin typeface="Times New Roman" pitchFamily="18" charset="0"/>
                <a:cs typeface="Times New Roman" pitchFamily="18" charset="0"/>
              </a:rPr>
              <a:t>Осезатели</a:t>
            </a:r>
            <a:r>
              <a:rPr lang="bg-BG" sz="2400" i="1" dirty="0" smtClean="0">
                <a:latin typeface="Times New Roman" pitchFamily="18" charset="0"/>
                <a:cs typeface="Times New Roman" pitchFamily="18" charset="0"/>
              </a:rPr>
              <a:t> със закъснителна линия </a:t>
            </a:r>
          </a:p>
          <a:p>
            <a:pPr marL="0" indent="0">
              <a:buNone/>
            </a:pPr>
            <a:endParaRPr lang="bg-BG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Определяне на работния честотен диапазон в зависимост от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брой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наблюдавани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ехо-сигнали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амплитуда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форма 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сигналите,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продължителност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време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нарастване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импулса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– добра разделителна способност и 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възпроизводимост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се наблюдават в интервал от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MHz.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en-US" sz="9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bg-BG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Изследвания на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керамична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плоча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ru-RU" sz="2400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400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основен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конструктивен и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топлоотвеждащ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елемент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модулите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Пелтие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bg-BG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§"/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Измерване дебелините на плочите на шест </a:t>
            </a:r>
          </a:p>
          <a:p>
            <a:pPr marL="355600" indent="0" algn="just">
              <a:buNone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модула на 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Пелтие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по три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елемента</a:t>
            </a:r>
          </a:p>
          <a:p>
            <a:pPr marL="0" indent="355600" algn="just">
              <a:buNone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модели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TEC1-12708 </a:t>
            </a:r>
            <a:r>
              <a:rPr lang="bg-BG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TEC1-12710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355600" algn="just">
              <a:buNone/>
            </a:pPr>
            <a:r>
              <a:rPr lang="bg-BG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предлагани </a:t>
            </a:r>
            <a:r>
              <a:rPr lang="bg-BG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различни </a:t>
            </a:r>
            <a:r>
              <a:rPr lang="bg-BG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производители)</a:t>
            </a:r>
          </a:p>
          <a:p>
            <a:pPr marL="0" indent="355600" algn="just">
              <a:buNone/>
            </a:pPr>
            <a:endParaRPr lang="bg-BG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568" y="3929177"/>
            <a:ext cx="2986151" cy="2627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848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510</TotalTime>
  <Words>1401</Words>
  <Application>Microsoft Office PowerPoint</Application>
  <PresentationFormat>Custom</PresentationFormat>
  <Paragraphs>173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ОТЧЕТ ПО ДОГОВОР НИХ – 447/2020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Lenovo</cp:lastModifiedBy>
  <cp:revision>99</cp:revision>
  <dcterms:created xsi:type="dcterms:W3CDTF">2020-12-04T21:57:39Z</dcterms:created>
  <dcterms:modified xsi:type="dcterms:W3CDTF">2023-01-27T16:33:03Z</dcterms:modified>
</cp:coreProperties>
</file>