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0" r:id="rId1"/>
  </p:sldMasterIdLst>
  <p:sldIdLst>
    <p:sldId id="266" r:id="rId2"/>
    <p:sldId id="257" r:id="rId3"/>
    <p:sldId id="258" r:id="rId4"/>
    <p:sldId id="262" r:id="rId5"/>
    <p:sldId id="280" r:id="rId6"/>
    <p:sldId id="263" r:id="rId7"/>
    <p:sldId id="279" r:id="rId8"/>
    <p:sldId id="270" r:id="rId9"/>
  </p:sldIdLst>
  <p:sldSz cx="9144000" cy="6858000" type="screen4x3"/>
  <p:notesSz cx="6858000" cy="9144000"/>
  <p:defaultTextStyle>
    <a:defPPr>
      <a:defRPr lang="bg-BG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735" autoAdjust="0"/>
    <p:restoredTop sz="94660"/>
  </p:normalViewPr>
  <p:slideViewPr>
    <p:cSldViewPr showGuides="1">
      <p:cViewPr>
        <p:scale>
          <a:sx n="48" d="100"/>
          <a:sy n="48" d="100"/>
        </p:scale>
        <p:origin x="-1722" y="-4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-7938" y="-7938"/>
            <a:ext cx="9169401" cy="6873876"/>
            <a:chOff x="-8466" y="-8468"/>
            <a:chExt cx="9169804" cy="6874935"/>
          </a:xfrm>
        </p:grpSpPr>
        <p:cxnSp>
          <p:nvCxnSpPr>
            <p:cNvPr id="5" name="Straight Connector 4"/>
            <p:cNvCxnSpPr/>
            <p:nvPr/>
          </p:nvCxnSpPr>
          <p:spPr>
            <a:xfrm flipV="1">
              <a:off x="5130498" y="4175239"/>
              <a:ext cx="4022902" cy="2683288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7041932" y="-529"/>
              <a:ext cx="1219254" cy="6859057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Freeform 6"/>
            <p:cNvSpPr/>
            <p:nvPr/>
          </p:nvSpPr>
          <p:spPr>
            <a:xfrm>
              <a:off x="6891113" y="-529"/>
              <a:ext cx="2270225" cy="686699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7"/>
            <p:cNvSpPr/>
            <p:nvPr/>
          </p:nvSpPr>
          <p:spPr>
            <a:xfrm>
              <a:off x="7205452" y="-8468"/>
              <a:ext cx="1947948" cy="6866996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8"/>
            <p:cNvSpPr/>
            <p:nvPr/>
          </p:nvSpPr>
          <p:spPr>
            <a:xfrm>
              <a:off x="6638689" y="3919613"/>
              <a:ext cx="2513123" cy="2938915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7010180" y="-8468"/>
              <a:ext cx="2143219" cy="6866996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8296112" y="-8468"/>
              <a:ext cx="857288" cy="6866996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8077027" y="-8468"/>
              <a:ext cx="1066847" cy="6866996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8059565" y="4894488"/>
              <a:ext cx="1095423" cy="1964040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-8466" y="-8468"/>
              <a:ext cx="863639" cy="5698416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5AB857-C58E-4A1D-BEE0-105D1583DFD5}" type="datetimeFigureOut">
              <a:rPr lang="bg-BG"/>
              <a:pPr>
                <a:defRPr/>
              </a:pPr>
              <a:t>16.12.2021 г.</a:t>
            </a:fld>
            <a:endParaRPr lang="bg-BG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B45FD7-4AF9-47B1-9CDF-D7FA7AB89DEE}" type="slidenum">
              <a:rPr lang="bg-BG" altLang="az-Cyrl-AZ"/>
              <a:pPr/>
              <a:t>‹#›</a:t>
            </a:fld>
            <a:endParaRPr lang="bg-BG" altLang="az-Cyrl-AZ"/>
          </a:p>
        </p:txBody>
      </p:sp>
    </p:spTree>
    <p:extLst>
      <p:ext uri="{BB962C8B-B14F-4D97-AF65-F5344CB8AC3E}">
        <p14:creationId xmlns:p14="http://schemas.microsoft.com/office/powerpoint/2010/main" val="2058880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D7B103-48BE-42AB-A808-9ABD5202D9C1}" type="datetimeFigureOut">
              <a:rPr lang="bg-BG"/>
              <a:pPr>
                <a:defRPr/>
              </a:pPr>
              <a:t>16.12.2021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947AA0-6F8F-42AD-8E3B-A42856DBAF64}" type="slidenum">
              <a:rPr lang="bg-BG" altLang="az-Cyrl-AZ"/>
              <a:pPr/>
              <a:t>‹#›</a:t>
            </a:fld>
            <a:endParaRPr lang="bg-BG" altLang="az-Cyrl-AZ"/>
          </a:p>
        </p:txBody>
      </p:sp>
    </p:spTree>
    <p:extLst>
      <p:ext uri="{BB962C8B-B14F-4D97-AF65-F5344CB8AC3E}">
        <p14:creationId xmlns:p14="http://schemas.microsoft.com/office/powerpoint/2010/main" val="2539559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82600" y="790575"/>
            <a:ext cx="457200" cy="5842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sz="8000">
                <a:solidFill>
                  <a:srgbClr val="EE6E4A"/>
                </a:solidFill>
                <a:latin typeface="Arial" panose="020B0604020202020204" pitchFamily="34" charset="0"/>
              </a:rPr>
              <a:t>“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748463" y="2886075"/>
            <a:ext cx="457200" cy="585788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sz="8000">
                <a:solidFill>
                  <a:srgbClr val="EE6E4A"/>
                </a:solidFill>
                <a:latin typeface="Arial" panose="020B0604020202020204" pitchFamily="34" charset="0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7682AC-EEE8-451F-B48D-545A19460F06}" type="datetimeFigureOut">
              <a:rPr lang="bg-BG"/>
              <a:pPr>
                <a:defRPr/>
              </a:pPr>
              <a:t>16.12.2021 г.</a:t>
            </a:fld>
            <a:endParaRPr lang="bg-BG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82552857-6F5F-4655-A963-B3D716E98BD7}" type="slidenum">
              <a:rPr lang="bg-BG" altLang="az-Cyrl-AZ"/>
              <a:pPr/>
              <a:t>‹#›</a:t>
            </a:fld>
            <a:endParaRPr lang="bg-BG" altLang="az-Cyrl-AZ"/>
          </a:p>
        </p:txBody>
      </p:sp>
    </p:spTree>
    <p:extLst>
      <p:ext uri="{BB962C8B-B14F-4D97-AF65-F5344CB8AC3E}">
        <p14:creationId xmlns:p14="http://schemas.microsoft.com/office/powerpoint/2010/main" val="21690207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4A8FB5-5321-4C85-BE68-0C9791474495}" type="datetimeFigureOut">
              <a:rPr lang="bg-BG"/>
              <a:pPr>
                <a:defRPr/>
              </a:pPr>
              <a:t>16.12.2021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1E483C-5E9C-45EE-81E3-8AF8D5E3AB69}" type="slidenum">
              <a:rPr lang="bg-BG" altLang="az-Cyrl-AZ"/>
              <a:pPr/>
              <a:t>‹#›</a:t>
            </a:fld>
            <a:endParaRPr lang="bg-BG" altLang="az-Cyrl-AZ"/>
          </a:p>
        </p:txBody>
      </p:sp>
    </p:spTree>
    <p:extLst>
      <p:ext uri="{BB962C8B-B14F-4D97-AF65-F5344CB8AC3E}">
        <p14:creationId xmlns:p14="http://schemas.microsoft.com/office/powerpoint/2010/main" val="17065275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82600" y="790575"/>
            <a:ext cx="457200" cy="5842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sz="8000">
                <a:solidFill>
                  <a:srgbClr val="EE6E4A"/>
                </a:solidFill>
                <a:latin typeface="Arial" panose="020B0604020202020204" pitchFamily="34" charset="0"/>
              </a:rPr>
              <a:t>“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748463" y="2886075"/>
            <a:ext cx="457200" cy="585788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sz="8000">
                <a:solidFill>
                  <a:srgbClr val="EE6E4A"/>
                </a:solidFill>
                <a:latin typeface="Arial" panose="020B0604020202020204" pitchFamily="34" charset="0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0AB035-BCC1-4E17-A39B-7EE3369318DE}" type="datetimeFigureOut">
              <a:rPr lang="bg-BG"/>
              <a:pPr>
                <a:defRPr/>
              </a:pPr>
              <a:t>16.12.2021 г.</a:t>
            </a:fld>
            <a:endParaRPr lang="bg-BG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B65AA2D1-E5D7-429D-AA45-FFF2901CA0D6}" type="slidenum">
              <a:rPr lang="bg-BG" altLang="az-Cyrl-AZ"/>
              <a:pPr/>
              <a:t>‹#›</a:t>
            </a:fld>
            <a:endParaRPr lang="bg-BG" altLang="az-Cyrl-AZ"/>
          </a:p>
        </p:txBody>
      </p:sp>
    </p:spTree>
    <p:extLst>
      <p:ext uri="{BB962C8B-B14F-4D97-AF65-F5344CB8AC3E}">
        <p14:creationId xmlns:p14="http://schemas.microsoft.com/office/powerpoint/2010/main" val="7504548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F088E6-35D9-4684-BCDA-456C86D84F75}" type="datetimeFigureOut">
              <a:rPr lang="bg-BG"/>
              <a:pPr>
                <a:defRPr/>
              </a:pPr>
              <a:t>16.12.2021 г.</a:t>
            </a:fld>
            <a:endParaRPr lang="bg-BG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5F9E5FF8-E232-4F5C-ACA2-6CA0150D91D2}" type="slidenum">
              <a:rPr lang="bg-BG" altLang="az-Cyrl-AZ"/>
              <a:pPr/>
              <a:t>‹#›</a:t>
            </a:fld>
            <a:endParaRPr lang="bg-BG" altLang="az-Cyrl-AZ"/>
          </a:p>
        </p:txBody>
      </p:sp>
    </p:spTree>
    <p:extLst>
      <p:ext uri="{BB962C8B-B14F-4D97-AF65-F5344CB8AC3E}">
        <p14:creationId xmlns:p14="http://schemas.microsoft.com/office/powerpoint/2010/main" val="36463629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3E2AAA-7A36-4109-AD1B-ADD961A28BDF}" type="datetimeFigureOut">
              <a:rPr lang="bg-BG"/>
              <a:pPr>
                <a:defRPr/>
              </a:pPr>
              <a:t>16.12.2021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4DD9B1-C858-47B8-9AA6-C800935B31E5}" type="slidenum">
              <a:rPr lang="bg-BG" altLang="az-Cyrl-AZ"/>
              <a:pPr/>
              <a:t>‹#›</a:t>
            </a:fld>
            <a:endParaRPr lang="bg-BG" altLang="az-Cyrl-AZ"/>
          </a:p>
        </p:txBody>
      </p:sp>
    </p:spTree>
    <p:extLst>
      <p:ext uri="{BB962C8B-B14F-4D97-AF65-F5344CB8AC3E}">
        <p14:creationId xmlns:p14="http://schemas.microsoft.com/office/powerpoint/2010/main" val="14132274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8BB0B9-0604-42D0-82C8-3702A372732E}" type="datetimeFigureOut">
              <a:rPr lang="bg-BG"/>
              <a:pPr>
                <a:defRPr/>
              </a:pPr>
              <a:t>16.12.2021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4C737D-70AC-448A-AA4E-46D2DD515AA0}" type="slidenum">
              <a:rPr lang="bg-BG" altLang="az-Cyrl-AZ"/>
              <a:pPr/>
              <a:t>‹#›</a:t>
            </a:fld>
            <a:endParaRPr lang="bg-BG" altLang="az-Cyrl-AZ"/>
          </a:p>
        </p:txBody>
      </p:sp>
    </p:spTree>
    <p:extLst>
      <p:ext uri="{BB962C8B-B14F-4D97-AF65-F5344CB8AC3E}">
        <p14:creationId xmlns:p14="http://schemas.microsoft.com/office/powerpoint/2010/main" val="3853633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1B16C4-6ABD-4B8D-8501-0AB1EA7E13CE}" type="datetimeFigureOut">
              <a:rPr lang="bg-BG"/>
              <a:pPr>
                <a:defRPr/>
              </a:pPr>
              <a:t>16.12.2021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4B63E5-EDBB-41C8-9174-442E9A94BD3B}" type="slidenum">
              <a:rPr lang="bg-BG" altLang="az-Cyrl-AZ"/>
              <a:pPr/>
              <a:t>‹#›</a:t>
            </a:fld>
            <a:endParaRPr lang="bg-BG" altLang="az-Cyrl-AZ"/>
          </a:p>
        </p:txBody>
      </p:sp>
    </p:spTree>
    <p:extLst>
      <p:ext uri="{BB962C8B-B14F-4D97-AF65-F5344CB8AC3E}">
        <p14:creationId xmlns:p14="http://schemas.microsoft.com/office/powerpoint/2010/main" val="4107298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48F7C4-4ABC-4377-B753-10C3483B6FCC}" type="datetimeFigureOut">
              <a:rPr lang="bg-BG"/>
              <a:pPr>
                <a:defRPr/>
              </a:pPr>
              <a:t>16.12.2021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B1E630-A98B-4857-8C8D-BF1103432553}" type="slidenum">
              <a:rPr lang="bg-BG" altLang="az-Cyrl-AZ"/>
              <a:pPr/>
              <a:t>‹#›</a:t>
            </a:fld>
            <a:endParaRPr lang="bg-BG" altLang="az-Cyrl-AZ"/>
          </a:p>
        </p:txBody>
      </p:sp>
    </p:spTree>
    <p:extLst>
      <p:ext uri="{BB962C8B-B14F-4D97-AF65-F5344CB8AC3E}">
        <p14:creationId xmlns:p14="http://schemas.microsoft.com/office/powerpoint/2010/main" val="717966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F687DA-B310-439A-A8E6-F66C20C8F1B5}" type="datetimeFigureOut">
              <a:rPr lang="bg-BG"/>
              <a:pPr>
                <a:defRPr/>
              </a:pPr>
              <a:t>16.12.2021 г.</a:t>
            </a:fld>
            <a:endParaRPr lang="bg-BG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4B1260-C68A-41FC-8F25-F50A5A0375C3}" type="slidenum">
              <a:rPr lang="bg-BG" altLang="az-Cyrl-AZ"/>
              <a:pPr/>
              <a:t>‹#›</a:t>
            </a:fld>
            <a:endParaRPr lang="bg-BG" altLang="az-Cyrl-AZ"/>
          </a:p>
        </p:txBody>
      </p:sp>
    </p:spTree>
    <p:extLst>
      <p:ext uri="{BB962C8B-B14F-4D97-AF65-F5344CB8AC3E}">
        <p14:creationId xmlns:p14="http://schemas.microsoft.com/office/powerpoint/2010/main" val="2866206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F6AD40-D1EA-4CEE-A7B8-63B49494BC58}" type="datetimeFigureOut">
              <a:rPr lang="bg-BG"/>
              <a:pPr>
                <a:defRPr/>
              </a:pPr>
              <a:t>16.12.2021 г.</a:t>
            </a:fld>
            <a:endParaRPr lang="bg-BG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918EAD-9A0F-43E5-9549-02D6ECFA682B}" type="slidenum">
              <a:rPr lang="bg-BG" altLang="az-Cyrl-AZ"/>
              <a:pPr/>
              <a:t>‹#›</a:t>
            </a:fld>
            <a:endParaRPr lang="bg-BG" altLang="az-Cyrl-AZ"/>
          </a:p>
        </p:txBody>
      </p:sp>
    </p:spTree>
    <p:extLst>
      <p:ext uri="{BB962C8B-B14F-4D97-AF65-F5344CB8AC3E}">
        <p14:creationId xmlns:p14="http://schemas.microsoft.com/office/powerpoint/2010/main" val="3029206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B9193A-FA2F-427C-8FC3-BC65684C66A0}" type="datetimeFigureOut">
              <a:rPr lang="bg-BG"/>
              <a:pPr>
                <a:defRPr/>
              </a:pPr>
              <a:t>16.12.2021 г.</a:t>
            </a:fld>
            <a:endParaRPr lang="bg-BG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B4CE7F-70E9-4A92-9F4A-D27CD5AE6A11}" type="slidenum">
              <a:rPr lang="bg-BG" altLang="az-Cyrl-AZ"/>
              <a:pPr/>
              <a:t>‹#›</a:t>
            </a:fld>
            <a:endParaRPr lang="bg-BG" altLang="az-Cyrl-AZ"/>
          </a:p>
        </p:txBody>
      </p:sp>
    </p:spTree>
    <p:extLst>
      <p:ext uri="{BB962C8B-B14F-4D97-AF65-F5344CB8AC3E}">
        <p14:creationId xmlns:p14="http://schemas.microsoft.com/office/powerpoint/2010/main" val="3244387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D525A-04A0-473D-91B0-D0DF6650A60D}" type="datetimeFigureOut">
              <a:rPr lang="bg-BG"/>
              <a:pPr>
                <a:defRPr/>
              </a:pPr>
              <a:t>16.12.2021 г.</a:t>
            </a:fld>
            <a:endParaRPr lang="bg-BG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C4FD70-869A-446C-AFE8-03EDEB004FD9}" type="slidenum">
              <a:rPr lang="bg-BG" altLang="az-Cyrl-AZ"/>
              <a:pPr/>
              <a:t>‹#›</a:t>
            </a:fld>
            <a:endParaRPr lang="bg-BG" altLang="az-Cyrl-AZ"/>
          </a:p>
        </p:txBody>
      </p:sp>
    </p:spTree>
    <p:extLst>
      <p:ext uri="{BB962C8B-B14F-4D97-AF65-F5344CB8AC3E}">
        <p14:creationId xmlns:p14="http://schemas.microsoft.com/office/powerpoint/2010/main" val="2537792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265FCC-FEC3-4C55-ADC1-CEA768A8D1FF}" type="datetimeFigureOut">
              <a:rPr lang="bg-BG"/>
              <a:pPr>
                <a:defRPr/>
              </a:pPr>
              <a:t>16.12.2021 г.</a:t>
            </a:fld>
            <a:endParaRPr lang="bg-BG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2D3919-7018-4B22-8B3F-AB32CFF8FA33}" type="slidenum">
              <a:rPr lang="bg-BG" altLang="az-Cyrl-AZ"/>
              <a:pPr/>
              <a:t>‹#›</a:t>
            </a:fld>
            <a:endParaRPr lang="bg-BG" altLang="az-Cyrl-AZ"/>
          </a:p>
        </p:txBody>
      </p:sp>
    </p:spTree>
    <p:extLst>
      <p:ext uri="{BB962C8B-B14F-4D97-AF65-F5344CB8AC3E}">
        <p14:creationId xmlns:p14="http://schemas.microsoft.com/office/powerpoint/2010/main" val="1612468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3808ED-61B8-4E9E-8263-E3FFF829B73E}" type="datetimeFigureOut">
              <a:rPr lang="bg-BG"/>
              <a:pPr>
                <a:defRPr/>
              </a:pPr>
              <a:t>16.12.2021 г.</a:t>
            </a:fld>
            <a:endParaRPr lang="bg-BG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FC617C-5993-4D12-A641-59B295427154}" type="slidenum">
              <a:rPr lang="bg-BG" altLang="az-Cyrl-AZ"/>
              <a:pPr/>
              <a:t>‹#›</a:t>
            </a:fld>
            <a:endParaRPr lang="bg-BG" altLang="az-Cyrl-AZ"/>
          </a:p>
        </p:txBody>
      </p:sp>
    </p:spTree>
    <p:extLst>
      <p:ext uri="{BB962C8B-B14F-4D97-AF65-F5344CB8AC3E}">
        <p14:creationId xmlns:p14="http://schemas.microsoft.com/office/powerpoint/2010/main" val="1112631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6"/>
          <p:cNvGrpSpPr>
            <a:grpSpLocks/>
          </p:cNvGrpSpPr>
          <p:nvPr/>
        </p:nvGrpSpPr>
        <p:grpSpPr bwMode="auto">
          <a:xfrm>
            <a:off x="-7938" y="-7938"/>
            <a:ext cx="9169401" cy="6873876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90"/>
              <a:ext cx="457221" cy="285317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497" y="4175239"/>
              <a:ext cx="4022902" cy="2683288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1932" y="-529"/>
              <a:ext cx="1219254" cy="6859057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113" y="-529"/>
              <a:ext cx="2270225" cy="686699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452" y="-8468"/>
              <a:ext cx="1947948" cy="6866996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8689" y="3919613"/>
              <a:ext cx="2513124" cy="2938915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180" y="-8468"/>
              <a:ext cx="2143219" cy="6866996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6112" y="-8468"/>
              <a:ext cx="857288" cy="6866996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027" y="-8468"/>
              <a:ext cx="1066847" cy="6866996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59564" y="4894488"/>
              <a:ext cx="1095423" cy="1964040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609600"/>
            <a:ext cx="6348413" cy="132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bg-BG" smtClean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2160588"/>
            <a:ext cx="6348413" cy="3881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bg-BG" smtClean="0"/>
              <a:t>Click to edit Master text styles</a:t>
            </a:r>
          </a:p>
          <a:p>
            <a:pPr lvl="1"/>
            <a:r>
              <a:rPr lang="en-US" altLang="bg-BG" smtClean="0"/>
              <a:t>Second level</a:t>
            </a:r>
          </a:p>
          <a:p>
            <a:pPr lvl="2"/>
            <a:r>
              <a:rPr lang="en-US" altLang="bg-BG" smtClean="0"/>
              <a:t>Third level</a:t>
            </a:r>
          </a:p>
          <a:p>
            <a:pPr lvl="3"/>
            <a:r>
              <a:rPr lang="en-US" altLang="bg-BG" smtClean="0"/>
              <a:t>Fourth level</a:t>
            </a:r>
          </a:p>
          <a:p>
            <a:pPr lvl="4"/>
            <a:r>
              <a:rPr lang="en-US" altLang="bg-BG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438" y="6042025"/>
            <a:ext cx="6842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5572901-3CA7-4371-A920-1CC539D33315}" type="datetimeFigureOut">
              <a:rPr lang="bg-BG"/>
              <a:pPr>
                <a:defRPr/>
              </a:pPr>
              <a:t>16.12.2021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042025"/>
            <a:ext cx="462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5250" y="6042025"/>
            <a:ext cx="512763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900">
                <a:solidFill>
                  <a:schemeClr val="accent1"/>
                </a:solidFill>
              </a:defRPr>
            </a:lvl1pPr>
          </a:lstStyle>
          <a:p>
            <a:fld id="{DC4A9D22-7587-439B-8C02-C014C689CBD0}" type="slidenum">
              <a:rPr lang="bg-BG" altLang="az-Cyrl-AZ"/>
              <a:pPr/>
              <a:t>‹#›</a:t>
            </a:fld>
            <a:endParaRPr lang="bg-BG" altLang="az-Cyrl-A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5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6" r:id="rId11"/>
    <p:sldLayoutId id="2147483971" r:id="rId12"/>
    <p:sldLayoutId id="2147483977" r:id="rId13"/>
    <p:sldLayoutId id="2147483972" r:id="rId14"/>
    <p:sldLayoutId id="2147483973" r:id="rId15"/>
    <p:sldLayoutId id="2147483974" r:id="rId16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2"/>
          <p:cNvSpPr txBox="1">
            <a:spLocks noChangeArrowheads="1"/>
          </p:cNvSpPr>
          <p:nvPr/>
        </p:nvSpPr>
        <p:spPr bwMode="auto">
          <a:xfrm>
            <a:off x="0" y="188913"/>
            <a:ext cx="7092950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bg-BG" altLang="bg-BG" sz="4400">
                <a:solidFill>
                  <a:schemeClr val="accent2"/>
                </a:solidFill>
              </a:rPr>
              <a:t>ПРОЕКТ № НИХ–440/2020  </a:t>
            </a:r>
          </a:p>
        </p:txBody>
      </p:sp>
      <p:sp>
        <p:nvSpPr>
          <p:cNvPr id="5125" name="Content Placeholder 2"/>
          <p:cNvSpPr>
            <a:spLocks noGrp="1"/>
          </p:cNvSpPr>
          <p:nvPr>
            <p:ph idx="1"/>
          </p:nvPr>
        </p:nvSpPr>
        <p:spPr>
          <a:xfrm>
            <a:off x="179388" y="3429000"/>
            <a:ext cx="8208962" cy="3240088"/>
          </a:xfrm>
        </p:spPr>
        <p:txBody>
          <a:bodyPr/>
          <a:lstStyle/>
          <a:p>
            <a:pPr marL="0" indent="0" algn="ctr" eaLnBrk="1" fontAlgn="auto" hangingPunct="1">
              <a:spcAft>
                <a:spcPts val="0"/>
              </a:spcAft>
              <a:buClr>
                <a:srgbClr val="5FCBEF"/>
              </a:buClr>
              <a:buFont typeface="Wingdings 3" pitchFamily="18" charset="2"/>
              <a:buNone/>
              <a:defRPr/>
            </a:pPr>
            <a:r>
              <a:rPr lang="ru-RU" sz="20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/срок на проекта – три </a:t>
            </a:r>
            <a:r>
              <a:rPr lang="ru-RU" sz="2000" b="1" dirty="0" err="1">
                <a:solidFill>
                  <a:schemeClr val="tx2">
                    <a:lumMod val="75000"/>
                    <a:lumOff val="25000"/>
                  </a:schemeClr>
                </a:solidFill>
              </a:rPr>
              <a:t>години</a:t>
            </a:r>
            <a:r>
              <a:rPr lang="ru-RU" sz="20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2000" b="1" i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(2020-2022г.)</a:t>
            </a:r>
            <a:r>
              <a:rPr lang="ru-RU" sz="20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/</a:t>
            </a:r>
          </a:p>
          <a:p>
            <a:pPr marL="0" indent="0" algn="ctr" eaLnBrk="1" fontAlgn="auto" hangingPunct="1">
              <a:spcAft>
                <a:spcPts val="0"/>
              </a:spcAft>
              <a:buClr>
                <a:srgbClr val="5FCBEF"/>
              </a:buClr>
              <a:buFont typeface="Wingdings 3" pitchFamily="18" charset="2"/>
              <a:buNone/>
              <a:defRPr/>
            </a:pPr>
            <a:r>
              <a:rPr lang="ru-RU" sz="2000" b="1" dirty="0" err="1">
                <a:solidFill>
                  <a:schemeClr val="tx2">
                    <a:lumMod val="75000"/>
                    <a:lumOff val="25000"/>
                  </a:schemeClr>
                </a:solidFill>
              </a:rPr>
              <a:t>Втори</a:t>
            </a:r>
            <a:r>
              <a:rPr lang="ru-RU" sz="20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2000" b="1" dirty="0" err="1">
                <a:solidFill>
                  <a:schemeClr val="tx2">
                    <a:lumMod val="75000"/>
                    <a:lumOff val="25000"/>
                  </a:schemeClr>
                </a:solidFill>
              </a:rPr>
              <a:t>етап</a:t>
            </a:r>
            <a:r>
              <a:rPr lang="ru-RU" sz="20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 -2021г.</a:t>
            </a:r>
          </a:p>
          <a:p>
            <a:pPr marL="0" indent="0" algn="ctr" eaLnBrk="1" fontAlgn="auto" hangingPunct="1">
              <a:spcAft>
                <a:spcPts val="0"/>
              </a:spcAft>
              <a:buClr>
                <a:srgbClr val="5FCBEF"/>
              </a:buClr>
              <a:buFont typeface="Wingdings 3" pitchFamily="18" charset="2"/>
              <a:buNone/>
              <a:defRPr/>
            </a:pPr>
            <a:endParaRPr lang="ru-RU" sz="2000" b="1" dirty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Clr>
                <a:srgbClr val="5FCBEF"/>
              </a:buClr>
              <a:buFont typeface="Wingdings 3" pitchFamily="18" charset="2"/>
              <a:buNone/>
              <a:defRPr/>
            </a:pPr>
            <a:r>
              <a:rPr lang="ru-RU" sz="2400" b="1" dirty="0" err="1">
                <a:solidFill>
                  <a:schemeClr val="tx2">
                    <a:lumMod val="75000"/>
                    <a:lumOff val="25000"/>
                  </a:schemeClr>
                </a:solidFill>
              </a:rPr>
              <a:t>Ръководител</a:t>
            </a:r>
            <a:r>
              <a:rPr lang="ru-RU" sz="24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 на </a:t>
            </a:r>
            <a:r>
              <a:rPr lang="bg-BG" sz="24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научния екип</a:t>
            </a:r>
            <a:r>
              <a:rPr lang="ru-RU" sz="2400" b="1" i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:</a:t>
            </a:r>
            <a:r>
              <a:rPr lang="ru-RU" sz="2000" b="1" i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 </a:t>
            </a:r>
          </a:p>
          <a:p>
            <a:pPr marL="0" indent="0" algn="r" eaLnBrk="1" fontAlgn="auto" hangingPunct="1">
              <a:spcAft>
                <a:spcPts val="0"/>
              </a:spcAft>
              <a:buClr>
                <a:srgbClr val="5FCBEF"/>
              </a:buClr>
              <a:buFont typeface="Wingdings 3" pitchFamily="18" charset="2"/>
              <a:buNone/>
              <a:defRPr/>
            </a:pPr>
            <a:r>
              <a:rPr lang="bg-BG" altLang="bg-BG" sz="2400" i="1" dirty="0" err="1">
                <a:solidFill>
                  <a:srgbClr val="002060"/>
                </a:solidFill>
              </a:rPr>
              <a:t>доц</a:t>
            </a:r>
            <a:r>
              <a:rPr lang="ru-RU" altLang="bg-BG" sz="2400" i="1" dirty="0">
                <a:solidFill>
                  <a:srgbClr val="002060"/>
                </a:solidFill>
              </a:rPr>
              <a:t>. д-р </a:t>
            </a:r>
            <a:r>
              <a:rPr lang="ru-RU" altLang="bg-BG" sz="2400" i="1" dirty="0" err="1">
                <a:solidFill>
                  <a:srgbClr val="002060"/>
                </a:solidFill>
              </a:rPr>
              <a:t>Величка</a:t>
            </a:r>
            <a:r>
              <a:rPr lang="ru-RU" altLang="bg-BG" sz="2400" i="1" dirty="0">
                <a:solidFill>
                  <a:srgbClr val="002060"/>
                </a:solidFill>
              </a:rPr>
              <a:t> </a:t>
            </a:r>
            <a:r>
              <a:rPr lang="ru-RU" altLang="bg-BG" sz="2400" i="1" dirty="0" err="1">
                <a:solidFill>
                  <a:srgbClr val="002060"/>
                </a:solidFill>
              </a:rPr>
              <a:t>Транева</a:t>
            </a:r>
            <a:endParaRPr lang="bg-BG" altLang="bg-BG" sz="2400" i="1" dirty="0">
              <a:solidFill>
                <a:srgbClr val="002060"/>
              </a:solidFill>
            </a:endParaRPr>
          </a:p>
        </p:txBody>
      </p:sp>
      <p:sp>
        <p:nvSpPr>
          <p:cNvPr id="5124" name="Правоъгълник 1"/>
          <p:cNvSpPr>
            <a:spLocks noChangeArrowheads="1"/>
          </p:cNvSpPr>
          <p:nvPr/>
        </p:nvSpPr>
        <p:spPr bwMode="auto">
          <a:xfrm>
            <a:off x="0" y="1412875"/>
            <a:ext cx="8027988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ru-RU" altLang="bg-BG" sz="3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“ИНДЕКСИРАНИТЕ МАТРИЦИ КАТО ИНСТРУМЕНТ ЗА ИЗВЛИЧАНЕ НА ЗНАНИЯ”</a:t>
            </a:r>
            <a:endParaRPr lang="bg-BG" altLang="bg-BG" sz="36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0" y="-387350"/>
            <a:ext cx="7235825" cy="1530350"/>
          </a:xfrm>
        </p:spPr>
        <p:txBody>
          <a:bodyPr/>
          <a:lstStyle/>
          <a:p>
            <a:pPr algn="ctr" eaLnBrk="1" hangingPunct="1"/>
            <a:r>
              <a:rPr lang="bg-BG" altLang="bg-BG" b="1" smtClean="0"/>
              <a:t/>
            </a:r>
            <a:br>
              <a:rPr lang="bg-BG" altLang="bg-BG" b="1" smtClean="0"/>
            </a:br>
            <a:r>
              <a:rPr lang="ru-RU" altLang="bg-BG" sz="4000" b="1" smtClean="0"/>
              <a:t>Изследователски колектив</a:t>
            </a:r>
            <a:endParaRPr lang="bg-BG" altLang="bg-BG" sz="4000" smtClean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468313" y="692150"/>
            <a:ext cx="7416800" cy="5605463"/>
          </a:xfrm>
        </p:spPr>
        <p:txBody>
          <a:bodyPr rtlCol="0">
            <a:noAutofit/>
          </a:bodyPr>
          <a:lstStyle/>
          <a:p>
            <a:pPr marL="0" indent="0"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r>
              <a:rPr lang="ru-RU" sz="2400" dirty="0" err="1">
                <a:solidFill>
                  <a:srgbClr val="002060"/>
                </a:solidFill>
              </a:rPr>
              <a:t>Проектен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err="1">
                <a:solidFill>
                  <a:srgbClr val="002060"/>
                </a:solidFill>
              </a:rPr>
              <a:t>мениджър</a:t>
            </a:r>
            <a:r>
              <a:rPr lang="ru-RU" sz="2400" dirty="0">
                <a:solidFill>
                  <a:srgbClr val="002060"/>
                </a:solidFill>
              </a:rPr>
              <a:t>: </a:t>
            </a:r>
            <a:r>
              <a:rPr lang="ru-RU" dirty="0">
                <a:solidFill>
                  <a:srgbClr val="7030A0"/>
                </a:solidFill>
              </a:rPr>
              <a:t>доц. д-р </a:t>
            </a:r>
            <a:r>
              <a:rPr lang="ru-RU" dirty="0" err="1">
                <a:solidFill>
                  <a:srgbClr val="7030A0"/>
                </a:solidFill>
              </a:rPr>
              <a:t>Величка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Николова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Транева</a:t>
            </a:r>
            <a:r>
              <a:rPr lang="ru-RU" dirty="0">
                <a:solidFill>
                  <a:srgbClr val="7030A0"/>
                </a:solidFill>
              </a:rPr>
              <a:t> – Университет «Проф. д-р </a:t>
            </a:r>
            <a:r>
              <a:rPr lang="ru-RU" dirty="0" err="1">
                <a:solidFill>
                  <a:srgbClr val="7030A0"/>
                </a:solidFill>
              </a:rPr>
              <a:t>Асен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Златаров</a:t>
            </a:r>
            <a:r>
              <a:rPr lang="ru-RU" dirty="0">
                <a:solidFill>
                  <a:srgbClr val="7030A0"/>
                </a:solidFill>
              </a:rPr>
              <a:t>» -- Бургас</a:t>
            </a:r>
          </a:p>
          <a:p>
            <a:pPr marL="0" indent="0"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r>
              <a:rPr lang="ru-RU" sz="2400" dirty="0" err="1">
                <a:solidFill>
                  <a:schemeClr val="bg2">
                    <a:lumMod val="50000"/>
                  </a:schemeClr>
                </a:solidFill>
              </a:rPr>
              <a:t>Общият</a:t>
            </a:r>
            <a:r>
              <a:rPr lang="ru-RU" sz="24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bg2">
                    <a:lumMod val="50000"/>
                  </a:schemeClr>
                </a:solidFill>
              </a:rPr>
              <a:t>състав</a:t>
            </a:r>
            <a:r>
              <a:rPr lang="ru-RU" sz="2400" dirty="0">
                <a:solidFill>
                  <a:schemeClr val="bg2">
                    <a:lumMod val="50000"/>
                  </a:schemeClr>
                </a:solidFill>
              </a:rPr>
              <a:t> на </a:t>
            </a:r>
            <a:r>
              <a:rPr lang="ru-RU" sz="2400" dirty="0" err="1">
                <a:solidFill>
                  <a:schemeClr val="bg2">
                    <a:lumMod val="50000"/>
                  </a:schemeClr>
                </a:solidFill>
              </a:rPr>
              <a:t>участниците</a:t>
            </a:r>
            <a:r>
              <a:rPr lang="ru-RU" sz="2400" dirty="0">
                <a:solidFill>
                  <a:schemeClr val="bg2">
                    <a:lumMod val="50000"/>
                  </a:schemeClr>
                </a:solidFill>
              </a:rPr>
              <a:t> в проекта е 17:</a:t>
            </a:r>
            <a:endParaRPr lang="en-US" sz="2400" dirty="0">
              <a:solidFill>
                <a:schemeClr val="bg2">
                  <a:lumMod val="50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доц. д-р </a:t>
            </a:r>
            <a:r>
              <a:rPr lang="ru-RU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Величка</a:t>
            </a: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Николова</a:t>
            </a: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Транева – У-т „Проф. д-р А. Златаров” - Б-с</a:t>
            </a:r>
          </a:p>
          <a:p>
            <a:pPr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доц. д-р </a:t>
            </a:r>
            <a:r>
              <a:rPr lang="ru-RU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Стоян</a:t>
            </a: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Транев</a:t>
            </a: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Транев</a:t>
            </a: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Университет „Проф. д-р А. Златаров” - Б-с</a:t>
            </a:r>
          </a:p>
          <a:p>
            <a:pPr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доц. д-р Веселина </a:t>
            </a:r>
            <a:r>
              <a:rPr lang="ru-RU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Кунчева</a:t>
            </a: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Бурева</a:t>
            </a: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Университет „Проф. д-р А. Златаров” - Б-с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r>
              <a:rPr lang="ru-RU" sz="2800" dirty="0">
                <a:solidFill>
                  <a:schemeClr val="bg2">
                    <a:lumMod val="50000"/>
                  </a:schemeClr>
                </a:solidFill>
              </a:rPr>
              <a:t>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>3-ма </a:t>
            </a:r>
            <a:r>
              <a:rPr lang="ru-RU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гл. </a:t>
            </a:r>
            <a:r>
              <a:rPr lang="ru-RU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асистенти</a:t>
            </a:r>
            <a:r>
              <a:rPr lang="ru-RU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;</a:t>
            </a:r>
          </a:p>
          <a:p>
            <a:pPr marL="0" indent="0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r>
              <a:rPr lang="ru-RU" sz="1400" dirty="0">
                <a:solidFill>
                  <a:schemeClr val="accent1">
                    <a:lumMod val="75000"/>
                  </a:schemeClr>
                </a:solidFill>
              </a:rPr>
              <a:t>1</a:t>
            </a:r>
            <a:r>
              <a:rPr lang="en-US" sz="1400" dirty="0">
                <a:solidFill>
                  <a:schemeClr val="accent1">
                    <a:lumMod val="75000"/>
                  </a:schemeClr>
                </a:solidFill>
              </a:rPr>
              <a:t>. 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</a:rPr>
              <a:t>гл. ас. д-р </a:t>
            </a:r>
            <a:r>
              <a:rPr lang="ru-RU" sz="1400" dirty="0" err="1">
                <a:solidFill>
                  <a:schemeClr val="accent1">
                    <a:lumMod val="75000"/>
                  </a:schemeClr>
                </a:solidFill>
              </a:rPr>
              <a:t>Деян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</a:rPr>
              <a:t> Георгиев Мавров – У-т «Проф. д-р </a:t>
            </a:r>
            <a:r>
              <a:rPr lang="ru-RU" sz="1400" dirty="0" err="1">
                <a:solidFill>
                  <a:schemeClr val="accent1">
                    <a:lumMod val="75000"/>
                  </a:schemeClr>
                </a:solidFill>
              </a:rPr>
              <a:t>Асен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400" dirty="0" err="1">
                <a:solidFill>
                  <a:schemeClr val="accent1">
                    <a:lumMod val="75000"/>
                  </a:schemeClr>
                </a:solidFill>
              </a:rPr>
              <a:t>Златаров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</a:rPr>
              <a:t>» -- Б-с</a:t>
            </a:r>
          </a:p>
          <a:p>
            <a:pPr marL="0" indent="0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r>
              <a:rPr lang="bg-BG" sz="1400" dirty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en-US" sz="1400" dirty="0">
                <a:solidFill>
                  <a:schemeClr val="accent1">
                    <a:lumMod val="75000"/>
                  </a:schemeClr>
                </a:solidFill>
              </a:rPr>
              <a:t>. 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</a:rPr>
              <a:t>гл. ас. д-р Ваня </a:t>
            </a:r>
            <a:r>
              <a:rPr lang="ru-RU" sz="1400" dirty="0" err="1">
                <a:solidFill>
                  <a:schemeClr val="accent1">
                    <a:lumMod val="75000"/>
                  </a:schemeClr>
                </a:solidFill>
              </a:rPr>
              <a:t>Красимирова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</a:rPr>
              <a:t> Георгиева</a:t>
            </a:r>
            <a:r>
              <a:rPr lang="en-US" sz="1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</a:rPr>
              <a:t>– У-т «Проф. д-р </a:t>
            </a:r>
            <a:r>
              <a:rPr lang="ru-RU" sz="1400" dirty="0" err="1">
                <a:solidFill>
                  <a:schemeClr val="accent1">
                    <a:lumMod val="75000"/>
                  </a:schemeClr>
                </a:solidFill>
              </a:rPr>
              <a:t>Асен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400" dirty="0" err="1">
                <a:solidFill>
                  <a:schemeClr val="accent1">
                    <a:lumMod val="75000"/>
                  </a:schemeClr>
                </a:solidFill>
              </a:rPr>
              <a:t>Златаров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</a:rPr>
              <a:t>» -- Б-с</a:t>
            </a:r>
          </a:p>
          <a:p>
            <a:pPr marL="0" indent="0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r>
              <a:rPr lang="bg-BG" sz="1400" dirty="0">
                <a:solidFill>
                  <a:schemeClr val="accent1">
                    <a:lumMod val="75000"/>
                  </a:schemeClr>
                </a:solidFill>
              </a:rPr>
              <a:t>3</a:t>
            </a:r>
            <a:r>
              <a:rPr lang="en-US" sz="1400" dirty="0">
                <a:solidFill>
                  <a:schemeClr val="accent1">
                    <a:lumMod val="75000"/>
                  </a:schemeClr>
                </a:solidFill>
              </a:rPr>
              <a:t>. 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</a:rPr>
              <a:t>гл. ас. д-р </a:t>
            </a:r>
            <a:r>
              <a:rPr lang="ru-RU" sz="1400" dirty="0" err="1">
                <a:solidFill>
                  <a:schemeClr val="accent1">
                    <a:lumMod val="75000"/>
                  </a:schemeClr>
                </a:solidFill>
              </a:rPr>
              <a:t>Христо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</a:rPr>
              <a:t> Димитров </a:t>
            </a:r>
            <a:r>
              <a:rPr lang="ru-RU" sz="1400" dirty="0" err="1">
                <a:solidFill>
                  <a:schemeClr val="accent1">
                    <a:lumMod val="75000"/>
                  </a:schemeClr>
                </a:solidFill>
              </a:rPr>
              <a:t>Панайотов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</a:rPr>
              <a:t> – У-т «Проф. д-р </a:t>
            </a:r>
            <a:r>
              <a:rPr lang="ru-RU" sz="1400" dirty="0" err="1">
                <a:solidFill>
                  <a:schemeClr val="accent1">
                    <a:lumMod val="75000"/>
                  </a:schemeClr>
                </a:solidFill>
              </a:rPr>
              <a:t>Асен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400" dirty="0" err="1">
                <a:solidFill>
                  <a:schemeClr val="accent1">
                    <a:lumMod val="75000"/>
                  </a:schemeClr>
                </a:solidFill>
              </a:rPr>
              <a:t>Златаров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</a:rPr>
              <a:t>» -- Б-с</a:t>
            </a:r>
            <a:endParaRPr lang="ru-RU" sz="32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r>
              <a:rPr lang="ru-RU" sz="3200" dirty="0">
                <a:solidFill>
                  <a:schemeClr val="bg2">
                    <a:lumMod val="50000"/>
                  </a:schemeClr>
                </a:solidFill>
              </a:rPr>
              <a:t>	</a:t>
            </a:r>
            <a:r>
              <a:rPr lang="ru-RU" sz="2800" dirty="0">
                <a:solidFill>
                  <a:schemeClr val="accent3">
                    <a:lumMod val="75000"/>
                  </a:schemeClr>
                </a:solidFill>
              </a:rPr>
              <a:t>1 </a:t>
            </a:r>
            <a:r>
              <a:rPr lang="ru-RU" sz="2800" dirty="0" err="1">
                <a:solidFill>
                  <a:schemeClr val="accent3">
                    <a:lumMod val="75000"/>
                  </a:schemeClr>
                </a:solidFill>
              </a:rPr>
              <a:t>асистент</a:t>
            </a:r>
            <a:r>
              <a:rPr lang="en-US" sz="28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bg-BG" sz="2800" dirty="0">
                <a:solidFill>
                  <a:schemeClr val="accent3">
                    <a:lumMod val="75000"/>
                  </a:schemeClr>
                </a:solidFill>
              </a:rPr>
              <a:t>д-р и </a:t>
            </a:r>
            <a:r>
              <a:rPr lang="ru-RU" sz="2800" dirty="0">
                <a:solidFill>
                  <a:srgbClr val="FF0000"/>
                </a:solidFill>
              </a:rPr>
              <a:t>1 ассистент-докторант;</a:t>
            </a:r>
          </a:p>
          <a:p>
            <a:pPr marL="0" indent="0"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r>
              <a:rPr lang="ru-RU" sz="1400" dirty="0">
                <a:solidFill>
                  <a:schemeClr val="tx1"/>
                </a:solidFill>
              </a:rPr>
              <a:t>1. ас. д-р  Пламена </a:t>
            </a:r>
            <a:r>
              <a:rPr lang="ru-RU" sz="1400" dirty="0" err="1">
                <a:solidFill>
                  <a:schemeClr val="tx1"/>
                </a:solidFill>
              </a:rPr>
              <a:t>Добрева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dirty="0" err="1">
                <a:solidFill>
                  <a:schemeClr val="tx1"/>
                </a:solidFill>
              </a:rPr>
              <a:t>Йовчева</a:t>
            </a:r>
            <a:r>
              <a:rPr lang="ru-RU" sz="1400" dirty="0">
                <a:solidFill>
                  <a:schemeClr val="tx1"/>
                </a:solidFill>
              </a:rPr>
              <a:t>, Университет „Проф. д-р А. Златаров”- Б-с</a:t>
            </a:r>
          </a:p>
          <a:p>
            <a:pPr marL="0" indent="0"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r>
              <a:rPr lang="ru-RU" sz="1400" dirty="0">
                <a:solidFill>
                  <a:srgbClr val="FF0000"/>
                </a:solidFill>
              </a:rPr>
              <a:t>2. ас. </a:t>
            </a:r>
            <a:r>
              <a:rPr lang="ru-RU" sz="1400" dirty="0" err="1">
                <a:solidFill>
                  <a:srgbClr val="FF0000"/>
                </a:solidFill>
              </a:rPr>
              <a:t>Докт</a:t>
            </a:r>
            <a:r>
              <a:rPr lang="ru-RU" sz="1400" dirty="0">
                <a:solidFill>
                  <a:srgbClr val="FF0000"/>
                </a:solidFill>
              </a:rPr>
              <a:t>. Стела Димитрова Тодорова - Университет „Проф. д-р А. Златаров”- Б-с</a:t>
            </a:r>
          </a:p>
          <a:p>
            <a:pPr marL="0" indent="0"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r>
              <a:rPr lang="ru-RU" dirty="0">
                <a:solidFill>
                  <a:srgbClr val="FF0000"/>
                </a:solidFill>
              </a:rPr>
              <a:t>9 студента </a:t>
            </a:r>
            <a:r>
              <a:rPr lang="ru-RU" sz="1400" dirty="0">
                <a:solidFill>
                  <a:srgbClr val="FF0000"/>
                </a:solidFill>
              </a:rPr>
              <a:t>- две студентки </a:t>
            </a:r>
            <a:r>
              <a:rPr lang="ru-RU" sz="1400" dirty="0" err="1">
                <a:solidFill>
                  <a:srgbClr val="FF0000"/>
                </a:solidFill>
              </a:rPr>
              <a:t>магистърска</a:t>
            </a:r>
            <a:r>
              <a:rPr lang="ru-RU" sz="1400" dirty="0">
                <a:solidFill>
                  <a:srgbClr val="FF0000"/>
                </a:solidFill>
              </a:rPr>
              <a:t> </a:t>
            </a:r>
            <a:r>
              <a:rPr lang="ru-RU" sz="1400" dirty="0" err="1">
                <a:solidFill>
                  <a:srgbClr val="FF0000"/>
                </a:solidFill>
              </a:rPr>
              <a:t>програма</a:t>
            </a:r>
            <a:r>
              <a:rPr lang="ru-RU" sz="1400" dirty="0">
                <a:solidFill>
                  <a:srgbClr val="FF0000"/>
                </a:solidFill>
              </a:rPr>
              <a:t> ИИТХХО, </a:t>
            </a:r>
            <a:r>
              <a:rPr lang="ru-RU" sz="1400" dirty="0" err="1">
                <a:solidFill>
                  <a:srgbClr val="FF0000"/>
                </a:solidFill>
              </a:rPr>
              <a:t>бакалаври</a:t>
            </a:r>
            <a:r>
              <a:rPr lang="ru-RU" sz="1400" dirty="0">
                <a:solidFill>
                  <a:srgbClr val="FF0000"/>
                </a:solidFill>
              </a:rPr>
              <a:t> спец. ХТПКС – </a:t>
            </a:r>
            <a:r>
              <a:rPr lang="ru-RU" sz="1400" dirty="0" err="1">
                <a:solidFill>
                  <a:srgbClr val="FF0000"/>
                </a:solidFill>
              </a:rPr>
              <a:t>двама</a:t>
            </a:r>
            <a:r>
              <a:rPr lang="ru-RU" sz="1400" dirty="0">
                <a:solidFill>
                  <a:srgbClr val="FF0000"/>
                </a:solidFill>
              </a:rPr>
              <a:t>, </a:t>
            </a:r>
            <a:r>
              <a:rPr lang="ru-RU" sz="1400" dirty="0" err="1">
                <a:solidFill>
                  <a:srgbClr val="FF0000"/>
                </a:solidFill>
              </a:rPr>
              <a:t>бакалаври</a:t>
            </a:r>
            <a:r>
              <a:rPr lang="ru-RU" sz="1400" dirty="0">
                <a:solidFill>
                  <a:srgbClr val="FF0000"/>
                </a:solidFill>
              </a:rPr>
              <a:t> спец. ЕООС – </a:t>
            </a:r>
            <a:r>
              <a:rPr lang="ru-RU" sz="1400" dirty="0" err="1">
                <a:solidFill>
                  <a:srgbClr val="FF0000"/>
                </a:solidFill>
              </a:rPr>
              <a:t>двама</a:t>
            </a:r>
            <a:r>
              <a:rPr lang="ru-RU" sz="1400" dirty="0">
                <a:solidFill>
                  <a:srgbClr val="FF0000"/>
                </a:solidFill>
              </a:rPr>
              <a:t>, </a:t>
            </a:r>
            <a:r>
              <a:rPr lang="ru-RU" sz="1400" dirty="0" err="1">
                <a:solidFill>
                  <a:srgbClr val="FF0000"/>
                </a:solidFill>
              </a:rPr>
              <a:t>бакалаври</a:t>
            </a:r>
            <a:r>
              <a:rPr lang="ru-RU" sz="1400" dirty="0">
                <a:solidFill>
                  <a:srgbClr val="FF0000"/>
                </a:solidFill>
              </a:rPr>
              <a:t> спец. СУ – </a:t>
            </a:r>
            <a:r>
              <a:rPr lang="ru-RU" sz="1400" dirty="0" err="1">
                <a:solidFill>
                  <a:srgbClr val="FF0000"/>
                </a:solidFill>
              </a:rPr>
              <a:t>двама</a:t>
            </a:r>
            <a:r>
              <a:rPr lang="ru-RU" sz="1400" dirty="0">
                <a:solidFill>
                  <a:srgbClr val="FF0000"/>
                </a:solidFill>
              </a:rPr>
              <a:t>, един </a:t>
            </a:r>
            <a:r>
              <a:rPr lang="ru-RU" sz="1400" dirty="0" err="1">
                <a:solidFill>
                  <a:srgbClr val="FF0000"/>
                </a:solidFill>
              </a:rPr>
              <a:t>бакалавър</a:t>
            </a:r>
            <a:r>
              <a:rPr lang="ru-RU" sz="1400" dirty="0">
                <a:solidFill>
                  <a:srgbClr val="FF0000"/>
                </a:solidFill>
              </a:rPr>
              <a:t> от спец. М</a:t>
            </a:r>
          </a:p>
        </p:txBody>
      </p:sp>
      <p:sp>
        <p:nvSpPr>
          <p:cNvPr id="6148" name="Rectangle 3"/>
          <p:cNvSpPr>
            <a:spLocks noChangeArrowheads="1"/>
          </p:cNvSpPr>
          <p:nvPr/>
        </p:nvSpPr>
        <p:spPr bwMode="auto">
          <a:xfrm>
            <a:off x="0" y="166688"/>
            <a:ext cx="30163" cy="1238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bg-BG" altLang="bg-BG" sz="800">
                <a:solidFill>
                  <a:schemeClr val="tx1"/>
                </a:solidFill>
              </a:rPr>
              <a:t> </a:t>
            </a:r>
            <a:endParaRPr lang="bg-BG" altLang="bg-BG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0" y="188913"/>
            <a:ext cx="7092950" cy="6669087"/>
          </a:xfrm>
        </p:spPr>
        <p:txBody>
          <a:bodyPr/>
          <a:lstStyle/>
          <a:p>
            <a:pPr marL="0" indent="0" algn="just" eaLnBrk="1" hangingPunct="1">
              <a:buFont typeface="Wingdings 3" pitchFamily="18" charset="2"/>
              <a:buNone/>
            </a:pPr>
            <a:r>
              <a:rPr lang="ru-RU" altLang="bg-BG" sz="2800" smtClean="0">
                <a:solidFill>
                  <a:srgbClr val="C00000"/>
                </a:solidFill>
              </a:rPr>
              <a:t>ЦЕЛ: </a:t>
            </a:r>
            <a:r>
              <a:rPr lang="ru-RU" altLang="bg-BG" sz="2000" smtClean="0">
                <a:solidFill>
                  <a:schemeClr val="accent1"/>
                </a:solidFill>
              </a:rPr>
              <a:t>разширяване на теоретичните аспекти и практическите приложения на индексираните матрици като иновативен инструмент за моделиране, оптимизация и извличане на знания, подпомагащ процеса на подготовка и вземане на решение както в ясна, така и в размита среда.</a:t>
            </a:r>
          </a:p>
          <a:p>
            <a:pPr marL="0" indent="0" algn="just" eaLnBrk="1" hangingPunct="1">
              <a:buFont typeface="Wingdings 3" pitchFamily="18" charset="2"/>
              <a:buNone/>
            </a:pPr>
            <a:r>
              <a:rPr lang="ru-RU" altLang="bg-BG" sz="1400" smtClean="0">
                <a:solidFill>
                  <a:schemeClr val="tx1"/>
                </a:solidFill>
              </a:rPr>
              <a:t>За работата по проекта са дефинирани седем задачи:</a:t>
            </a:r>
          </a:p>
          <a:p>
            <a:pPr marL="0" indent="0" algn="just" eaLnBrk="1" hangingPunct="1">
              <a:buFont typeface="Wingdings 3" pitchFamily="18" charset="2"/>
              <a:buNone/>
            </a:pPr>
            <a:r>
              <a:rPr lang="ru-RU" altLang="bg-BG" sz="1400" smtClean="0">
                <a:solidFill>
                  <a:schemeClr val="tx1"/>
                </a:solidFill>
              </a:rPr>
              <a:t>1.	Да се направи анализ на съществуващите видове индексирани матрици, операциите и релациите с тях, предназначени за извличане на знания от данни за изследваните обекти и процеси; </a:t>
            </a:r>
          </a:p>
          <a:p>
            <a:pPr marL="0" indent="0" algn="just" eaLnBrk="1" hangingPunct="1">
              <a:buFont typeface="Wingdings 3" pitchFamily="18" charset="2"/>
              <a:buNone/>
            </a:pPr>
            <a:r>
              <a:rPr lang="ru-RU" altLang="bg-BG" sz="1400" smtClean="0">
                <a:solidFill>
                  <a:schemeClr val="tx1"/>
                </a:solidFill>
              </a:rPr>
              <a:t>2.	Да се моделират и подобрят методите за извличане на знания за обектите чрез формално описание с апарата на индексираните матрици, обобщените мрежи, или на интуиционистки размитите множества;</a:t>
            </a:r>
          </a:p>
          <a:p>
            <a:pPr marL="0" indent="0" algn="just" eaLnBrk="1" hangingPunct="1">
              <a:buFont typeface="Wingdings 3" pitchFamily="18" charset="2"/>
              <a:buNone/>
            </a:pPr>
            <a:r>
              <a:rPr lang="ru-RU" altLang="bg-BG" sz="1400" smtClean="0">
                <a:solidFill>
                  <a:schemeClr val="tx1"/>
                </a:solidFill>
              </a:rPr>
              <a:t>3.	Да се разшири в теоретичен аспект концепцията на индексираните матрици с оглед приложението им в процеса на извличане на знания.</a:t>
            </a:r>
          </a:p>
          <a:p>
            <a:pPr marL="0" indent="0" algn="just" eaLnBrk="1" hangingPunct="1">
              <a:buFont typeface="Wingdings 3" pitchFamily="18" charset="2"/>
              <a:buNone/>
            </a:pPr>
            <a:r>
              <a:rPr lang="ru-RU" altLang="bg-BG" sz="1400" smtClean="0">
                <a:solidFill>
                  <a:schemeClr val="tx1"/>
                </a:solidFill>
              </a:rPr>
              <a:t>4.	 Да се разширят приложенията на индексираните матрици в процеса на събиране на данни и извличане на информация за обекти и процеси.</a:t>
            </a:r>
          </a:p>
          <a:p>
            <a:pPr marL="0" indent="0" algn="just" eaLnBrk="1" hangingPunct="1">
              <a:buFont typeface="Wingdings 3" pitchFamily="18" charset="2"/>
              <a:buNone/>
            </a:pPr>
            <a:r>
              <a:rPr lang="ru-RU" altLang="bg-BG" sz="1400" smtClean="0">
                <a:solidFill>
                  <a:schemeClr val="tx1"/>
                </a:solidFill>
              </a:rPr>
              <a:t>5.	Да се използват, разширят и тестват софтуерните приложения, публикуване в среда под отворен код, за индексираните матрици и за интеркритериален анализ за реализация и анализ на разработените модели.</a:t>
            </a:r>
          </a:p>
          <a:p>
            <a:pPr marL="0" indent="0" algn="just" eaLnBrk="1" hangingPunct="1">
              <a:buFont typeface="Wingdings 3" pitchFamily="18" charset="2"/>
              <a:buNone/>
            </a:pPr>
            <a:r>
              <a:rPr lang="ru-RU" altLang="bg-BG" sz="1400" smtClean="0">
                <a:solidFill>
                  <a:schemeClr val="tx1"/>
                </a:solidFill>
              </a:rPr>
              <a:t>6.	Да се разпространят резултатите от проекта.</a:t>
            </a: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0" y="0"/>
            <a:ext cx="8964613" cy="981075"/>
          </a:xfrm>
        </p:spPr>
        <p:txBody>
          <a:bodyPr/>
          <a:lstStyle/>
          <a:p>
            <a:pPr algn="ctr" eaLnBrk="1" hangingPunct="1"/>
            <a:r>
              <a:rPr lang="ru-RU" altLang="bg-BG" sz="3000" smtClean="0">
                <a:solidFill>
                  <a:srgbClr val="002060"/>
                </a:solidFill>
              </a:rPr>
              <a:t>Публикационна дейност през втория етап-2021</a:t>
            </a:r>
            <a:r>
              <a:rPr lang="bg-BG" altLang="bg-BG" sz="3000" smtClean="0">
                <a:solidFill>
                  <a:srgbClr val="002060"/>
                </a:solidFill>
              </a:rPr>
              <a:t> </a:t>
            </a: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79388" y="620713"/>
            <a:ext cx="7416800" cy="6048375"/>
          </a:xfrm>
        </p:spPr>
        <p:txBody>
          <a:bodyPr rtlCol="0">
            <a:normAutofit fontScale="85000" lnSpcReduction="10000"/>
          </a:bodyPr>
          <a:lstStyle/>
          <a:p>
            <a:pPr algn="ctr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eaLnBrk="1" fontAlgn="auto" hangingPunct="1">
              <a:lnSpc>
                <a:spcPct val="107000"/>
              </a:lnSpc>
              <a:spcAft>
                <a:spcPts val="800"/>
              </a:spcAft>
              <a:buClr>
                <a:srgbClr val="5FCBEF"/>
              </a:buClr>
              <a:buFont typeface="Wingdings 3" pitchFamily="18" charset="2"/>
              <a:buNone/>
              <a:defRPr/>
            </a:pPr>
            <a:r>
              <a:rPr lang="en-US" sz="2000" dirty="0">
                <a:solidFill>
                  <a:srgbClr val="C00000"/>
                </a:solidFill>
              </a:rPr>
              <a:t>I.</a:t>
            </a:r>
            <a:r>
              <a:rPr lang="bg-BG" sz="2000" dirty="0">
                <a:solidFill>
                  <a:srgbClr val="C00000"/>
                </a:solidFill>
              </a:rPr>
              <a:t> Списък на научните публикации, публикувани в издания с импакт ранг</a:t>
            </a:r>
          </a:p>
          <a:p>
            <a:pPr marL="0" indent="0" eaLnBrk="1" fontAlgn="auto" hangingPunct="1">
              <a:lnSpc>
                <a:spcPct val="107000"/>
              </a:lnSpc>
              <a:spcAft>
                <a:spcPts val="800"/>
              </a:spcAft>
              <a:buClr>
                <a:srgbClr val="5FCBEF"/>
              </a:buClr>
              <a:buFont typeface="Wingdings 3" pitchFamily="18" charset="2"/>
              <a:buNone/>
              <a:defRPr/>
            </a:pPr>
            <a:r>
              <a:rPr lang="bg-BG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1.	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Traneva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V., Tranev, S., Intuitionistic Fuzzy Index-Matrix Selection for the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Outosourcing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Providers, In: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Kahraman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C.,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Cebi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S.,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Cevik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Onar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S.,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Oztaysi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B.,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Tolga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A.C., Sari I.U. (eds) Intelligent and Fuzzy Techniques for Emerging Conditions and Digital Transformation. INFUS 2021. Lecture Notes in Networks and Systems, vol. 308, 119-128. Springer, Cham. https://doi.org/10.1007/978-3-030-85577-2_14</a:t>
            </a:r>
          </a:p>
          <a:p>
            <a:pPr marL="0" indent="0" eaLnBrk="1" fontAlgn="auto" hangingPunct="1">
              <a:lnSpc>
                <a:spcPct val="107000"/>
              </a:lnSpc>
              <a:spcAft>
                <a:spcPts val="800"/>
              </a:spcAft>
              <a:buClr>
                <a:srgbClr val="5FCBEF"/>
              </a:buClr>
              <a:buFont typeface="Wingdings 3" pitchFamily="18" charset="2"/>
              <a:buNone/>
              <a:defRPr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2.	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Traneva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V., Tranev, S., Intuitionistic Fuzzy ANOVA for COVID-19 Cases in Asia by Density and Climate Factors, In: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Kahraman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C.,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Cebi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S.,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Cevik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Onar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S.,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Oztaysi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B.,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Tolga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A.C., Sari I.U. (eds) Intelligent and Fuzzy Techniques for Emerging Conditions and Digital Transformation. INFUS 2021. Lecture Notes in Networks and Systems, vol. 308, 66-74, Springer, Cham. https://doi.org/10.1007/978-3-030-85577-2_8</a:t>
            </a:r>
          </a:p>
          <a:p>
            <a:pPr marL="0" indent="0" eaLnBrk="1" fontAlgn="auto" hangingPunct="1">
              <a:lnSpc>
                <a:spcPct val="107000"/>
              </a:lnSpc>
              <a:spcAft>
                <a:spcPts val="800"/>
              </a:spcAft>
              <a:buClr>
                <a:srgbClr val="5FCBEF"/>
              </a:buClr>
              <a:buFont typeface="Wingdings 3" pitchFamily="18" charset="2"/>
              <a:buNone/>
              <a:defRPr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3.	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Traneva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V., Tranev, S., On Index-Matrix Interpretation of Interval-Valued Intuitionistic Fuzzy Hamiltonian Cycle, In: S.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Fidanova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(eds.) Recent advances in computational optimization, Studies in computational intelligence, vol. 986. Springer, Cham, 2021,  1-21,  https://doi.org/ 10.1007/978-3-030-82397-9_17 (in press) (SJR 0.295)</a:t>
            </a:r>
          </a:p>
          <a:p>
            <a:pPr marL="0" indent="0" eaLnBrk="1" fontAlgn="auto" hangingPunct="1">
              <a:lnSpc>
                <a:spcPct val="107000"/>
              </a:lnSpc>
              <a:spcAft>
                <a:spcPts val="800"/>
              </a:spcAft>
              <a:buClr>
                <a:srgbClr val="5FCBEF"/>
              </a:buClr>
              <a:buFont typeface="Wingdings 3" pitchFamily="18" charset="2"/>
              <a:buNone/>
              <a:defRPr/>
            </a:pPr>
            <a:endParaRPr lang="bg-BG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0" y="0"/>
            <a:ext cx="8964613" cy="981075"/>
          </a:xfrm>
        </p:spPr>
        <p:txBody>
          <a:bodyPr/>
          <a:lstStyle/>
          <a:p>
            <a:pPr algn="ctr" eaLnBrk="1" hangingPunct="1"/>
            <a:r>
              <a:rPr lang="ru-RU" altLang="bg-BG" sz="3000" smtClean="0">
                <a:solidFill>
                  <a:srgbClr val="002060"/>
                </a:solidFill>
              </a:rPr>
              <a:t>Публикационна дейност през втория етап-2021</a:t>
            </a:r>
            <a:r>
              <a:rPr lang="bg-BG" altLang="bg-BG" sz="3000" smtClean="0">
                <a:solidFill>
                  <a:srgbClr val="002060"/>
                </a:solidFill>
              </a:rPr>
              <a:t> </a:t>
            </a: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79388" y="692150"/>
            <a:ext cx="8569325" cy="5832475"/>
          </a:xfrm>
        </p:spPr>
        <p:txBody>
          <a:bodyPr rtlCol="0">
            <a:normAutofit fontScale="77500" lnSpcReduction="20000"/>
          </a:bodyPr>
          <a:lstStyle/>
          <a:p>
            <a:pPr marL="0" indent="0" eaLnBrk="1" fontAlgn="auto" hangingPunct="1">
              <a:lnSpc>
                <a:spcPct val="107000"/>
              </a:lnSpc>
              <a:spcAft>
                <a:spcPts val="800"/>
              </a:spcAft>
              <a:buClr>
                <a:srgbClr val="5FCBEF"/>
              </a:buClr>
              <a:buFont typeface="Wingdings 3" pitchFamily="18" charset="2"/>
              <a:buNone/>
              <a:defRPr/>
            </a:pPr>
            <a:r>
              <a:rPr lang="en-US" sz="26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II. </a:t>
            </a:r>
            <a:r>
              <a:rPr lang="az-Cyrl-AZ" sz="26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Брой статии в сборници от научни конференции, представени в </a:t>
            </a:r>
            <a:r>
              <a:rPr lang="en-US" sz="26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Conference Proceedings </a:t>
            </a:r>
            <a:r>
              <a:rPr lang="az-Cyrl-AZ" sz="26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и/или </a:t>
            </a:r>
            <a:r>
              <a:rPr lang="en-US" sz="26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Scopus </a:t>
            </a:r>
          </a:p>
          <a:p>
            <a:pPr marL="0" indent="0" eaLnBrk="1" fontAlgn="auto" hangingPunct="1">
              <a:lnSpc>
                <a:spcPct val="107000"/>
              </a:lnSpc>
              <a:spcAft>
                <a:spcPts val="800"/>
              </a:spcAft>
              <a:buClr>
                <a:srgbClr val="5FCBEF"/>
              </a:buClr>
              <a:buFont typeface="Wingdings 3" pitchFamily="18" charset="2"/>
              <a:buNone/>
              <a:defRPr/>
            </a:pPr>
            <a:r>
              <a:rPr lang="en-US" sz="26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1.	</a:t>
            </a:r>
            <a:r>
              <a:rPr lang="en-US" sz="26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Traneva</a:t>
            </a:r>
            <a:r>
              <a:rPr lang="en-US" sz="26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V., Tranev S., </a:t>
            </a:r>
            <a:r>
              <a:rPr lang="en-US" sz="26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Mavrov</a:t>
            </a:r>
            <a:r>
              <a:rPr lang="en-US" sz="26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, D., Interval-Valued Intuitionistic Fuzzy Decision-Making Method using Index Matrices and Application in Outsourcing. Proceedings of the 16th Conference on Computer Science and Information Systems (</a:t>
            </a:r>
            <a:r>
              <a:rPr lang="en-US" sz="26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FedCSIS</a:t>
            </a:r>
            <a:r>
              <a:rPr lang="en-US" sz="26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), Sofia, Bulgaria, 2021, vol. 25, pp. 251–255 (indexed in Thomson Reuters, Scopus) </a:t>
            </a:r>
            <a:r>
              <a:rPr lang="en-US" sz="26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doi</a:t>
            </a:r>
            <a:r>
              <a:rPr lang="en-US" sz="26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: 10.15439/2021F77</a:t>
            </a:r>
          </a:p>
          <a:p>
            <a:pPr marL="0" indent="0" eaLnBrk="1" fontAlgn="auto" hangingPunct="1">
              <a:lnSpc>
                <a:spcPct val="107000"/>
              </a:lnSpc>
              <a:spcAft>
                <a:spcPts val="800"/>
              </a:spcAft>
              <a:buClr>
                <a:srgbClr val="5FCBEF"/>
              </a:buClr>
              <a:buFont typeface="Wingdings 3" pitchFamily="18" charset="2"/>
              <a:buNone/>
              <a:defRPr/>
            </a:pPr>
            <a:r>
              <a:rPr lang="en-US" sz="26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III. </a:t>
            </a:r>
            <a:r>
              <a:rPr lang="bg-BG" sz="26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Списък на научните публикации, представени в световни вторични литературни източници:</a:t>
            </a:r>
          </a:p>
          <a:p>
            <a:pPr marL="0" indent="0" eaLnBrk="1" fontAlgn="auto" hangingPunct="1">
              <a:lnSpc>
                <a:spcPct val="107000"/>
              </a:lnSpc>
              <a:spcAft>
                <a:spcPts val="800"/>
              </a:spcAft>
              <a:buClr>
                <a:srgbClr val="5FCBEF"/>
              </a:buClr>
              <a:buFont typeface="Wingdings 3" pitchFamily="18" charset="2"/>
              <a:buNone/>
              <a:defRPr/>
            </a:pPr>
            <a:r>
              <a:rPr lang="az-Cyrl-AZ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	</a:t>
            </a:r>
            <a:r>
              <a:rPr lang="en-US" sz="20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Traneva</a:t>
            </a:r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V., Tranev S., Two-Stage Intuitionistic Fuzzy Transportation Problem through the Prism of Index Matrices. Position and Communication papers of the Proceedings of the 16th Conference on  computer Science and Information Systems (</a:t>
            </a:r>
            <a:r>
              <a:rPr lang="en-US" sz="20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FedCSIS</a:t>
            </a:r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), Sofia, Bulgaria, 2021, pp. 89–96,  </a:t>
            </a:r>
            <a:r>
              <a:rPr lang="en-US" sz="20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doi</a:t>
            </a:r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10.15439/2021F76</a:t>
            </a:r>
          </a:p>
          <a:p>
            <a:pPr marL="0" indent="0" eaLnBrk="1" fontAlgn="auto" hangingPunct="1">
              <a:lnSpc>
                <a:spcPct val="107000"/>
              </a:lnSpc>
              <a:spcAft>
                <a:spcPts val="800"/>
              </a:spcAft>
              <a:buClr>
                <a:srgbClr val="5FCBEF"/>
              </a:buClr>
              <a:buFont typeface="Wingdings 3" pitchFamily="18" charset="2"/>
              <a:buNone/>
              <a:defRPr/>
            </a:pPr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	</a:t>
            </a:r>
            <a:r>
              <a:rPr lang="az-Cyrl-AZ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Марчело Ангелов, СУ 1383, </a:t>
            </a:r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IV </a:t>
            </a:r>
            <a:r>
              <a:rPr lang="az-Cyrl-AZ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курс. Регресионният анализ в мениджмънта. </a:t>
            </a:r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XVI </a:t>
            </a:r>
            <a:r>
              <a:rPr lang="az-Cyrl-AZ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студентска научна конференция "Теория и практика на съвременното управление и педагогика" – зимна сесия – 04.12.2020</a:t>
            </a:r>
          </a:p>
          <a:p>
            <a:pPr marL="0" indent="0" eaLnBrk="1" fontAlgn="auto" hangingPunct="1">
              <a:lnSpc>
                <a:spcPct val="107000"/>
              </a:lnSpc>
              <a:spcAft>
                <a:spcPts val="800"/>
              </a:spcAft>
              <a:buClr>
                <a:srgbClr val="5FCBEF"/>
              </a:buClr>
              <a:buFont typeface="Wingdings 3" pitchFamily="18" charset="2"/>
              <a:buNone/>
              <a:defRPr/>
            </a:pPr>
            <a:r>
              <a:rPr lang="az-Cyrl-AZ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	Марчело Ангелов, СУ 1383, </a:t>
            </a:r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IV </a:t>
            </a:r>
            <a:r>
              <a:rPr lang="az-Cyrl-AZ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курс. Сравняване на франчайзовите продукти на </a:t>
            </a:r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MCDONALDS </a:t>
            </a:r>
            <a:r>
              <a:rPr lang="az-Cyrl-AZ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 </a:t>
            </a:r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KFC. XVI </a:t>
            </a:r>
            <a:r>
              <a:rPr lang="az-Cyrl-AZ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студентска научна конференция "Теория и практика на съвременното управление и педагогика" – лятна сесия – 13.06.2021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0" y="-387350"/>
            <a:ext cx="7246938" cy="1539875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/>
              <a:t> </a:t>
            </a:r>
            <a:r>
              <a:rPr lang="bg-BG" dirty="0"/>
              <a:t/>
            </a:r>
            <a:br>
              <a:rPr lang="bg-BG" dirty="0"/>
            </a:br>
            <a:r>
              <a:rPr lang="ru-RU" sz="4000" b="1" dirty="0"/>
              <a:t>БЮДЖЕТИРАНЕ</a:t>
            </a:r>
            <a:r>
              <a:rPr lang="bg-BG" sz="4000" dirty="0"/>
              <a:t/>
            </a:r>
            <a:br>
              <a:rPr lang="bg-BG" sz="4000" dirty="0"/>
            </a:br>
            <a:endParaRPr lang="bg-BG" sz="4000" dirty="0"/>
          </a:p>
        </p:txBody>
      </p:sp>
      <p:sp>
        <p:nvSpPr>
          <p:cNvPr id="9219" name="Content Placeholder 5"/>
          <p:cNvSpPr>
            <a:spLocks noGrp="1"/>
          </p:cNvSpPr>
          <p:nvPr>
            <p:ph idx="1"/>
          </p:nvPr>
        </p:nvSpPr>
        <p:spPr>
          <a:xfrm>
            <a:off x="468313" y="836613"/>
            <a:ext cx="7343775" cy="5905500"/>
          </a:xfrm>
        </p:spPr>
        <p:txBody>
          <a:bodyPr/>
          <a:lstStyle/>
          <a:p>
            <a:pPr algn="just">
              <a:defRPr/>
            </a:pPr>
            <a:endParaRPr lang="en-US" altLang="bg-BG" sz="2000" dirty="0"/>
          </a:p>
          <a:p>
            <a:pPr algn="just">
              <a:defRPr/>
            </a:pPr>
            <a:r>
              <a:rPr lang="ru-RU" altLang="bg-BG" sz="2000" dirty="0" err="1">
                <a:solidFill>
                  <a:srgbClr val="FF0000"/>
                </a:solidFill>
              </a:rPr>
              <a:t>Отпуснат</a:t>
            </a:r>
            <a:r>
              <a:rPr lang="ru-RU" altLang="bg-BG" sz="2000" dirty="0">
                <a:solidFill>
                  <a:srgbClr val="FF0000"/>
                </a:solidFill>
              </a:rPr>
              <a:t> бюджет за </a:t>
            </a:r>
            <a:r>
              <a:rPr lang="bg-BG" altLang="bg-BG" sz="2000" dirty="0">
                <a:solidFill>
                  <a:srgbClr val="FF0000"/>
                </a:solidFill>
              </a:rPr>
              <a:t>втората </a:t>
            </a:r>
            <a:r>
              <a:rPr lang="ru-RU" altLang="bg-BG" sz="2000" dirty="0">
                <a:solidFill>
                  <a:srgbClr val="FF0000"/>
                </a:solidFill>
              </a:rPr>
              <a:t>год. - </a:t>
            </a:r>
            <a:r>
              <a:rPr lang="bg-BG" altLang="bg-BG" sz="2000" dirty="0">
                <a:solidFill>
                  <a:srgbClr val="FF0000"/>
                </a:solidFill>
              </a:rPr>
              <a:t>20</a:t>
            </a:r>
            <a:r>
              <a:rPr lang="en-US" altLang="bg-BG" sz="2000" dirty="0">
                <a:solidFill>
                  <a:srgbClr val="FF0000"/>
                </a:solidFill>
              </a:rPr>
              <a:t>0</a:t>
            </a:r>
            <a:r>
              <a:rPr lang="ru-RU" altLang="bg-BG" sz="2000" dirty="0">
                <a:solidFill>
                  <a:srgbClr val="FF0000"/>
                </a:solidFill>
              </a:rPr>
              <a:t>0 лева</a:t>
            </a:r>
          </a:p>
          <a:p>
            <a:pPr algn="just">
              <a:defRPr/>
            </a:pPr>
            <a:r>
              <a:rPr lang="ru-RU" altLang="bg-BG" sz="2000" dirty="0" err="1">
                <a:solidFill>
                  <a:srgbClr val="FF0000"/>
                </a:solidFill>
              </a:rPr>
              <a:t>Изразходените</a:t>
            </a:r>
            <a:r>
              <a:rPr lang="ru-RU" altLang="bg-BG" sz="2000" dirty="0">
                <a:solidFill>
                  <a:srgbClr val="FF0000"/>
                </a:solidFill>
              </a:rPr>
              <a:t> средства </a:t>
            </a:r>
            <a:r>
              <a:rPr lang="ru-RU" altLang="bg-BG" sz="2000" dirty="0" err="1">
                <a:solidFill>
                  <a:srgbClr val="FF0000"/>
                </a:solidFill>
              </a:rPr>
              <a:t>са</a:t>
            </a:r>
            <a:r>
              <a:rPr lang="ru-RU" altLang="bg-BG" sz="2000" dirty="0">
                <a:solidFill>
                  <a:srgbClr val="FF0000"/>
                </a:solidFill>
              </a:rPr>
              <a:t> </a:t>
            </a:r>
            <a:r>
              <a:rPr lang="bg-BG" altLang="bg-BG" sz="2000" dirty="0">
                <a:solidFill>
                  <a:srgbClr val="FF0000"/>
                </a:solidFill>
              </a:rPr>
              <a:t>19</a:t>
            </a:r>
            <a:r>
              <a:rPr lang="en-US" altLang="bg-BG" sz="2000" dirty="0">
                <a:solidFill>
                  <a:srgbClr val="FF0000"/>
                </a:solidFill>
              </a:rPr>
              <a:t>9</a:t>
            </a:r>
            <a:r>
              <a:rPr lang="bg-BG" altLang="bg-BG" sz="2000" dirty="0">
                <a:solidFill>
                  <a:srgbClr val="FF0000"/>
                </a:solidFill>
              </a:rPr>
              <a:t>7,11</a:t>
            </a:r>
            <a:r>
              <a:rPr lang="ru-RU" altLang="bg-BG" sz="2000" dirty="0">
                <a:solidFill>
                  <a:srgbClr val="FF0000"/>
                </a:solidFill>
              </a:rPr>
              <a:t> лева: </a:t>
            </a:r>
          </a:p>
          <a:p>
            <a:pPr algn="just">
              <a:defRPr/>
            </a:pPr>
            <a:endParaRPr lang="ru-RU" altLang="bg-BG" sz="2000" dirty="0">
              <a:solidFill>
                <a:srgbClr val="FF0000"/>
              </a:solidFill>
            </a:endParaRPr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ru-RU" altLang="bg-BG" sz="2000" dirty="0">
                <a:solidFill>
                  <a:srgbClr val="FF0000"/>
                </a:solidFill>
              </a:rPr>
              <a:t> </a:t>
            </a:r>
            <a:r>
              <a:rPr lang="ru-RU" altLang="bg-BG" sz="2000" dirty="0">
                <a:solidFill>
                  <a:schemeClr val="accent1"/>
                </a:solidFill>
              </a:rPr>
              <a:t>"</a:t>
            </a:r>
            <a:r>
              <a:rPr lang="ru-RU" altLang="bg-BG" sz="2000" dirty="0" err="1">
                <a:solidFill>
                  <a:schemeClr val="accent1"/>
                </a:solidFill>
              </a:rPr>
              <a:t>Дълготрайни</a:t>
            </a:r>
            <a:r>
              <a:rPr lang="ru-RU" altLang="bg-BG" sz="2000" dirty="0">
                <a:solidFill>
                  <a:schemeClr val="accent1"/>
                </a:solidFill>
              </a:rPr>
              <a:t> </a:t>
            </a:r>
            <a:r>
              <a:rPr lang="ru-RU" altLang="bg-BG" sz="2000" dirty="0" err="1">
                <a:solidFill>
                  <a:schemeClr val="accent1"/>
                </a:solidFill>
              </a:rPr>
              <a:t>материални</a:t>
            </a:r>
            <a:r>
              <a:rPr lang="ru-RU" altLang="bg-BG" sz="2000" dirty="0">
                <a:solidFill>
                  <a:schemeClr val="accent1"/>
                </a:solidFill>
              </a:rPr>
              <a:t> </a:t>
            </a:r>
            <a:r>
              <a:rPr lang="ru-RU" altLang="bg-BG" sz="2000" dirty="0" err="1">
                <a:solidFill>
                  <a:schemeClr val="accent1"/>
                </a:solidFill>
              </a:rPr>
              <a:t>активи</a:t>
            </a:r>
            <a:r>
              <a:rPr lang="ru-RU" altLang="bg-BG" sz="2000" dirty="0">
                <a:solidFill>
                  <a:schemeClr val="accent1"/>
                </a:solidFill>
              </a:rPr>
              <a:t>„ - </a:t>
            </a:r>
            <a:r>
              <a:rPr lang="bg-BG" altLang="bg-BG" sz="2000" dirty="0">
                <a:solidFill>
                  <a:schemeClr val="accent1"/>
                </a:solidFill>
              </a:rPr>
              <a:t>0 </a:t>
            </a:r>
            <a:r>
              <a:rPr lang="ru-RU" altLang="bg-BG" sz="2000" dirty="0">
                <a:solidFill>
                  <a:schemeClr val="accent1"/>
                </a:solidFill>
              </a:rPr>
              <a:t>лева</a:t>
            </a:r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ru-RU" altLang="bg-BG" sz="2000" dirty="0">
                <a:solidFill>
                  <a:schemeClr val="accent1"/>
                </a:solidFill>
              </a:rPr>
              <a:t>"</a:t>
            </a:r>
            <a:r>
              <a:rPr lang="ru-RU" altLang="bg-BG" sz="2000" dirty="0" err="1">
                <a:solidFill>
                  <a:schemeClr val="accent1"/>
                </a:solidFill>
              </a:rPr>
              <a:t>Външни</a:t>
            </a:r>
            <a:r>
              <a:rPr lang="ru-RU" altLang="bg-BG" sz="2000" dirty="0">
                <a:solidFill>
                  <a:schemeClr val="accent1"/>
                </a:solidFill>
              </a:rPr>
              <a:t> услуги": 125,18 лева</a:t>
            </a:r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ru-RU" altLang="bg-BG" sz="2000" dirty="0">
                <a:solidFill>
                  <a:schemeClr val="accent1"/>
                </a:solidFill>
              </a:rPr>
              <a:t>"Такси </a:t>
            </a:r>
            <a:r>
              <a:rPr lang="ru-RU" altLang="bg-BG" sz="2000" dirty="0" err="1">
                <a:solidFill>
                  <a:schemeClr val="accent1"/>
                </a:solidFill>
              </a:rPr>
              <a:t>правоучастия</a:t>
            </a:r>
            <a:r>
              <a:rPr lang="ru-RU" altLang="bg-BG" sz="2000" dirty="0">
                <a:solidFill>
                  <a:schemeClr val="accent1"/>
                </a:solidFill>
              </a:rPr>
              <a:t>“: –1153,93 лева</a:t>
            </a:r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ru-RU" altLang="bg-BG" sz="2000" dirty="0">
                <a:solidFill>
                  <a:schemeClr val="accent1"/>
                </a:solidFill>
              </a:rPr>
              <a:t>"Командировки": -</a:t>
            </a:r>
            <a:r>
              <a:rPr lang="en-US" altLang="bg-BG" sz="2000" dirty="0">
                <a:solidFill>
                  <a:schemeClr val="accent1"/>
                </a:solidFill>
              </a:rPr>
              <a:t>222</a:t>
            </a:r>
            <a:r>
              <a:rPr lang="ru-RU" altLang="bg-BG" sz="2000" dirty="0">
                <a:solidFill>
                  <a:schemeClr val="accent1"/>
                </a:solidFill>
              </a:rPr>
              <a:t> лева</a:t>
            </a:r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ru-RU" altLang="bg-BG" sz="2000" dirty="0">
                <a:solidFill>
                  <a:schemeClr val="accent1"/>
                </a:solidFill>
              </a:rPr>
              <a:t> "</a:t>
            </a:r>
            <a:r>
              <a:rPr lang="ru-RU" altLang="bg-BG" sz="2000" dirty="0" err="1">
                <a:solidFill>
                  <a:schemeClr val="accent1"/>
                </a:solidFill>
              </a:rPr>
              <a:t>Рецензенти</a:t>
            </a:r>
            <a:r>
              <a:rPr lang="ru-RU" altLang="bg-BG" sz="2000" dirty="0">
                <a:solidFill>
                  <a:schemeClr val="accent1"/>
                </a:solidFill>
              </a:rPr>
              <a:t>": - 65 лева</a:t>
            </a:r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ru-RU" altLang="bg-BG" sz="2000" dirty="0">
                <a:solidFill>
                  <a:schemeClr val="accent1"/>
                </a:solidFill>
              </a:rPr>
              <a:t>"</a:t>
            </a:r>
            <a:r>
              <a:rPr lang="ru-RU" altLang="bg-BG" sz="2000" dirty="0" err="1">
                <a:solidFill>
                  <a:schemeClr val="accent1"/>
                </a:solidFill>
              </a:rPr>
              <a:t>Други</a:t>
            </a:r>
            <a:r>
              <a:rPr lang="ru-RU" altLang="bg-BG" sz="2000" dirty="0">
                <a:solidFill>
                  <a:schemeClr val="accent1"/>
                </a:solidFill>
              </a:rPr>
              <a:t> </a:t>
            </a:r>
            <a:r>
              <a:rPr lang="ru-RU" altLang="bg-BG" sz="2000" dirty="0" err="1">
                <a:solidFill>
                  <a:schemeClr val="accent1"/>
                </a:solidFill>
              </a:rPr>
              <a:t>материали</a:t>
            </a:r>
            <a:r>
              <a:rPr lang="ru-RU" altLang="bg-BG" sz="2000" dirty="0">
                <a:solidFill>
                  <a:schemeClr val="accent1"/>
                </a:solidFill>
              </a:rPr>
              <a:t> и </a:t>
            </a:r>
            <a:r>
              <a:rPr lang="ru-RU" altLang="bg-BG" sz="2000" dirty="0" err="1">
                <a:solidFill>
                  <a:schemeClr val="accent1"/>
                </a:solidFill>
              </a:rPr>
              <a:t>активи</a:t>
            </a:r>
            <a:r>
              <a:rPr lang="ru-RU" altLang="bg-BG" sz="2000" dirty="0">
                <a:solidFill>
                  <a:schemeClr val="accent1"/>
                </a:solidFill>
              </a:rPr>
              <a:t>": - </a:t>
            </a:r>
            <a:r>
              <a:rPr lang="bg-BG" altLang="bg-BG" sz="2000" dirty="0">
                <a:solidFill>
                  <a:schemeClr val="accent1"/>
                </a:solidFill>
              </a:rPr>
              <a:t>0</a:t>
            </a:r>
            <a:r>
              <a:rPr lang="en-US" altLang="bg-BG" sz="2000" dirty="0">
                <a:solidFill>
                  <a:schemeClr val="accent1"/>
                </a:solidFill>
              </a:rPr>
              <a:t> </a:t>
            </a:r>
            <a:r>
              <a:rPr lang="ru-RU" altLang="bg-BG" sz="2000" dirty="0">
                <a:solidFill>
                  <a:schemeClr val="accent1"/>
                </a:solidFill>
              </a:rPr>
              <a:t>лева</a:t>
            </a:r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ru-RU" altLang="bg-BG" sz="2000" dirty="0">
                <a:solidFill>
                  <a:schemeClr val="accent1"/>
                </a:solidFill>
              </a:rPr>
              <a:t>"Административно/финансово-</a:t>
            </a:r>
            <a:r>
              <a:rPr lang="ru-RU" altLang="bg-BG" sz="2000" dirty="0" err="1">
                <a:solidFill>
                  <a:schemeClr val="accent1"/>
                </a:solidFill>
              </a:rPr>
              <a:t>счетоводно</a:t>
            </a:r>
            <a:r>
              <a:rPr lang="ru-RU" altLang="bg-BG" sz="2000" dirty="0">
                <a:solidFill>
                  <a:schemeClr val="accent1"/>
                </a:solidFill>
              </a:rPr>
              <a:t> </a:t>
            </a:r>
            <a:r>
              <a:rPr lang="ru-RU" altLang="bg-BG" sz="2000" dirty="0" err="1">
                <a:solidFill>
                  <a:schemeClr val="accent1"/>
                </a:solidFill>
              </a:rPr>
              <a:t>обслужване</a:t>
            </a:r>
            <a:r>
              <a:rPr lang="ru-RU" altLang="bg-BG" sz="2000" dirty="0">
                <a:solidFill>
                  <a:schemeClr val="accent1"/>
                </a:solidFill>
              </a:rPr>
              <a:t>": – </a:t>
            </a:r>
            <a:r>
              <a:rPr lang="bg-BG" altLang="bg-BG" sz="2000" dirty="0">
                <a:solidFill>
                  <a:schemeClr val="accent1"/>
                </a:solidFill>
              </a:rPr>
              <a:t>20</a:t>
            </a:r>
            <a:r>
              <a:rPr lang="en-US" altLang="bg-BG" sz="2000" dirty="0">
                <a:solidFill>
                  <a:schemeClr val="accent1"/>
                </a:solidFill>
              </a:rPr>
              <a:t>0</a:t>
            </a:r>
            <a:r>
              <a:rPr lang="ru-RU" altLang="bg-BG" sz="2000" dirty="0">
                <a:solidFill>
                  <a:schemeClr val="accent1"/>
                </a:solidFill>
              </a:rPr>
              <a:t>лева</a:t>
            </a:r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ru-RU" altLang="bg-BG" sz="2000" dirty="0">
                <a:solidFill>
                  <a:schemeClr val="accent1"/>
                </a:solidFill>
              </a:rPr>
              <a:t> "</a:t>
            </a:r>
            <a:r>
              <a:rPr lang="ru-RU" altLang="bg-BG" sz="2000" dirty="0" err="1">
                <a:solidFill>
                  <a:schemeClr val="accent1"/>
                </a:solidFill>
              </a:rPr>
              <a:t>Програмни</a:t>
            </a:r>
            <a:r>
              <a:rPr lang="ru-RU" altLang="bg-BG" sz="2000" dirty="0">
                <a:solidFill>
                  <a:schemeClr val="accent1"/>
                </a:solidFill>
              </a:rPr>
              <a:t> </a:t>
            </a:r>
            <a:r>
              <a:rPr lang="ru-RU" altLang="bg-BG" sz="2000" dirty="0" err="1">
                <a:solidFill>
                  <a:schemeClr val="accent1"/>
                </a:solidFill>
              </a:rPr>
              <a:t>продукти</a:t>
            </a:r>
            <a:r>
              <a:rPr lang="ru-RU" altLang="bg-BG" sz="2000" dirty="0">
                <a:solidFill>
                  <a:schemeClr val="accent1"/>
                </a:solidFill>
              </a:rPr>
              <a:t> и литература": - 453 лева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лавие 1"/>
          <p:cNvSpPr>
            <a:spLocks noGrp="1"/>
          </p:cNvSpPr>
          <p:nvPr>
            <p:ph type="title"/>
          </p:nvPr>
        </p:nvSpPr>
        <p:spPr>
          <a:xfrm>
            <a:off x="609600" y="0"/>
            <a:ext cx="6348413" cy="981075"/>
          </a:xfrm>
        </p:spPr>
        <p:txBody>
          <a:bodyPr/>
          <a:lstStyle/>
          <a:p>
            <a:pPr algn="ctr"/>
            <a:r>
              <a:rPr lang="bg-BG" altLang="bg-BG" smtClean="0"/>
              <a:t>Научни резултати</a:t>
            </a:r>
          </a:p>
        </p:txBody>
      </p:sp>
      <p:sp>
        <p:nvSpPr>
          <p:cNvPr id="11267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250825" y="765175"/>
            <a:ext cx="7489825" cy="5832475"/>
          </a:xfrm>
        </p:spPr>
        <p:txBody>
          <a:bodyPr/>
          <a:lstStyle/>
          <a:p>
            <a:r>
              <a:rPr lang="ru-RU" altLang="bg-BG" sz="2000" smtClean="0"/>
              <a:t>Предложен е за първи път индексирано-матрична интерпретация на хамилтоновия цикъл върху интервални интуиционистки размити графи (IVIFG), базирана на теориите на интервалните интуиционистки множества и на индексираните матрици (IMs). Представен е нов подход за решаване на двуетапна интуиционистки размита задача (2-S IFTP) през призмата на индексните матрици (IMs).</a:t>
            </a:r>
          </a:p>
          <a:p>
            <a:r>
              <a:rPr lang="ru-RU" altLang="bg-BG" sz="2000" smtClean="0"/>
              <a:t>Фрмулиран е оптимален интервално интуиционистки размит многокритериален проблем при вземане на решения при аутсорсинг и е предложен нов подход за избор на най-подходящите кандидати; както и софтуерна програма за нейното автоматизирано решение, базирана на предишни библиотеки. Алгоритъмът е илюстриран върху реален случай от рафинерия.</a:t>
            </a:r>
          </a:p>
          <a:p>
            <a:r>
              <a:rPr lang="ru-RU" altLang="bg-BG" sz="2000" smtClean="0"/>
              <a:t>За първи път е разработен интуиционистки размит дисперсионен анализ със софтуерна програма за неговото приложение.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943" y="348883"/>
            <a:ext cx="8150033" cy="6408712"/>
          </a:xfrm>
          <a:ln>
            <a:miter lim="800000"/>
            <a:headEnd/>
            <a:tailEnd/>
          </a:ln>
        </p:spPr>
        <p:txBody>
          <a:bodyPr rtlCol="0">
            <a:normAutofit/>
            <a:scene3d>
              <a:camera prst="perspectiveFront" fov="4500000"/>
              <a:lightRig rig="threePt" dir="t"/>
            </a:scene3d>
            <a:sp3d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bg-BG" dirty="0">
                <a:solidFill>
                  <a:srgbClr val="002060"/>
                </a:solidFill>
                <a:effectLst>
                  <a:innerShdw blurRad="63500" dist="63500" dir="11700000">
                    <a:prstClr val="black">
                      <a:alpha val="50000"/>
                    </a:prstClr>
                  </a:innerShdw>
                </a:effectLst>
              </a:rPr>
              <a:t>БЛАГОДАРИМ ВИ ЗА ВНИМАНИЕТО !</a:t>
            </a:r>
            <a:br>
              <a:rPr lang="bg-BG" dirty="0">
                <a:solidFill>
                  <a:srgbClr val="002060"/>
                </a:solidFill>
                <a:effectLst>
                  <a:innerShdw blurRad="63500" dist="63500" dir="11700000">
                    <a:prstClr val="black">
                      <a:alpha val="50000"/>
                    </a:prstClr>
                  </a:innerShdw>
                </a:effectLst>
              </a:rPr>
            </a:br>
            <a:r>
              <a:rPr lang="bg-BG" dirty="0">
                <a:effectLst>
                  <a:innerShdw blurRad="63500" dist="63500" dir="11700000">
                    <a:prstClr val="black">
                      <a:alpha val="50000"/>
                    </a:prstClr>
                  </a:innerShdw>
                </a:effectLst>
              </a:rPr>
              <a:t> </a:t>
            </a:r>
            <a:endParaRPr lang="bg-BG" dirty="0">
              <a:solidFill>
                <a:srgbClr val="92D050"/>
              </a:solidFill>
              <a:effectLst>
                <a:innerShdw blurRad="63500" dist="63500" dir="11700000">
                  <a:prstClr val="black">
                    <a:alpha val="50000"/>
                  </a:prstClr>
                </a:innerShdw>
              </a:effectLst>
            </a:endParaRPr>
          </a:p>
        </p:txBody>
      </p:sp>
      <p:pic>
        <p:nvPicPr>
          <p:cNvPr id="1229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038" y="1341438"/>
            <a:ext cx="3455987" cy="187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2" name="Picture 5" descr="Лекция 7 Тестове на Стюдент и Фишер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3213100"/>
            <a:ext cx="6408737" cy="331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Red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TM02900688[[fn=Facet]]</Template>
  <TotalTime>374</TotalTime>
  <Words>495</Words>
  <Application>Microsoft Office PowerPoint</Application>
  <PresentationFormat>On-screen Show (4:3)</PresentationFormat>
  <Paragraphs>61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Trebuchet MS</vt:lpstr>
      <vt:lpstr>Arial</vt:lpstr>
      <vt:lpstr>Wingdings 3</vt:lpstr>
      <vt:lpstr>Calibri</vt:lpstr>
      <vt:lpstr>Times New Roman</vt:lpstr>
      <vt:lpstr>Facet</vt:lpstr>
      <vt:lpstr>PowerPoint Presentation</vt:lpstr>
      <vt:lpstr> Изследователски колектив</vt:lpstr>
      <vt:lpstr>PowerPoint Presentation</vt:lpstr>
      <vt:lpstr>Публикационна дейност през втория етап-2021 </vt:lpstr>
      <vt:lpstr>Публикационна дейност през втория етап-2021 </vt:lpstr>
      <vt:lpstr>  БЮДЖЕТИРАНЕ </vt:lpstr>
      <vt:lpstr>Научни резултати</vt:lpstr>
      <vt:lpstr>БЛАГОДАРИМ ВИ ЗА ВНИМАНИЕТО !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Gabrielkata</dc:creator>
  <cp:lastModifiedBy>HP Pavilion</cp:lastModifiedBy>
  <cp:revision>53</cp:revision>
  <dcterms:created xsi:type="dcterms:W3CDTF">2017-12-12T07:30:16Z</dcterms:created>
  <dcterms:modified xsi:type="dcterms:W3CDTF">2021-12-16T14:54:48Z</dcterms:modified>
</cp:coreProperties>
</file>