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62" r:id="rId1"/>
  </p:sldMasterIdLst>
  <p:sldIdLst>
    <p:sldId id="256" r:id="rId2"/>
    <p:sldId id="258" r:id="rId3"/>
    <p:sldId id="287" r:id="rId4"/>
    <p:sldId id="283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2"/>
            <a:ext cx="512488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0"/>
            <a:ext cx="77109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3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5"/>
            <a:ext cx="991235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6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6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8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3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45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2"/>
            <a:ext cx="9906002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4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900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4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2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1" y="2674463"/>
            <a:ext cx="319496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1" y="3360263"/>
            <a:ext cx="319496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4" y="4404596"/>
            <a:ext cx="31952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4" y="2666998"/>
            <a:ext cx="3195241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4" y="4980859"/>
            <a:ext cx="3195241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4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1" y="4980855"/>
            <a:ext cx="3194969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9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0"/>
            <a:ext cx="200501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0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2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7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3073398"/>
            <a:ext cx="487521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1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2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7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3" y="609602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0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8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6"/>
            <a:ext cx="6239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2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5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24" y="76074"/>
            <a:ext cx="10963656" cy="152425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Изготвяне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проект и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компютърно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симулиране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ново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енергоефективно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осветление на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„Проф. д-р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Златаров“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172" y="6353575"/>
            <a:ext cx="10963656" cy="424367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РЪКОВОДИТЕЛ НА РАБОТНИЯ КОЛЕКТИВ:</a:t>
            </a:r>
            <a:r>
              <a:rPr lang="bg-BG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гл. ас. д-р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Младен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Антонов 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Пройков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06CA3-C32D-4AE1-81D1-28B12D7A3C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8"/>
          <a:stretch/>
        </p:blipFill>
        <p:spPr bwMode="auto">
          <a:xfrm>
            <a:off x="2833324" y="1903236"/>
            <a:ext cx="6519255" cy="4147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03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5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8CF16-D802-4D04-A409-77CAAE652AD6}"/>
              </a:ext>
            </a:extLst>
          </p:cNvPr>
          <p:cNvSpPr txBox="1"/>
          <p:nvPr/>
        </p:nvSpPr>
        <p:spPr>
          <a:xfrm>
            <a:off x="980694" y="9144"/>
            <a:ext cx="10230612" cy="37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ИЗСЛЕДОВАТЕЛСКИ ЦЕЛ И ЗАДАЧИ: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2556" algn="ctr">
              <a:lnSpc>
                <a:spcPts val="29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Изготвяне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проект и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компютърно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симулиране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ново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енергоефективно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осветление на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Университет „Проф. д-р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Златаров“.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2556"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Литературна справка за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съвременното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действащите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Наредби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съществуващото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положение;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светлотехническите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светлоизточници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управление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осветителните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компютърен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осветителна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светлотехническите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енергийни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на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различните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решения;</a:t>
            </a:r>
          </a:p>
          <a:p>
            <a:pPr marL="342905" indent="-342905" algn="just">
              <a:lnSpc>
                <a:spcPts val="27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Сравнителен анализ и окончателен избор на решение;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B1D46D-C5F3-495C-9C6C-1054C38DA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80625"/>
              </p:ext>
            </p:extLst>
          </p:nvPr>
        </p:nvGraphicFramePr>
        <p:xfrm>
          <a:off x="874776" y="3774319"/>
          <a:ext cx="10442448" cy="3017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78224">
                  <a:extLst>
                    <a:ext uri="{9D8B030D-6E8A-4147-A177-3AD203B41FA5}">
                      <a16:colId xmlns:a16="http://schemas.microsoft.com/office/drawing/2014/main" val="2557523114"/>
                    </a:ext>
                  </a:extLst>
                </a:gridCol>
                <a:gridCol w="6364224">
                  <a:extLst>
                    <a:ext uri="{9D8B030D-6E8A-4147-A177-3AD203B41FA5}">
                      <a16:colId xmlns:a16="http://schemas.microsoft.com/office/drawing/2014/main" val="1672278159"/>
                    </a:ext>
                  </a:extLst>
                </a:gridCol>
              </a:tblGrid>
              <a:tr h="1077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cap="all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Списък на изследователския екип: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41085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н.з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н.с., име, презиме, фамилия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 месторабота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1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Антонов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Пройков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92586"/>
                  </a:ext>
                </a:extLst>
              </a:tr>
              <a:tr h="1149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Нели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Атанасова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Симеонова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000809"/>
                  </a:ext>
                </a:extLst>
              </a:tr>
              <a:tr h="15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Ивайло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Райчев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275727"/>
                  </a:ext>
                </a:extLst>
              </a:tr>
              <a:tr h="2064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доц. д-р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Румен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Михайлов Киров</a:t>
                      </a: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 Университет – Варна, ЕФ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93227"/>
                  </a:ext>
                </a:extLst>
              </a:tr>
              <a:tr h="1789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д-р.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Борисов Иванов</a:t>
                      </a: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767200"/>
                  </a:ext>
                </a:extLst>
              </a:tr>
              <a:tr h="133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гл. ас. д-р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Димитър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Атанасов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Димитров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023386"/>
                  </a:ext>
                </a:extLst>
              </a:tr>
              <a:tr h="169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Александър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Йорданов Иванов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32659"/>
                  </a:ext>
                </a:extLst>
              </a:tr>
              <a:tr h="160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Мехмед Ариф Мехмед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„Проф.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062736"/>
                  </a:ext>
                </a:extLst>
              </a:tr>
              <a:tr h="105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Мустафа Раза Мехмед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bg-BG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„Проф д‑р Асен Златаров” – Бургас, ФТН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77" marR="4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52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68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5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26289"/>
            <a:ext cx="11801474" cy="680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r>
              <a:rPr lang="bg-BG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ИЗВОДИ</a:t>
            </a:r>
          </a:p>
          <a:p>
            <a:pPr marL="265113" indent="-265113" algn="just">
              <a:lnSpc>
                <a:spcPts val="31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Внедряване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улично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осветление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 доведе до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понижена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консумация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ниски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разходи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поддръжка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намаляване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светлинното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замърсяване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подобрено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качество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светлината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осветителната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уредба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65113" indent="-265113" algn="just">
              <a:lnSpc>
                <a:spcPts val="3100"/>
              </a:lnSpc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осветителна уредба се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нововъведените в БДС EN 13201:2016 показатели за енергийна ефективност – D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(плътност на мощността) и D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(годишна консумация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Р, показателят D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 е ≤</a:t>
            </a: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0,054W/lux.m2 при осветеност E ≤ 15lux. Направените светлотехнически изчисления,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отговарят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изискване, т.е. проектното решение за осветителната уредба е с добри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енергийноефективни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показатели;</a:t>
            </a:r>
          </a:p>
          <a:p>
            <a:pPr marL="265113" indent="-265113" algn="just">
              <a:lnSpc>
                <a:spcPts val="3100"/>
              </a:lnSpc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Избрани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най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енергоефективните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различните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пешеходни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7675" indent="-182563" algn="just">
              <a:lnSpc>
                <a:spcPts val="3100"/>
              </a:lnSpc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 1 и 2: най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енергоефективният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вариант е с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осветител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12W;</a:t>
            </a:r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улици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 3 и 4: най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енергоефективният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вариант е с осветители 17W и 20W; за улица тип 5: най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енергоефективният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вариант е с осветители 20W и 26W;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пешеходните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 1, 2, 3 и 4: най 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енергоефективният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вариант е с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осветител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4,5W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lnSpc>
                <a:spcPts val="3100"/>
              </a:lnSpc>
            </a:pP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Избрана 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управление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уличното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осветление, с цел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постигане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добра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енергоефективност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инсталацията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Предложената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система 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добър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вариант,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ниската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себестойност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добра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функционалност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ts val="3100"/>
              </a:lnSpc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Система за управление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уличното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осветление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03272" indent="-342905" algn="just">
              <a:lnSpc>
                <a:spcPts val="3100"/>
              </a:lnSpc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предварителен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изгрев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залез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слънцето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текущата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външен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часовник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3272" indent="-342905" algn="just">
              <a:lnSpc>
                <a:spcPts val="3100"/>
              </a:lnSpc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осветеност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аналогов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осветеност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3272" indent="-342905" algn="just">
              <a:lnSpc>
                <a:spcPts val="3100"/>
              </a:lnSpc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възможност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ръчно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ЦДП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изграден такъв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1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5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9A30D-2ECD-42D1-B1A8-294270743832}"/>
              </a:ext>
            </a:extLst>
          </p:cNvPr>
          <p:cNvSpPr/>
          <p:nvPr/>
        </p:nvSpPr>
        <p:spPr>
          <a:xfrm>
            <a:off x="1210919" y="335413"/>
            <a:ext cx="9770161" cy="39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ФИНАЛЕН ФИНАНСОВ ОТЧЕТ НА ДОГОВОР НИХ № 427 / 2019г.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6348F-FDA6-405F-8FA2-A584D1D3B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6" t="2705" r="7711" b="48649"/>
          <a:stretch/>
        </p:blipFill>
        <p:spPr>
          <a:xfrm>
            <a:off x="62542" y="1362457"/>
            <a:ext cx="5951443" cy="4915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73FB7-3555-40D7-9638-9295CB325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7" t="50629" r="6744"/>
          <a:stretch/>
        </p:blipFill>
        <p:spPr>
          <a:xfrm>
            <a:off x="6096000" y="1362457"/>
            <a:ext cx="6018338" cy="49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5000">
              <a:schemeClr val="accent6">
                <a:lumMod val="45000"/>
                <a:lumOff val="5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270"/>
            <a:ext cx="12192000" cy="693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СПИСЪК НА ПУБЛИКАЦИИ</a:t>
            </a:r>
            <a:r>
              <a:rPr lang="bg-BG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ts val="2500"/>
              </a:lnSpc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Proykov M., Energy efficiency in the modern home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of “Assen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Zlatarov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University,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Burgas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Bulgaria, Technical and natural sciences, Vol. XLIX, Book 1, 2020, ISSN 2603-3968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ts val="2500"/>
              </a:lnSpc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Proykov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Rehabilitation of bicycle lane lighting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Annual of “Assen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Zlatarov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”, University,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Burgas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Bulgaria, Technical and natural sciences, Vol. XLIX, Book 1, 2020, ISSN 2603-3968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5113" indent="-265113" algn="just">
              <a:lnSpc>
                <a:spcPts val="2500"/>
              </a:lnSpc>
              <a:tabLst>
                <a:tab pos="2637188" algn="ctr"/>
                <a:tab pos="5274376" algn="r"/>
                <a:tab pos="2637188" algn="ctr"/>
              </a:tabLst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Proykov M.,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effect of reactive power compensation on the operation of power supply system of  „ELKABEL“ LTD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борни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доклади от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годишната научна конференция на НВУ „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Васил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Левски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том. 10, Технически науки,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2020, ISSN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1314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1937.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-265113" algn="just">
              <a:lnSpc>
                <a:spcPts val="2500"/>
              </a:lnSpc>
              <a:tabLst>
                <a:tab pos="2637188" algn="ctr"/>
                <a:tab pos="5274376" algn="r"/>
              </a:tabLst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Proykov M., Influence of current and voltage high harmonics on the lifetime of power transformers in „PROMET STEEL“ JSC, BURGAS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доклади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годишната научна конференция на НВУ „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Васил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Левски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, том. 10, Технически науки, 2020, ISSN 1314-1937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65113" indent="-265113" algn="just">
              <a:lnSpc>
                <a:spcPts val="2500"/>
              </a:lnSpc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Ivanov V., M. Proykov Simulation and analysis of a photovoltaic system using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доклади от годишната научна конференция на НВУ „Васил Левски” , том. 10, Технически науки, 2020,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 1314-1937. 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 algn="just">
              <a:lnSpc>
                <a:spcPts val="2500"/>
              </a:lnSpc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Proykov M., Modernization of the street lighting system of residential district, Annual of “Assen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Zlatarov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University,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Bulgaria, Technical and natural sciences, Vol. XLIІI, Book 1, 2019, ISSN 2603-3968.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5" indent="-361955" algn="just">
              <a:lnSpc>
                <a:spcPts val="2500"/>
              </a:lnSpc>
              <a:buAutoNum type="arabicPeriod" startAt="7"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Proykov M., Laboratory model for compensation of reactive power, Annual of “Assen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Zlatarov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University,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Bulgaria, Technical and natural sciences, Vol. XLVIІI, Book 1, 2019, ISSN 2603-3968.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5" indent="-361955" algn="just">
              <a:lnSpc>
                <a:spcPts val="2500"/>
              </a:lnSpc>
            </a:pP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Todorova,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Bureva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Angelova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N., Proykov M., Programme Product for Index Matrices, International Symposium on Bioinformatics and Biomedicine, 2020,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Burgas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Bulgaria</a:t>
            </a: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5" indent="-361955" algn="just">
              <a:lnSpc>
                <a:spcPts val="2500"/>
              </a:lnSpc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Todorova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Proykov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of electricity from sound waves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Researches in Technics,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and Education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Faculty of Technics and Technologies,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Trakia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8, No. 2, 2020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ISSN 1314-8796</a:t>
            </a:r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585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3162</TotalTime>
  <Words>590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Tw Cen MT</vt:lpstr>
      <vt:lpstr>Circuit</vt:lpstr>
      <vt:lpstr>„Изготвяне на проект и компютърно симулиране на ново енергоефективно районно осветление на територията на  Университет „Проф. д-р Асен Златаров“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„ИЗСЛЕДВАНЕ НА ВЪЗМОЖНОСТИТЕ ЗА ИМОБИЛИЗИРАНЕ НА АНТИБИОТИЦИ В СТРУКТУРАТА НА БИОПОЛИМЕРА ХИТОЗАН И УСТАНОВЯВАНЕ НА ТЯХНАТА АКТИВНОСТ СПРЯМО ПАТОГЕННИ БАКТЕРИИ.”</dc:title>
  <dc:creator>Windows User</dc:creator>
  <cp:lastModifiedBy>V.Manova</cp:lastModifiedBy>
  <cp:revision>217</cp:revision>
  <dcterms:created xsi:type="dcterms:W3CDTF">2019-12-17T12:17:03Z</dcterms:created>
  <dcterms:modified xsi:type="dcterms:W3CDTF">2020-12-08T09:29:04Z</dcterms:modified>
</cp:coreProperties>
</file>