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9"/>
  </p:notesMasterIdLst>
  <p:sldIdLst>
    <p:sldId id="256" r:id="rId2"/>
    <p:sldId id="277" r:id="rId3"/>
    <p:sldId id="278" r:id="rId4"/>
    <p:sldId id="257" r:id="rId5"/>
    <p:sldId id="259" r:id="rId6"/>
    <p:sldId id="281" r:id="rId7"/>
    <p:sldId id="282" r:id="rId8"/>
  </p:sldIdLst>
  <p:sldSz cx="9144000" cy="6858000" type="screen4x3"/>
  <p:notesSz cx="6858000" cy="9144000"/>
  <p:defaultTextStyle>
    <a:defPPr>
      <a:defRPr lang="bg-BG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굴림" pitchFamily="34" charset="-127"/>
        <a:ea typeface="굴림" pitchFamily="34" charset="-127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  <a:srgbClr val="FFFF99"/>
    <a:srgbClr val="3399FF"/>
    <a:srgbClr val="FF3737"/>
    <a:srgbClr val="FFBDBD"/>
    <a:srgbClr val="FF6565"/>
    <a:srgbClr val="66CCFF"/>
    <a:srgbClr val="6699FB"/>
    <a:srgbClr val="C1E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7" autoAdjust="0"/>
    <p:restoredTop sz="94660"/>
  </p:normalViewPr>
  <p:slideViewPr>
    <p:cSldViewPr>
      <p:cViewPr varScale="1">
        <p:scale>
          <a:sx n="109" d="100"/>
          <a:sy n="109" d="100"/>
        </p:scale>
        <p:origin x="18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829A7A6-32AD-4FF6-9154-3F5209F2F3C9}" type="datetimeFigureOut">
              <a:rPr lang="en-US"/>
              <a:pPr>
                <a:defRPr/>
              </a:pPr>
              <a:t>12/3/2020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0523E98-9BE9-4DA7-A427-8340D723D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4D4B21-C96C-4AB8-A9F3-3929D6D2561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523E98-9BE9-4DA7-A427-8340D723D64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523E98-9BE9-4DA7-A427-8340D723D64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F9B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과학회오리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2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과학(사진)1_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200400"/>
            <a:ext cx="10668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과학(사진)1_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200400"/>
            <a:ext cx="1025525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과학(사진)1_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0300" y="3194050"/>
            <a:ext cx="10398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과학(사진)1_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2500" y="3213100"/>
            <a:ext cx="1054100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과학(사진)1_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8038" y="3200400"/>
            <a:ext cx="715962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과학(사진)네모네모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9100" y="5149850"/>
            <a:ext cx="8636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8229600" cy="1219200"/>
          </a:xfrm>
        </p:spPr>
        <p:txBody>
          <a:bodyPr/>
          <a:lstStyle>
            <a:lvl1pPr>
              <a:defRPr sz="5200">
                <a:solidFill>
                  <a:srgbClr val="47E7FD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2667000"/>
            <a:ext cx="5257800" cy="9144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4FF5C2"/>
                </a:solidFill>
              </a:defRPr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477000"/>
            <a:ext cx="1905000" cy="304800"/>
          </a:xfrm>
        </p:spPr>
        <p:txBody>
          <a:bodyPr/>
          <a:lstStyle>
            <a:lvl1pPr>
              <a:defRPr>
                <a:solidFill>
                  <a:srgbClr val="192214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304800"/>
          </a:xfrm>
        </p:spPr>
        <p:txBody>
          <a:bodyPr/>
          <a:lstStyle>
            <a:lvl1pPr>
              <a:defRPr>
                <a:solidFill>
                  <a:srgbClr val="192214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1905000" cy="304800"/>
          </a:xfrm>
        </p:spPr>
        <p:txBody>
          <a:bodyPr/>
          <a:lstStyle>
            <a:lvl1pPr>
              <a:defRPr>
                <a:solidFill>
                  <a:srgbClr val="192214"/>
                </a:solidFill>
              </a:defRPr>
            </a:lvl1pPr>
          </a:lstStyle>
          <a:p>
            <a:pPr>
              <a:defRPr/>
            </a:pPr>
            <a:fld id="{32CCCAC0-E047-48D6-B7FE-B0167160D8C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F08C6-7B8B-4951-A71F-50BC760C11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76200"/>
            <a:ext cx="22860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6200"/>
            <a:ext cx="67056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ED865-E003-46D7-83BA-BE8AB8636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42794-F655-4D03-A809-7BCC67180E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F51F-E341-48A8-85FF-077250FC9A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752600"/>
            <a:ext cx="4305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305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F7AC3-51F8-441F-A713-80EE8DB9CD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3E37-025C-4653-B3F3-E6E22C2F90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EB9D1-B16F-4AF2-9BC0-B543754A5A1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AC449-C31C-4054-A670-0BAD4B5A799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43E8F-0F37-4951-BE29-D6F60CF28B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B838F-6D13-44C2-AB27-C0432360DD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9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과학(사진)_1 위에 바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97025"/>
          </a:xfrm>
          <a:prstGeom prst="rect">
            <a:avLst/>
          </a:prstGeom>
          <a:noFill/>
          <a:effectLst>
            <a:outerShdw dist="35921" dir="2700000" algn="ctr" rotWithShape="0">
              <a:srgbClr val="808080"/>
            </a:outerShdw>
          </a:effec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752600"/>
            <a:ext cx="8763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B1C9A9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B1C9A9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B1C9A9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pPr>
              <a:defRPr/>
            </a:pPr>
            <a:fld id="{AFDD57F0-8A7D-4050-AA64-DE550BCD38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000">
          <a:solidFill>
            <a:srgbClr val="E7EDEB"/>
          </a:solidFill>
          <a:latin typeface="-쉬리B" pitchFamily="18" charset="-127"/>
          <a:ea typeface="-쉬리B" pitchFamily="18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200">
          <a:solidFill>
            <a:srgbClr val="B1C9A9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rgbClr val="B1C9A9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B1C9A9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600">
          <a:solidFill>
            <a:srgbClr val="B1C9A9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•"/>
        <a:defRPr kumimoji="1" sz="1400">
          <a:solidFill>
            <a:srgbClr val="B1C9A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8847"/>
            <a:ext cx="9144000" cy="2116137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ПРОЕКТ: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НИХ –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406/2018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на тема :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ИЗСЛЕДВАНЕ АДСОРБЦИЯ НА ЙОНИ НА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ТЕЖКИ МЕТАЛИ ИЗ ВОДНИ РАЗТВОРИ С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АКТИВНИ ВЪГЛЕНИ ОТ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АГРОБИОЛОГИЧНИ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ОТПАДЪЦИ</a:t>
            </a:r>
            <a:b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857760"/>
            <a:ext cx="9144000" cy="86793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bg-BG" altLang="zh-CN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Ръководител  на проект: доц. д-р Веляна Георгиева</a:t>
            </a:r>
            <a:endParaRPr lang="en-US" altLang="zh-CN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bg-BG" altLang="zh-CN" b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Катедра “Химия”</a:t>
            </a:r>
            <a:endParaRPr lang="bg-BG" b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6" name="Picture 2" descr="logoaz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260350"/>
            <a:ext cx="66516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755650" y="333375"/>
            <a:ext cx="8783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Университет “Проф. д-р Асен Златаров” – Бургас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0" y="582594"/>
            <a:ext cx="9001156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bg-BG" sz="2200" i="0" u="none" strike="noStrike" kern="0" cap="none" spc="0" normalizeH="0" baseline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РАБОТЕН</a:t>
            </a:r>
            <a:r>
              <a:rPr kumimoji="1" lang="bg-BG" sz="2200" i="0" u="none" strike="noStrike" kern="0" cap="none" spc="0" normalizeH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КОЛЕКТИВ:</a:t>
            </a:r>
            <a:endParaRPr kumimoji="1" lang="en-US" sz="220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42844" y="2204864"/>
            <a:ext cx="900115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Гл. ас. д-р Ления Гонсалвеш</a:t>
            </a: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Гл. ас. д-р Ганка Колчакова</a:t>
            </a:r>
          </a:p>
          <a:p>
            <a:pPr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 д-р Мариана Тавлиева </a:t>
            </a: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Студент Радина Иванова, спец. БТ фак. № 674</a:t>
            </a: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Студент Веселина Георгиева, спец. Х фак. № 484</a:t>
            </a: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ru-RU" sz="2000" i="1" kern="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През отчетния период участие в проекта са взели и:</a:t>
            </a:r>
          </a:p>
          <a:p>
            <a:pPr lvl="0" algn="ctr" eaLnBrk="0" hangingPunct="0">
              <a:lnSpc>
                <a:spcPct val="50000"/>
              </a:lnSpc>
              <a:defRPr/>
            </a:pPr>
            <a:endParaRPr lang="ru-RU" sz="2000" kern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Студент Теодора Николова, магистър, спец. ИИТХХО,</a:t>
            </a: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 фак. № 482 и </a:t>
            </a:r>
          </a:p>
          <a:p>
            <a:pPr lvl="0" algn="ctr" eaLnBrk="0" hangingPunct="0">
              <a:defRPr/>
            </a:pPr>
            <a:r>
              <a:rPr lang="ru-RU" sz="2000" kern="0" dirty="0" smtClean="0">
                <a:solidFill>
                  <a:srgbClr val="CCFFCC"/>
                </a:solidFill>
                <a:latin typeface="Arial" pitchFamily="34" charset="0"/>
                <a:ea typeface="+mj-ea"/>
                <a:cs typeface="Arial" pitchFamily="34" charset="0"/>
              </a:rPr>
              <a:t>Студент Антон Цвятков, бакал., спец. Х фак. № 467</a:t>
            </a:r>
            <a:endParaRPr kumimoji="1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Rot="1" noChangeArrowheads="1"/>
          </p:cNvSpPr>
          <p:nvPr/>
        </p:nvSpPr>
        <p:spPr bwMode="auto">
          <a:xfrm>
            <a:off x="0" y="285728"/>
            <a:ext cx="9001156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sz="2200" kern="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Срок на изпълнение</a:t>
            </a:r>
            <a:r>
              <a:rPr kumimoji="1" lang="bg-BG" sz="2200" i="0" u="none" strike="noStrike" kern="0" cap="none" spc="0" normalizeH="0" noProof="0" dirty="0" smtClean="0">
                <a:ln>
                  <a:noFill/>
                </a:ln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 3 години</a:t>
            </a:r>
            <a:endParaRPr kumimoji="1" lang="en-US" sz="220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Rot="1" noChangeArrowheads="1"/>
          </p:cNvSpPr>
          <p:nvPr/>
        </p:nvSpPr>
        <p:spPr bwMode="auto">
          <a:xfrm>
            <a:off x="142844" y="3501008"/>
            <a:ext cx="9001156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bg-BG" sz="180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sz="1800" kern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bg-BG" sz="1800" i="0" u="none" strike="noStrike" kern="0" cap="none" spc="0" normalizeH="0" baseline="0" noProof="0" dirty="0" smtClean="0">
              <a:ln>
                <a:noFill/>
              </a:ln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sz="1800" kern="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bg-BG" sz="22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Финансиране: 7200 лв.</a:t>
            </a: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bg-BG" sz="180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bg-BG" sz="180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indent="266700" algn="ctr"/>
            <a:r>
              <a:rPr lang="bg-BG" sz="1800" u="sng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Разходване на средствата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indent="266700" algn="ctr">
              <a:lnSpc>
                <a:spcPct val="25000"/>
              </a:lnSpc>
            </a:pPr>
            <a:endParaRPr lang="bg-BG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indent="266700">
              <a:tabLst>
                <a:tab pos="7999413" algn="l"/>
              </a:tabLst>
            </a:pP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Дълготрайни материални активи        3449,38 лв.</a:t>
            </a: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Клатачна система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Водна баня</a:t>
            </a:r>
          </a:p>
          <a:p>
            <a:pPr indent="266700">
              <a:tabLst>
                <a:tab pos="7999413" algn="l"/>
              </a:tabLst>
            </a:pP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Други материали и активи 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     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2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80,48 лв.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Горелка за ИСП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Аргон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Химикали, консумативи и стъклария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 Конус за ИСП</a:t>
            </a:r>
            <a:endParaRPr lang="en-US" sz="1800" i="1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indent="266700">
              <a:tabLst>
                <a:tab pos="7943850" algn="l"/>
              </a:tabLst>
            </a:pP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Външни услуги                                          </a:t>
            </a:r>
            <a:r>
              <a:rPr lang="bg-BG" sz="1800" baseline="30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18,70 лв.</a:t>
            </a:r>
          </a:p>
          <a:p>
            <a:pPr indent="266700"/>
            <a:r>
              <a:rPr lang="bg-BG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–Копирни услуги</a:t>
            </a:r>
          </a:p>
          <a:p>
            <a:pPr indent="266700"/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Командировки 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128,00 лв. </a:t>
            </a:r>
          </a:p>
          <a:p>
            <a:pPr indent="266700">
              <a:tabLst>
                <a:tab pos="7943850" algn="l"/>
              </a:tabLst>
            </a:pPr>
            <a:r>
              <a:rPr lang="ru-RU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Такси правоучастия конференции 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80,00 лв.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r>
              <a:rPr lang="bg-BG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Изплащане на възнаграждения 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bg-BG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0,00 лв.</a:t>
            </a:r>
          </a:p>
          <a:p>
            <a:pPr indent="266700"/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Рецензенти       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195,00 лв. </a:t>
            </a:r>
          </a:p>
          <a:p>
            <a:pPr indent="266700">
              <a:tabLst>
                <a:tab pos="7943850" algn="l"/>
              </a:tabLst>
            </a:pPr>
            <a:r>
              <a:rPr lang="ru-RU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Административно обслужване   </a:t>
            </a:r>
            <a:r>
              <a:rPr lang="ru-RU" sz="18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bg-BG" sz="18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720,00 лв.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indent="266700"/>
            <a:endParaRPr lang="bg-BG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R="0" lvl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sz="1800" kern="0" baseline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bg-BG" sz="1800" kern="0" baseline="0" dirty="0" smtClean="0">
              <a:solidFill>
                <a:srgbClr val="CCFFCC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i="0" u="none" strike="noStrike" kern="0" cap="none" spc="0" normalizeH="0" baseline="0" noProof="0" dirty="0" smtClean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6188" y="142875"/>
            <a:ext cx="1571625" cy="85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bg-BG" sz="40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ЦЕЛ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5750" y="1783677"/>
            <a:ext cx="8606730" cy="3539430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pPr algn="just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Да  се  приложат като  адсорбенти, получените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чрез пиролиза на сурови и предварително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обработени  агробиологичните   отпадъци,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 отстраняване на йони от тежки метали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от водни разтвори, да се определи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ефективността, кинетичните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и термодинамични параметри 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адсорбционния процес.</a:t>
            </a:r>
            <a:endParaRPr lang="en-US" sz="2800" dirty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133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0" y="142875"/>
            <a:ext cx="2857500" cy="10001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bg-BG" sz="40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ЗАДАЧИ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47972" y="2924944"/>
            <a:ext cx="8572500" cy="144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marL="541338" indent="-541338" algn="just" latinLnBrk="0">
              <a:buClr>
                <a:schemeClr val="bg1"/>
              </a:buClr>
            </a:pPr>
            <a:r>
              <a:rPr kumimoji="0" lang="bg-BG" altLang="zh-CN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2.  </a:t>
            </a:r>
            <a:r>
              <a:rPr kumimoji="0" lang="bg-BG" altLang="zh-CN" sz="2200" baseline="-250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Да се проведат серия от експерименти за оценка на адсорбционната способност на новите адсорбенти и да се установят подходящите условия за адсорбция на йони на тежки метали от моделни водни разтвори.</a:t>
            </a:r>
            <a:endParaRPr kumimoji="0" lang="bg-BG" altLang="zh-CN" sz="2200" b="0" dirty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51520" y="1556792"/>
            <a:ext cx="85010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41338" lvl="0" indent="-541338" algn="just" latinLnBrk="0">
              <a:buClr>
                <a:schemeClr val="bg1"/>
              </a:buClr>
            </a:pPr>
            <a:r>
              <a:rPr kumimoji="0" lang="bg-BG" altLang="zh-CN" sz="2200" dirty="0">
                <a:solidFill>
                  <a:srgbClr val="CCFFCC"/>
                </a:solidFill>
                <a:latin typeface="Arial" charset="0"/>
              </a:rPr>
              <a:t>1</a:t>
            </a:r>
            <a:r>
              <a:rPr kumimoji="0" lang="bg-BG" altLang="zh-CN" sz="2200" dirty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kumimoji="0" lang="bg-BG" altLang="zh-CN" sz="2200" b="0" dirty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Да се определят и сравнят физикохимичните характеристики на активните въглени, получените чрез пиролиза на сурови и предварително обработени агробиологичните отпадъци.</a:t>
            </a:r>
            <a:endParaRPr kumimoji="0" lang="bg-BG" altLang="zh-CN" sz="2200" b="0" dirty="0">
              <a:solidFill>
                <a:srgbClr val="CCFFCC"/>
              </a:solidFill>
              <a:latin typeface="Arial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251520" y="4293096"/>
            <a:ext cx="8572500" cy="14465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marL="514350" lvl="0" indent="-514350" algn="just" latinLnBrk="0">
              <a:buClr>
                <a:schemeClr val="bg1"/>
              </a:buClr>
            </a:pPr>
            <a:r>
              <a:rPr kumimoji="0" lang="bg-BG" altLang="zh-CN" sz="2200" dirty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kumimoji="0" lang="bg-BG" altLang="zh-CN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Да се изследва кинетиката и термодинамиката на адсорбция на водоразтворимите йони на тежки метали и да се изчислят физикохимичните характеристики на процеса.</a:t>
            </a:r>
            <a:endParaRPr lang="en-US" sz="22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47972" y="5661248"/>
            <a:ext cx="8572500" cy="1107996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marL="514350" lvl="0" indent="-514350" algn="just" latinLnBrk="0">
              <a:buClr>
                <a:schemeClr val="bg1"/>
              </a:buClr>
            </a:pPr>
            <a:r>
              <a:rPr kumimoji="0" lang="bg-BG" altLang="zh-CN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kumimoji="0" lang="ru-RU" altLang="zh-CN" sz="22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Да се приложат новите адсорбенти за изследване степента на пречистване на отпадни води, съдържащи йони на тежки метали.</a:t>
            </a:r>
            <a:endParaRPr lang="en-US" sz="22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3" grpId="0"/>
      <p:bldP spid="5124" grpId="0"/>
      <p:bldP spid="512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57166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g-BG" sz="32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Публикации, произлезли от разработките</a:t>
            </a:r>
            <a:endParaRPr lang="bg-BG" sz="3200" kern="0" dirty="0">
              <a:solidFill>
                <a:srgbClr val="CC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628800"/>
            <a:ext cx="89644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V. Georgieva, L. Gonsalvesh, M. Tavlieva, G. Kolchakova, Estimation of ad-   sorption ability of rice husks based bio-char for nickel ions removal from aqueous solutions, 57th Science Conference of Ruse University, Bulgaria, v. 57, (2018) 16-21</a:t>
            </a: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50000"/>
              </a:lnSpc>
              <a:buFont typeface="+mj-lt"/>
              <a:buAutoNum type="arabicPeriod"/>
            </a:pP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Georgieva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L.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Gonsalvesh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M.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Tavlieva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Thermodynamics and kinetics of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the removal of nickel(II) ions from aqueous solutions by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biochar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adsorbent made from agro-waste walnut shells, Journal of Molecular Liquids, v. 312 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(2020) 112788.</a:t>
            </a:r>
            <a:endParaRPr lang="bg-BG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n-US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Quartile: Q1 (2019) , IF: 5.065 (2019)</a:t>
            </a:r>
            <a:endParaRPr lang="bg-BG" sz="1800" i="1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50000"/>
              </a:lnSpc>
            </a:pP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3.   S.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Genieva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L.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Gonsalvesh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V.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Georgieva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M.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Tavlieva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L.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Vlaev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Kinetic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analy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sis and pyrolysis mechanism of raw and impregnated almond shells, Thermo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chimica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Acta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(2020) (under review).</a:t>
            </a:r>
          </a:p>
          <a:p>
            <a:pPr marL="457200" indent="-457200" algn="just"/>
            <a:r>
              <a:rPr lang="en-US" sz="1800" i="1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Quartile: Q2 (2019) , IF: 2.762 (2019)</a:t>
            </a:r>
          </a:p>
          <a:p>
            <a:pPr marL="457200" indent="-457200" algn="just">
              <a:lnSpc>
                <a:spcPct val="50000"/>
              </a:lnSpc>
            </a:pPr>
            <a:endParaRPr lang="en-US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4. 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Radina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Ivanova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Veselina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Georgieva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Lenia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Gonsalvesh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Ganka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Kolchakova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Velyana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Georgieva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Study of adsorption ability of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biochars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from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agrobioligi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cal waste for </a:t>
            </a:r>
            <a:r>
              <a:rPr lang="en-US" sz="180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watertreatment</a:t>
            </a:r>
            <a:r>
              <a:rPr lang="en-US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from heavy metal ions, (</a:t>
            </a:r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подготвя се за списа-ние с импакт-фактор).</a:t>
            </a:r>
          </a:p>
          <a:p>
            <a:pPr algn="just"/>
            <a:endParaRPr lang="bg-BG" sz="180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180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1800" dirty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357166"/>
            <a:ext cx="9144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bg-BG" sz="3200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Забелязани цитати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556792"/>
            <a:ext cx="9144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/>
            <a:r>
              <a:rPr lang="bg-BG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№ 2. 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V. </a:t>
            </a:r>
            <a:r>
              <a:rPr lang="en-US" sz="1800" b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Georgieva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L. </a:t>
            </a:r>
            <a:r>
              <a:rPr lang="en-US" sz="1800" b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Gonsalvesh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M. </a:t>
            </a:r>
            <a:r>
              <a:rPr lang="en-US" sz="1800" b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Tavlieva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, Thermodynamics and kinetics of the removal of nickel(II) ions from aqueous solutions by </a:t>
            </a:r>
            <a:r>
              <a:rPr lang="en-US" sz="1800" b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biochar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adsorbent made </a:t>
            </a:r>
            <a:r>
              <a:rPr lang="en-US" sz="1800" b="0" dirty="0" err="1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frm</a:t>
            </a:r>
            <a:r>
              <a:rPr lang="en-US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 agro-waste walnut shells, Journal of Molecular Liquids, v. 312 (2020) 112788</a:t>
            </a:r>
            <a:r>
              <a:rPr lang="bg-BG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algn="just"/>
            <a:endParaRPr lang="bg-BG" sz="1800" b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endParaRPr lang="bg-BG" sz="1800" b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lnSpc>
                <a:spcPct val="50000"/>
              </a:lnSpc>
            </a:pPr>
            <a:endParaRPr lang="en-US" sz="1800" b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endParaRPr lang="bg-BG" sz="1800" b="0" dirty="0" smtClean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1800" b="0" dirty="0" smtClean="0">
                <a:solidFill>
                  <a:srgbClr val="CCFFCC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1800" b="0" dirty="0">
              <a:solidFill>
                <a:srgbClr val="CC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564904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627063" algn="r"/>
                <a:tab pos="2743200" algn="ctr"/>
                <a:tab pos="5486400" algn="r"/>
              </a:tabLst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Salomón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Y. L.,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Georgin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J., Franco, D. S.,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Netto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M. S.,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Foletto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E. L.,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Allasia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D.,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Dotto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G. L. (2020). Application of seed residues from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Anadenanthera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macrocarpa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Cedrela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fissilis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as alternative adsorbents for remarkable removal of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methylene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blue dye in aqueous solutions. 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Environmental Science and Pollution Research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1-13</a:t>
            </a:r>
            <a:r>
              <a:rPr kumimoji="0" lang="bg-BG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R="0" lvl="0" indent="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627063" algn="r"/>
                <a:tab pos="2743200" algn="ctr"/>
                <a:tab pos="5486400" algn="r"/>
              </a:tabLst>
            </a:pP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Rasoulpoor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K.,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Marjani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A. P.,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Nozad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E. (2020). Competitive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chemisorption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physisorption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processes of a walnut shell based semi-IPN bio-composite adsorbent for lead ion removal from water: Equilibrium, Kinetic and Thermodynamic studies. 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Environmental Technology &amp; Innovation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101133</a:t>
            </a:r>
            <a:r>
              <a:rPr kumimoji="0" lang="bg-BG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R="0" lvl="0" indent="273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627063" algn="r"/>
                <a:tab pos="2743200" algn="ctr"/>
                <a:tab pos="5486400" algn="r"/>
              </a:tabLst>
            </a:pP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Mahmoud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M. E.,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Abdelfattah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A. M.,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Tharwat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R. M.,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Nabil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G. M. (2020). Adsorption of negatively charged food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tartrazine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sunset yellow dyes onto positively charged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triethylenetetramine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biochar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Optimization, kinetics and thermodynamic study. 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Journal of Molecular Liquids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 </a:t>
            </a:r>
            <a:r>
              <a:rPr kumimoji="0" lang="en-US" sz="1800" i="1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318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CCFFC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114297.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CFFCC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CCFF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132">
  <a:themeElements>
    <a:clrScheme name="B13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132">
      <a:majorFont>
        <a:latin typeface="-쉬리B"/>
        <a:ea typeface="-쉬리B"/>
        <a:cs typeface=""/>
      </a:majorFont>
      <a:minorFont>
        <a:latin typeface="-쉬리M"/>
        <a:ea typeface="-쉬리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bg-BG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  <a:cs typeface="Arial" charset="0"/>
          </a:defRPr>
        </a:defPPr>
      </a:lstStyle>
    </a:lnDef>
  </a:objectDefaults>
  <a:extraClrSchemeLst>
    <a:extraClrScheme>
      <a:clrScheme name="B13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13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13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Chemical experiments Powerpoint, the Templates</Template>
  <TotalTime>3860</TotalTime>
  <Words>690</Words>
  <Application>Microsoft Office PowerPoint</Application>
  <PresentationFormat>On-screen Show (4:3)</PresentationFormat>
  <Paragraphs>88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宋体</vt:lpstr>
      <vt:lpstr>Arial</vt:lpstr>
      <vt:lpstr>Calibri</vt:lpstr>
      <vt:lpstr>굴림</vt:lpstr>
      <vt:lpstr>Times New Roman</vt:lpstr>
      <vt:lpstr>Wingdings</vt:lpstr>
      <vt:lpstr>-쉬리B</vt:lpstr>
      <vt:lpstr>-쉬리M</vt:lpstr>
      <vt:lpstr>B132</vt:lpstr>
      <vt:lpstr>ПРОЕКТ:  НИХ – 406/2018, на тема : ИЗСЛЕДВАНЕ АДСОРБЦИЯ НА ЙОНИ НА  ТЕЖКИ МЕТАЛИ ИЗ ВОДНИ РАЗТВОРИ С  АКТИВНИ ВЪГЛЕНИ ОТ  АГРОБИОЛОГИЧНИ  ОТПАДЪЦИ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ПРЕМАХВАНЕ НА Mn(II) ЙОНИ ОТ ВОДНИ РАЗТВОРИ  I. КИНЕТИКА</dc:title>
  <dc:creator>PhysChem-1</dc:creator>
  <cp:lastModifiedBy>V.Manova</cp:lastModifiedBy>
  <cp:revision>299</cp:revision>
  <dcterms:created xsi:type="dcterms:W3CDTF">2014-05-14T09:07:40Z</dcterms:created>
  <dcterms:modified xsi:type="dcterms:W3CDTF">2020-12-03T07:45:20Z</dcterms:modified>
</cp:coreProperties>
</file>