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7" r:id="rId6"/>
    <p:sldId id="290" r:id="rId7"/>
    <p:sldId id="287" r:id="rId8"/>
    <p:sldId id="288" r:id="rId9"/>
    <p:sldId id="273" r:id="rId10"/>
    <p:sldId id="276" r:id="rId11"/>
    <p:sldId id="289" r:id="rId12"/>
    <p:sldId id="277" r:id="rId13"/>
    <p:sldId id="283" r:id="rId14"/>
    <p:sldId id="271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130" autoAdjust="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3753"/>
            <a:ext cx="7374162" cy="1780673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УНИВЕРСИТЕТ “ПРОФ. Д-Р АСЕН ЗЛАТАРОВ” – БУРГАС</a:t>
            </a:r>
            <a:b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</a:br>
            <a:br>
              <a:rPr lang="ru-RU" sz="2000" b="1" dirty="0">
                <a:latin typeface="Bahnschrift SemiCondensed" panose="020B0502040204020203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„НАУЧНОИЗСЛЕДОВАТЕЛСКА И ХУДОЖЕСТВЕНО-ТВОРЧЕСКА ДЕЙНОСТ“</a:t>
            </a:r>
            <a:br>
              <a:rPr lang="ru-RU" sz="20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</a:br>
            <a:endParaRPr lang="ru-RU" sz="20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441" y="2188703"/>
            <a:ext cx="7333506" cy="4669297"/>
          </a:xfrm>
        </p:spPr>
        <p:txBody>
          <a:bodyPr>
            <a:noAutofit/>
          </a:bodyPr>
          <a:lstStyle/>
          <a:p>
            <a:endParaRPr 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О Т Ч Е Т</a:t>
            </a:r>
          </a:p>
          <a:p>
            <a:r>
              <a:rPr lang="bg-BG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на</a:t>
            </a:r>
          </a:p>
          <a:p>
            <a:r>
              <a:rPr lang="bg-BG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Научноизследователски проект</a:t>
            </a:r>
          </a:p>
          <a:p>
            <a:r>
              <a:rPr lang="bg-BG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ДОГОВОР № НИХ-498/2024 г.</a:t>
            </a:r>
            <a:endParaRPr lang="en-US" sz="18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bg-BG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Тема: </a:t>
            </a:r>
            <a:r>
              <a:rPr lang="bg-BG" sz="1800" b="1" u="sng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„</a:t>
            </a:r>
            <a:r>
              <a:rPr lang="ru-RU" sz="1800" b="1" u="sng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ПОЛУЧАВАНЕ, ОХАРАКТЕРИЗИРАНЕ И ИЗСЛЕДВАНЕ НА НАНОКОМПОЗИТНИ МАТЕРИАЛИ КАТО АДСОРБЕНТИ ЗА ПРЕЧИСТВАНЕ НА ОТПАДНИ ВОДИ</a:t>
            </a:r>
            <a:r>
              <a:rPr lang="bg-BG" sz="1800" b="1" u="sng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“</a:t>
            </a:r>
          </a:p>
          <a:p>
            <a:pPr>
              <a:lnSpc>
                <a:spcPct val="100000"/>
              </a:lnSpc>
            </a:pPr>
            <a:r>
              <a:rPr lang="bg-BG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(</a:t>
            </a:r>
            <a:r>
              <a:rPr lang="en-US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I–</a:t>
            </a:r>
            <a:r>
              <a:rPr lang="bg-BG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ва година)</a:t>
            </a:r>
          </a:p>
          <a:p>
            <a:pPr>
              <a:lnSpc>
                <a:spcPct val="100000"/>
              </a:lnSpc>
            </a:pPr>
            <a:r>
              <a:rPr lang="bg-BG" sz="18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bg-BG" sz="17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Ръководител на научния колектив: доц. д-р Адриана Георгиева</a:t>
            </a:r>
          </a:p>
          <a:p>
            <a:r>
              <a:rPr lang="bg-BG" sz="17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Декември,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953508-D216-44B3-9228-80F0C94EE9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538" y="551964"/>
            <a:ext cx="2560198" cy="2450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EEA0C2-3D47-4AC3-BF5E-336427A3E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274" y="3590868"/>
            <a:ext cx="4817841" cy="32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6178" y="119845"/>
            <a:ext cx="7542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МЕРКИ ЗА ОСИГУРЯВАНЕ НА ПУБЛИЧНОСТ НА РЕЗУЛТАТИТЕ</a:t>
            </a:r>
            <a:endParaRPr lang="bg-BG" sz="2400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93270"/>
            <a:ext cx="10820399" cy="611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Участие в научни прояви с цел разпространение на постигнатите резултати</a:t>
            </a:r>
            <a:endParaRPr lang="en-US" b="1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g-BG" b="1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bg-BG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	Съгласно</a:t>
            </a:r>
            <a:r>
              <a:rPr lang="bg-BG" sz="16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заложените</a:t>
            </a:r>
            <a:r>
              <a:rPr lang="bg-BG" sz="16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g-BG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в</a:t>
            </a:r>
            <a:r>
              <a:rPr lang="bg-BG" sz="16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Работен пакет 3 - Разпространение на получените резултати. Публикационна и иновационна дейност</a:t>
            </a:r>
            <a:r>
              <a:rPr lang="bg-BG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всички получени и натрупани резултати по време на първия етап от изпълнението на проекта са анализирани обстойно и са оформени в</a:t>
            </a:r>
            <a:r>
              <a:rPr lang="bg-BG" sz="16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научни публикации</a:t>
            </a:r>
            <a:r>
              <a:rPr lang="bg-BG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. Изследователският екип участва и в научни форуми</a:t>
            </a:r>
            <a:r>
              <a:rPr lang="en-US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с цел разпространение на постигнатите резултати: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„2nd International Scientific Conference on Cleaner Energy and Chemical Engineering for Sustainable Circular Economy: CLES-CE 2024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organized by the Institute of Chemical Engineering - Bulgarian Academy of Sciences from Sofia, Bulgaria jointly with SPIL Laboratory at Brno University of Technology (BUT - Czech Republic) - Abstract ID: SPIL24.0011;</a:t>
            </a:r>
            <a:endParaRPr lang="bg-BG" sz="1600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„63-</a:t>
            </a:r>
            <a:r>
              <a:rPr lang="bg-BG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та Научна конференция на Русенски университет „Ангел Кънчев“ и Съюз на учените – Русе</a:t>
            </a:r>
            <a:r>
              <a:rPr lang="bg-BG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07-08 ноември 2024г., Разград;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„Национална научна конференция Физика - Инженерство -Технологии с международно участие</a:t>
            </a:r>
            <a:r>
              <a:rPr lang="bg-BG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27-28 ноември 2024 г., Пловдив.</a:t>
            </a:r>
          </a:p>
          <a:p>
            <a:pPr algn="just"/>
            <a:endParaRPr lang="bg-BG" sz="1600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bg-BG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	</a:t>
            </a:r>
            <a:r>
              <a:rPr lang="bg-BG" sz="16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Публикации: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A. Georgieva, F.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Yovkova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M. Georgieva, I.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Markovska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Low-temperature synthesis of fine-porous corundum based on incorporated graphene nanostructures, </a:t>
            </a: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Journal of Chemical Technology and Metallurgy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59, 6, 2024, p. 1415-1420, Q3, SJR 0.19;</a:t>
            </a:r>
            <a:endParaRPr lang="bg-BG" sz="1600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A. Georgieva, R.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Koleva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G.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Peeva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K.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Panayotova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Possibilities of obtaining nanocomposite materials as adsorbents for waste water treatment, </a:t>
            </a: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Proceedings of University of Ruse “Angel </a:t>
            </a:r>
            <a:r>
              <a:rPr lang="en-US" sz="1600" i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Kanchev</a:t>
            </a: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”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vol. 63, book 10.1, 2024, p. 25-29;</a:t>
            </a:r>
            <a:endParaRPr lang="bg-BG" sz="1600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M. Georgieva, S. Pavlov, I.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Markovska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A. Georgieva, Simulating the process of obtaining corundum ceramics with incorporated graphene nanostructures, </a:t>
            </a: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Proceedings of University of Ruse “Angel </a:t>
            </a:r>
            <a:r>
              <a:rPr lang="en-US" sz="1600" i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Kanchev</a:t>
            </a: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”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vol. 63, book 10.1, 2024, p. 13-18;</a:t>
            </a:r>
            <a:endParaRPr lang="bg-BG" sz="1600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A. Georgieva, F.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Yovkova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K. </a:t>
            </a:r>
            <a:r>
              <a:rPr lang="en-US" sz="1600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Panayotova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Preparation, characterization and application aspects of barium titanate based ceramic samples, </a:t>
            </a:r>
            <a:r>
              <a:rPr lang="en-US" sz="1600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Journal of Physics and Technology</a:t>
            </a:r>
            <a:r>
              <a:rPr lang="en-US" sz="16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5, 2, 2024, in press.</a:t>
            </a:r>
          </a:p>
          <a:p>
            <a:pPr algn="just"/>
            <a:r>
              <a:rPr lang="bg-BG" sz="14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	</a:t>
            </a:r>
            <a:endParaRPr lang="bg-BG" sz="14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1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0250" y="414111"/>
            <a:ext cx="8349916" cy="533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ФИНАНСОВ ОТЧЕТ</a:t>
            </a:r>
            <a:endParaRPr lang="en-US" sz="2400" b="1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g-BG" sz="2400" b="1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bg-BG" sz="1600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	</a:t>
            </a:r>
            <a:r>
              <a:rPr lang="bg-BG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Отпуснатите средства за финансиране на първата проектна година са изразходвани целесъобразно: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закупуване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апаратура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оборудване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Хидростатична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прецизна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везна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аксесоари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към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нея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изразходвани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средства на обща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стойност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- 1935.00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лв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Закупени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реактиви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стойност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- 413.28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лв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заплащане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външни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организации за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извършване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анализи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получените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порести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керамични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материали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изразходвани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средства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стойност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- 715.20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лв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Заплатени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такси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правоучастие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членове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от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изследователския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екип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в размер на 390. 00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лв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куриерски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копирни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услуги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изразходвани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средства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стойност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- 99.14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лв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канцеларски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материали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консумативи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са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изразходвани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средства на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стойност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- 190. 00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лв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.;</a:t>
            </a:r>
            <a:endParaRPr lang="en-US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Административното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и финансово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обслужване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договора е в размер на 434. 00 </a:t>
            </a:r>
            <a:r>
              <a:rPr lang="ru-RU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лв</a:t>
            </a:r>
            <a:r>
              <a:rPr lang="ru-RU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.;</a:t>
            </a:r>
          </a:p>
        </p:txBody>
      </p:sp>
    </p:spTree>
    <p:extLst>
      <p:ext uri="{BB962C8B-B14F-4D97-AF65-F5344CB8AC3E}">
        <p14:creationId xmlns:p14="http://schemas.microsoft.com/office/powerpoint/2010/main" val="20504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015" y="2366223"/>
            <a:ext cx="8717906" cy="1596177"/>
          </a:xfrm>
        </p:spPr>
        <p:txBody>
          <a:bodyPr>
            <a:normAutofit/>
          </a:bodyPr>
          <a:lstStyle/>
          <a:p>
            <a:r>
              <a:rPr lang="bg-BG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388972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81062C-991A-4D4C-8E30-1E9E45DDE8BA}"/>
              </a:ext>
            </a:extLst>
          </p:cNvPr>
          <p:cNvSpPr txBox="1"/>
          <p:nvPr/>
        </p:nvSpPr>
        <p:spPr>
          <a:xfrm>
            <a:off x="1432350" y="244585"/>
            <a:ext cx="9530499" cy="645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0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	</a:t>
            </a:r>
            <a:endParaRPr lang="en-US" sz="2000" b="1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НАУЧЕН КОЛЕКТИВ, УЧАСТВАЛ ПРИ ИЗПЪЛНЕНИЕТО НА ПРОЕКТА:</a:t>
            </a:r>
          </a:p>
          <a:p>
            <a:pPr algn="just">
              <a:spcAft>
                <a:spcPts val="0"/>
              </a:spcAft>
            </a:pPr>
            <a:r>
              <a:rPr lang="bg-BG" sz="20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bg-BG" b="1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Ръководител:</a:t>
            </a:r>
            <a:endParaRPr lang="bg-BG" b="1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Доц. д-р Адриана Асенова Георгиева - У-т „Проф. д-р А. Златаров”, катедра „Химични технологии”</a:t>
            </a:r>
            <a:endParaRPr lang="en-US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bg-BG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bg-BG" sz="1700" b="1" i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Членове:</a:t>
            </a:r>
            <a:endParaRPr lang="bg-BG" sz="1700" b="1" dirty="0">
              <a:solidFill>
                <a:srgbClr val="002060"/>
              </a:solidFill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Гл. ас. д-р Краси Златинова Панайотова - У-т „Проф. д-р Асен Златаров” - Бургас, катедра „Химични технологии”;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Гл. ас. д-р Гергана Петкова Пеева	- У-т „Проф. д-р Асен Златаров” - Бургас, катедра „Химични технологии”;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Ас. д-р Ралица Юлиaнова Колева	- У-т „Проф. д-р Асен Златаров” - Бургас, катедра „Химични технологии”;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Д-р Яна Йорданова Мерсинкова – </a:t>
            </a:r>
            <a:r>
              <a:rPr lang="bg-BG" sz="17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п</a:t>
            </a: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ост</a:t>
            </a:r>
            <a:r>
              <a:rPr lang="en-US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докторант при У-т „Проф. д-р Асен Златаров” - Бургас, катедра „Химични технологии”;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Инж. Маргарита Анатолиевна Георгиева - редовен докторант по ПН 5.10 към катедра „ХТ“ при У-т „Проф. д-р Асен Златаров“ - Бургас;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Инж. Симеон Емилов Козаров - редовен докторант по ПН 5.10 към катедра „ХТ“ при У-т „Проф. д-р Асен Златаров“ - Бургас;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Инж. Зейнеб Ахмед Ахмед - задочен докторант по ПН 5.10 към катедра „ХТ“ при У-т „Проф. д-р Асен Златаров“ - Бургас;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bg-BG" sz="17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Анелия Желязкова Стоянова - редовен студент в ОКС „Магистър“ по специалност „Технология на водата“ при У-т „Проф. д-р Асен Златаров“ – Бургас.</a:t>
            </a:r>
            <a:endParaRPr lang="en-US" sz="17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7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8769" y="805508"/>
            <a:ext cx="5719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ЦЕЛИ И ДЕЙНОСТИ ПРЕЗ ОТЧЕТНИЯ ПЕРИОД,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НАУЧЕН ПРИОРИТЕТ</a:t>
            </a:r>
            <a:endParaRPr lang="bg-BG" sz="2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1062C-991A-4D4C-8E30-1E9E45DDE8BA}"/>
              </a:ext>
            </a:extLst>
          </p:cNvPr>
          <p:cNvSpPr txBox="1"/>
          <p:nvPr/>
        </p:nvSpPr>
        <p:spPr>
          <a:xfrm>
            <a:off x="1187776" y="1636505"/>
            <a:ext cx="9530499" cy="324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bg-BG" sz="20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	Разработеният проект е в съответствие с приетите от АС при У-т “Проф. д-р А. Златаров” - гр. Бургас научни приоритети.</a:t>
            </a:r>
          </a:p>
          <a:p>
            <a:pPr algn="just">
              <a:lnSpc>
                <a:spcPct val="115000"/>
              </a:lnSpc>
            </a:pPr>
            <a:endParaRPr lang="en-US" sz="2000" b="1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bg-BG" sz="20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	Целта на настоящия проект е посредством комбинативен подход, съчетавайки преимуществата на нанотехнологиите и класическите методи от силикатната технология,  да се синтезират композитни материали, да се изследват свойствата на същите като нови материали с експликационни характеристики и да се приложат в качеството на адсорбенти за пречистването на отпадни води от различни органични и неорганични замърсители.</a:t>
            </a:r>
            <a:endParaRPr lang="en-US" sz="2000" b="1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9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3798" y="28558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НАУЧНИ РЕЗУЛТАТИ: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447" y="499183"/>
            <a:ext cx="3607078" cy="41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Извлечение от План-програмата:</a:t>
            </a:r>
            <a:endParaRPr lang="bg-BG" sz="2000" b="1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8F4484-600A-4A45-93B3-7457B18C3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834" y="826566"/>
            <a:ext cx="6626909" cy="60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2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3798" y="28558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НАУЧНИ РЕЗУЛТАТИ: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447" y="499183"/>
            <a:ext cx="3607078" cy="410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bg-BG" sz="20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Извлечение от План-програмата:</a:t>
            </a:r>
            <a:endParaRPr lang="bg-BG" sz="2000" b="1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7564D-2738-4F18-B27D-9E6AD8E8F7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935" y="909808"/>
            <a:ext cx="6506066" cy="599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360" y="313813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Работен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пакет 1 - Синтез на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нанокомпозитни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материали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от типа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графенови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структури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/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керамична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матрица по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двустадийна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технология,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основаваща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се на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твърдофазно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спичане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дифузионен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характер и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колоиден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подход. Охарактеризиране на получените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композити</a:t>
            </a:r>
            <a:endParaRPr lang="bg-BG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00BF4-8D45-47C3-97DB-FE120CD498B6}"/>
              </a:ext>
            </a:extLst>
          </p:cNvPr>
          <p:cNvSpPr txBox="1"/>
          <p:nvPr/>
        </p:nvSpPr>
        <p:spPr>
          <a:xfrm>
            <a:off x="1" y="1549069"/>
            <a:ext cx="86669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I.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Нискотемпературен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синтез на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порести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корундови керамични образци и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изследване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ефектът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от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добавянето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графенови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наноструктури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в различно количество и 3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мас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. % TiO</a:t>
            </a:r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върху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микроструктурата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и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</a:rPr>
              <a:t>свойствата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им</a:t>
            </a:r>
            <a:endParaRPr lang="en-US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C8F3D-D3B8-4026-9169-6D98046105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3" y="2472399"/>
            <a:ext cx="7154514" cy="3641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E6012-585F-4CC9-BF93-220A9BB47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3543" y="1845768"/>
            <a:ext cx="3492350" cy="5012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749BA4-BB23-4C3C-AF06-B68E300E63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576" y="5089675"/>
            <a:ext cx="2396988" cy="17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153" y="118028"/>
            <a:ext cx="8411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Охарактеризиране на получените образци на база корунд със специално въведени нанодобавки</a:t>
            </a:r>
            <a:endParaRPr lang="bg-BG" sz="20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760" y="3357167"/>
            <a:ext cx="6199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Фигура 1. (a, b) РФА на </a:t>
            </a:r>
            <a:r>
              <a:rPr lang="ru-RU" sz="1400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синтезирани</a:t>
            </a:r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керамични образци със състави А1 и А2 1450°С</a:t>
            </a:r>
            <a:endParaRPr lang="bg-BG" sz="1400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581" y="5964720"/>
            <a:ext cx="36327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Фигура 2. РФА на образец със състав С0 1500°С</a:t>
            </a:r>
            <a:endParaRPr lang="bg-BG" sz="1400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1026" name="Picture 9">
            <a:extLst>
              <a:ext uri="{FF2B5EF4-FFF2-40B4-BE49-F238E27FC236}">
                <a16:creationId xmlns:a16="http://schemas.microsoft.com/office/drawing/2014/main" id="{DFC8EB95-21EC-4C35-9F5C-7B5B76E37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0" y="1180257"/>
            <a:ext cx="3058418" cy="20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EE0D0B5-B688-4AAE-BAEE-B9ACDBC7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431" y="1167470"/>
            <a:ext cx="3058419" cy="203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0690B0-F25D-43AE-8BAB-08C7F3ECE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4702"/>
              </p:ext>
            </p:extLst>
          </p:nvPr>
        </p:nvGraphicFramePr>
        <p:xfrm>
          <a:off x="1337463" y="3711021"/>
          <a:ext cx="3275178" cy="225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5" imgW="3098425" imgH="2157840" progId="Origin50.Graph">
                  <p:embed/>
                </p:oleObj>
              </mc:Choice>
              <mc:Fallback>
                <p:oleObj r:id="rId5" imgW="3098425" imgH="2157840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463" y="3711021"/>
                        <a:ext cx="3275178" cy="2253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0">
            <a:extLst>
              <a:ext uri="{FF2B5EF4-FFF2-40B4-BE49-F238E27FC236}">
                <a16:creationId xmlns:a16="http://schemas.microsoft.com/office/drawing/2014/main" id="{C4101EEA-F80B-4DD4-92C3-7421CE841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890" y="1406806"/>
            <a:ext cx="1887420" cy="155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2">
            <a:extLst>
              <a:ext uri="{FF2B5EF4-FFF2-40B4-BE49-F238E27FC236}">
                <a16:creationId xmlns:a16="http://schemas.microsoft.com/office/drawing/2014/main" id="{99F778E1-3A58-48DA-A236-514AD39CB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851" y="1397407"/>
            <a:ext cx="1882774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7">
            <a:extLst>
              <a:ext uri="{FF2B5EF4-FFF2-40B4-BE49-F238E27FC236}">
                <a16:creationId xmlns:a16="http://schemas.microsoft.com/office/drawing/2014/main" id="{9C3889F1-3244-4D24-BEAF-662D339C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2403" y="1397407"/>
            <a:ext cx="18748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C200BD-0707-4022-B8A0-724F4B1CA3F0}"/>
              </a:ext>
            </a:extLst>
          </p:cNvPr>
          <p:cNvSpPr txBox="1"/>
          <p:nvPr/>
        </p:nvSpPr>
        <p:spPr>
          <a:xfrm>
            <a:off x="6357185" y="3193121"/>
            <a:ext cx="5669280" cy="810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А) – SEM състав А0             Б) – </a:t>
            </a:r>
            <a:r>
              <a:rPr lang="en-US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SEM 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състав </a:t>
            </a:r>
            <a:r>
              <a:rPr lang="en-US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A1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           В) – </a:t>
            </a:r>
            <a:r>
              <a:rPr lang="en-US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SEM 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състав А2</a:t>
            </a:r>
          </a:p>
          <a:p>
            <a:pPr algn="ctr">
              <a:lnSpc>
                <a:spcPct val="115000"/>
              </a:lnSpc>
            </a:pP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endParaRPr lang="en-US" sz="1400" b="1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1044" name="Picture 1">
            <a:extLst>
              <a:ext uri="{FF2B5EF4-FFF2-40B4-BE49-F238E27FC236}">
                <a16:creationId xmlns:a16="http://schemas.microsoft.com/office/drawing/2014/main" id="{6095E100-DE1D-4A28-8CD0-11F8AF10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185" y="3664879"/>
            <a:ext cx="1905000" cy="15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15">
            <a:extLst>
              <a:ext uri="{FF2B5EF4-FFF2-40B4-BE49-F238E27FC236}">
                <a16:creationId xmlns:a16="http://schemas.microsoft.com/office/drawing/2014/main" id="{8E250D08-9D23-4B36-8351-131BB172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7939" y="3659672"/>
            <a:ext cx="1849686" cy="15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13">
            <a:extLst>
              <a:ext uri="{FF2B5EF4-FFF2-40B4-BE49-F238E27FC236}">
                <a16:creationId xmlns:a16="http://schemas.microsoft.com/office/drawing/2014/main" id="{85A84289-E7D8-493F-9DF0-E9BDE403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8433" y="3657937"/>
            <a:ext cx="1882775" cy="150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323EBDD-974C-44AC-99E8-CC57ADC44795}"/>
              </a:ext>
            </a:extLst>
          </p:cNvPr>
          <p:cNvSpPr txBox="1"/>
          <p:nvPr/>
        </p:nvSpPr>
        <p:spPr>
          <a:xfrm>
            <a:off x="6174705" y="5361571"/>
            <a:ext cx="6096000" cy="562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Фигура 3.  СЕМ на образци със състави А0, А1 и А2, при увеличение х 15 00 и х 20 000 пъти</a:t>
            </a:r>
            <a:endParaRPr lang="en-US" sz="14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153" y="118028"/>
            <a:ext cx="8411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Охарактеризиране на получените образци на база корунд със специално въведени нанодобавки</a:t>
            </a:r>
            <a:endParaRPr lang="bg-BG" sz="20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2842" y="3129486"/>
            <a:ext cx="41440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Фигура 4. STEM images на образци със състави C0 и А1</a:t>
            </a:r>
            <a:endParaRPr lang="bg-BG" sz="1400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1409" y="4037111"/>
            <a:ext cx="5038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Фигура 6. FT-IR спектри на спечени при 1450ºC (състави А0, А1, А2)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и при 1500 ºC (състав C0) корундови образци</a:t>
            </a:r>
            <a:endParaRPr lang="bg-BG" sz="1400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C200BD-0707-4022-B8A0-724F4B1CA3F0}"/>
              </a:ext>
            </a:extLst>
          </p:cNvPr>
          <p:cNvSpPr txBox="1"/>
          <p:nvPr/>
        </p:nvSpPr>
        <p:spPr>
          <a:xfrm>
            <a:off x="871858" y="5610225"/>
            <a:ext cx="2313505" cy="99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А) - образец със състав C0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изпечен при 1500°C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15000"/>
              </a:lnSpc>
            </a:pP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endParaRPr lang="en-US" sz="1400" b="1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23EBDD-974C-44AC-99E8-CC57ADC44795}"/>
              </a:ext>
            </a:extLst>
          </p:cNvPr>
          <p:cNvSpPr txBox="1"/>
          <p:nvPr/>
        </p:nvSpPr>
        <p:spPr>
          <a:xfrm>
            <a:off x="278710" y="620755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Фигура 5. Фотографии на повърхността на корундови керамични образци от Светлинна микроскопия </a:t>
            </a:r>
            <a:endParaRPr lang="en-US" sz="14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9" name="Picture 6">
            <a:extLst>
              <a:ext uri="{FF2B5EF4-FFF2-40B4-BE49-F238E27FC236}">
                <a16:creationId xmlns:a16="http://schemas.microsoft.com/office/drawing/2014/main" id="{9BCBF33E-77AA-4936-A75F-6CD7AB2F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21" y="1179611"/>
            <a:ext cx="281146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DA3CBCC-ED58-4830-B714-A3147480D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256" y="1179611"/>
            <a:ext cx="28194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6">
            <a:extLst>
              <a:ext uri="{FF2B5EF4-FFF2-40B4-BE49-F238E27FC236}">
                <a16:creationId xmlns:a16="http://schemas.microsoft.com/office/drawing/2014/main" id="{9B892072-AD57-42C0-B00C-D3A8798A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13" y="3781979"/>
            <a:ext cx="259619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0EF65EC1-67E3-4CEB-8773-0B90AC9D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256" y="3781979"/>
            <a:ext cx="259619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D701CA-E0BF-4266-8F8B-00288883FFF4}"/>
              </a:ext>
            </a:extLst>
          </p:cNvPr>
          <p:cNvSpPr txBox="1"/>
          <p:nvPr/>
        </p:nvSpPr>
        <p:spPr>
          <a:xfrm>
            <a:off x="3510093" y="5616220"/>
            <a:ext cx="249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Б) - образец със състав А1 изпечен при 1450°C</a:t>
            </a:r>
            <a:endParaRPr lang="en-US" sz="1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2063" name="Картина 3">
            <a:extLst>
              <a:ext uri="{FF2B5EF4-FFF2-40B4-BE49-F238E27FC236}">
                <a16:creationId xmlns:a16="http://schemas.microsoft.com/office/drawing/2014/main" id="{E43A542E-47A3-4E60-B3D6-7899004B4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571" y="1179611"/>
            <a:ext cx="54562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6983E-0838-493E-8A7B-64C1E5B45A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256" y="5261860"/>
            <a:ext cx="5730744" cy="12232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73D30B-BD2F-4AC6-8BCF-FAC92C54D6A2}"/>
              </a:ext>
            </a:extLst>
          </p:cNvPr>
          <p:cNvSpPr txBox="1"/>
          <p:nvPr/>
        </p:nvSpPr>
        <p:spPr>
          <a:xfrm>
            <a:off x="6440563" y="4738640"/>
            <a:ext cx="565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Таблица 2.  Основни физико</a:t>
            </a:r>
            <a:r>
              <a:rPr lang="bg-BG" sz="1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механични</a:t>
            </a:r>
            <a:r>
              <a:rPr lang="ru-RU" sz="1400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 свойства на синтезираните керамични образци</a:t>
            </a:r>
            <a:endParaRPr lang="en-US" sz="1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1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9752" y="277662"/>
            <a:ext cx="8410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Работен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пакет 1 - Синтез на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нанокомпозитни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материали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от типа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графенови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структури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/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керамична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матрица по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двустадийна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технология,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основаваща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се на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твърдофазно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спичане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дифузионен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характер и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колоиден</a:t>
            </a:r>
            <a:r>
              <a:rPr lang="ru-RU" b="1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 подход. Охарактеризиране на получените </a:t>
            </a:r>
            <a:r>
              <a:rPr lang="ru-RU" b="1" dirty="0" err="1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композити</a:t>
            </a:r>
            <a:endParaRPr lang="bg-BG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4602" y="1488521"/>
            <a:ext cx="5908976" cy="101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II. </a:t>
            </a:r>
            <a:r>
              <a:rPr lang="bg-BG" sz="18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Получаване на </a:t>
            </a:r>
            <a:r>
              <a:rPr lang="bg-BG" sz="1800" b="1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графенов</a:t>
            </a:r>
            <a:r>
              <a:rPr lang="bg-BG" sz="18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оксид в </a:t>
            </a:r>
            <a:r>
              <a:rPr lang="bg-BG" sz="1800" b="1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наноколоидна</a:t>
            </a:r>
            <a:r>
              <a:rPr lang="bg-BG" sz="18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форма и импрегнирането му в синтезираните порести керамични образци</a:t>
            </a:r>
            <a:endParaRPr lang="en-US" sz="18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8AC17-1DD0-4D32-B9F6-A6803049834D}"/>
              </a:ext>
            </a:extLst>
          </p:cNvPr>
          <p:cNvSpPr txBox="1"/>
          <p:nvPr/>
        </p:nvSpPr>
        <p:spPr>
          <a:xfrm>
            <a:off x="137160" y="2460070"/>
            <a:ext cx="4683760" cy="427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bg-BG" sz="1400" dirty="0">
                <a:solidFill>
                  <a:srgbClr val="002060"/>
                </a:solidFill>
                <a:latin typeface="Bahnschrift SemiCondensed" panose="020B0502040204020203" pitchFamily="34" charset="0"/>
                <a:ea typeface="Times New Roman" panose="02020603050405020304" pitchFamily="18" charset="0"/>
              </a:rPr>
              <a:t>П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олучен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графенов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оксид в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наноколоидна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форма, като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зходният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графит (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Graphite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synthetic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powder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, &lt; 20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mum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(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Sigma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Aldrich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)) се окислява по метода на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Hummer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 добавяне на KMnO</a:t>
            </a:r>
            <a:r>
              <a:rPr lang="bg-BG" sz="1400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4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Графеновият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оксид - GO се добавя към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дейонизирана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вода и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pH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средата се коригира с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NaOH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11,0. Така получената суспензия се обработва с ултразвук при висока мощност от порядъка на 200 W в продължение на 2 часа. Целта е да се получи колоидно дисперсна система: водно-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диспергиран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разтвор на GO с добре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диспергирани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наноструктури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. Концентрацията на така приготвения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графенов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оксид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наноколоид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- NGO е оценена на 2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mg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/ml,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dispersion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in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H</a:t>
            </a:r>
            <a:r>
              <a:rPr lang="bg-BG" sz="1400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O. На последният етап от експеримента се импрегнират колоидните частици от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графенов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оксид в синтезираните твърди, порести керамични образци, с цел получаването на композитен керамичен материал от типа NGO/керамична матрица. Получените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композити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със състав C1 се подлагат на вакуум сушене в продължение на 60 </a:t>
            </a:r>
            <a:r>
              <a:rPr lang="bg-BG" sz="1400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min</a:t>
            </a:r>
            <a:r>
              <a:rPr lang="bg-BG" sz="14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002060"/>
              </a:solidFill>
              <a:effectLst/>
              <a:latin typeface="Bahnschrift SemiCondensed" panose="020B0502040204020203" pitchFamily="34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8">
            <a:extLst>
              <a:ext uri="{FF2B5EF4-FFF2-40B4-BE49-F238E27FC236}">
                <a16:creationId xmlns:a16="http://schemas.microsoft.com/office/drawing/2014/main" id="{55BDAA4C-8DD3-4D72-879A-4574D76B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4" y="1660236"/>
            <a:ext cx="27733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>
            <a:extLst>
              <a:ext uri="{FF2B5EF4-FFF2-40B4-BE49-F238E27FC236}">
                <a16:creationId xmlns:a16="http://schemas.microsoft.com/office/drawing/2014/main" id="{5AECBD6F-13C0-441E-8D7D-3FE5FD0FE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2840" y="1660236"/>
            <a:ext cx="27813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EC580EDF-96D2-455C-99E0-56AAC864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74" y="3975762"/>
            <a:ext cx="27733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6C8E6548-DDE3-4656-97CF-AD0232B1F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921" y="3975762"/>
            <a:ext cx="2751137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648ADD-D1A1-45DC-A97A-977D2B5181D2}"/>
              </a:ext>
            </a:extLst>
          </p:cNvPr>
          <p:cNvSpPr txBox="1"/>
          <p:nvPr/>
        </p:nvSpPr>
        <p:spPr>
          <a:xfrm>
            <a:off x="5794374" y="3631692"/>
            <a:ext cx="6260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SEM на образец със състав C0 - x800         SEM на композит NGO/Al</a:t>
            </a:r>
            <a:r>
              <a:rPr lang="bg-BG" sz="1400" b="1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O</a:t>
            </a:r>
            <a:r>
              <a:rPr lang="bg-BG" sz="1400" b="1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3 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C1 - x800</a:t>
            </a:r>
            <a:endParaRPr lang="en-US" sz="1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A6CF8E-C39B-4F4C-A6C7-AE78DF760E5B}"/>
              </a:ext>
            </a:extLst>
          </p:cNvPr>
          <p:cNvSpPr txBox="1"/>
          <p:nvPr/>
        </p:nvSpPr>
        <p:spPr>
          <a:xfrm>
            <a:off x="5678328" y="5857077"/>
            <a:ext cx="617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SEM на образец със състав C0 - x6.0K     SEM на композит NGO/Al</a:t>
            </a:r>
            <a:r>
              <a:rPr lang="bg-BG" sz="1400" b="1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O</a:t>
            </a:r>
            <a:r>
              <a:rPr lang="bg-BG" sz="1400" b="1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3 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C1 - x6.0K</a:t>
            </a:r>
            <a:endParaRPr lang="en-US" sz="1400" b="1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6B9B0D-2AFA-4B6E-A656-50A6875952FB}"/>
              </a:ext>
            </a:extLst>
          </p:cNvPr>
          <p:cNvSpPr txBox="1"/>
          <p:nvPr/>
        </p:nvSpPr>
        <p:spPr>
          <a:xfrm>
            <a:off x="5267960" y="6250262"/>
            <a:ext cx="678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Фигура 7. </a:t>
            </a:r>
            <a:r>
              <a:rPr lang="bg-BG" sz="1400" b="1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Електронограми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на синтезирани керамични образци на основа </a:t>
            </a:r>
            <a:r>
              <a:rPr lang="bg-BG" sz="1400" b="1" dirty="0" err="1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корунд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 със състав C0 и композит NGO/Al</a:t>
            </a:r>
            <a:r>
              <a:rPr lang="bg-BG" sz="1400" b="1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O</a:t>
            </a:r>
            <a:r>
              <a:rPr lang="bg-BG" sz="1400" b="1" baseline="-25000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3 </a:t>
            </a:r>
            <a:r>
              <a:rPr lang="bg-BG" sz="1400" b="1" dirty="0">
                <a:solidFill>
                  <a:srgbClr val="00206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</a:rPr>
              <a:t>- състав C1</a:t>
            </a:r>
            <a:endParaRPr lang="en-US" sz="1400" dirty="0">
              <a:solidFill>
                <a:srgbClr val="00206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2833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83F2E-97E2-484E-BF92-B33AEA715C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AB9843-8233-452C-82B9-ECE749792D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E586802-67BF-4B31-AFE3-2C42A416B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0</TotalTime>
  <Words>1465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Bahnschrift SemiCondensed</vt:lpstr>
      <vt:lpstr>Calibri</vt:lpstr>
      <vt:lpstr>Times New Roman</vt:lpstr>
      <vt:lpstr>Tw Cen MT</vt:lpstr>
      <vt:lpstr>Wingdings</vt:lpstr>
      <vt:lpstr>Droplet</vt:lpstr>
      <vt:lpstr>Origin50.Graph</vt:lpstr>
      <vt:lpstr>УНИВЕРСИТЕТ “ПРОФ. Д-Р АСЕН ЗЛАТАРОВ” – БУРГАС  „НАУЧНОИЗСЛЕДОВАТЕЛСКА И ХУДОЖЕСТВЕНО-ТВОРЧЕСКА ДЕЙНОСТ“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2022-04-13T05:40:47Z</dcterms:created>
  <dcterms:modified xsi:type="dcterms:W3CDTF">2025-04-23T06:46:37Z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