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7" r:id="rId3"/>
    <p:sldId id="286" r:id="rId4"/>
    <p:sldId id="301" r:id="rId5"/>
    <p:sldId id="257" r:id="rId6"/>
    <p:sldId id="268" r:id="rId7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228" y="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/>
              <a:t>Щракнете за редакция стил подзагл. обр.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B6DC-350E-4313-8766-C524F396B6AD}" type="datetimeFigureOut">
              <a:rPr lang="bg-BG" smtClean="0"/>
              <a:t>16.12.2024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5041-8AFF-49A5-9F00-AD2ADD177EA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88989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B6DC-350E-4313-8766-C524F396B6AD}" type="datetimeFigureOut">
              <a:rPr lang="bg-BG" smtClean="0"/>
              <a:t>16.12.2024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5041-8AFF-49A5-9F00-AD2ADD177EA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90319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B6DC-350E-4313-8766-C524F396B6AD}" type="datetimeFigureOut">
              <a:rPr lang="bg-BG" smtClean="0"/>
              <a:t>16.12.2024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5041-8AFF-49A5-9F00-AD2ADD177EA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4163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B6DC-350E-4313-8766-C524F396B6AD}" type="datetimeFigureOut">
              <a:rPr lang="bg-BG" smtClean="0"/>
              <a:t>16.12.2024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5041-8AFF-49A5-9F00-AD2ADD177EA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76969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B6DC-350E-4313-8766-C524F396B6AD}" type="datetimeFigureOut">
              <a:rPr lang="bg-BG" smtClean="0"/>
              <a:t>16.12.2024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5041-8AFF-49A5-9F00-AD2ADD177EA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9275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B6DC-350E-4313-8766-C524F396B6AD}" type="datetimeFigureOut">
              <a:rPr lang="bg-BG" smtClean="0"/>
              <a:t>16.12.2024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5041-8AFF-49A5-9F00-AD2ADD177EA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63122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5" name="Текстов контейне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B6DC-350E-4313-8766-C524F396B6AD}" type="datetimeFigureOut">
              <a:rPr lang="bg-BG" smtClean="0"/>
              <a:t>16.12.2024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5041-8AFF-49A5-9F00-AD2ADD177EA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83095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B6DC-350E-4313-8766-C524F396B6AD}" type="datetimeFigureOut">
              <a:rPr lang="bg-BG" smtClean="0"/>
              <a:t>16.12.2024 г.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5041-8AFF-49A5-9F00-AD2ADD177EA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9660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B6DC-350E-4313-8766-C524F396B6AD}" type="datetimeFigureOut">
              <a:rPr lang="bg-BG" smtClean="0"/>
              <a:t>16.12.2024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5041-8AFF-49A5-9F00-AD2ADD177EA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4923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B6DC-350E-4313-8766-C524F396B6AD}" type="datetimeFigureOut">
              <a:rPr lang="bg-BG" smtClean="0"/>
              <a:t>16.12.2024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5041-8AFF-49A5-9F00-AD2ADD177EA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21434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B6DC-350E-4313-8766-C524F396B6AD}" type="datetimeFigureOut">
              <a:rPr lang="bg-BG" smtClean="0"/>
              <a:t>16.12.2024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5041-8AFF-49A5-9F00-AD2ADD177EA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3030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DB6DC-350E-4313-8766-C524F396B6AD}" type="datetimeFigureOut">
              <a:rPr lang="bg-BG" smtClean="0"/>
              <a:t>16.12.2024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45041-8AFF-49A5-9F00-AD2ADD177EA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85917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1"/>
          <p:cNvSpPr>
            <a:spLocks noChangeShapeType="1"/>
          </p:cNvSpPr>
          <p:nvPr/>
        </p:nvSpPr>
        <p:spPr bwMode="auto">
          <a:xfrm flipV="1">
            <a:off x="467544" y="1179093"/>
            <a:ext cx="8208912" cy="2075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g-BG"/>
          </a:p>
        </p:txBody>
      </p:sp>
      <p:pic>
        <p:nvPicPr>
          <p:cNvPr id="2050" name="Picture 4" descr="Logo-Asen Zlataro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640"/>
            <a:ext cx="918216" cy="849351"/>
          </a:xfrm>
          <a:prstGeom prst="rect">
            <a:avLst/>
          </a:prstGeom>
          <a:solidFill>
            <a:srgbClr val="000000"/>
          </a:solidFill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g-BG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547664" y="199093"/>
            <a:ext cx="712879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Университет “Проф. д-р Асен </a:t>
            </a:r>
            <a:r>
              <a:rPr kumimoji="0" lang="bg-BG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Златаров</a:t>
            </a:r>
            <a:r>
              <a:rPr kumimoji="0" lang="bg-BG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” - Бургас </a:t>
            </a:r>
            <a:endParaRPr kumimoji="0" lang="bg-BG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Научна и художествено - творческа дейност</a:t>
            </a:r>
            <a:endParaRPr kumimoji="0" lang="bg-BG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479634" y="7297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bg-BG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bg-BG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6" name="Правоъгълник 5"/>
          <p:cNvSpPr/>
          <p:nvPr/>
        </p:nvSpPr>
        <p:spPr>
          <a:xfrm>
            <a:off x="226021" y="1340768"/>
            <a:ext cx="865867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bg-BG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 А У Ч Е Н  О Т Ч Е Т</a:t>
            </a:r>
            <a:endParaRPr lang="bg-BG" sz="2400" dirty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bg-BG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bg-BG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научно - изследователски проект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bg-BG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bg-BG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“ Научна и художествено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bg-BG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bg-BG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творческа дейност”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bg-BG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 Е М А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bg-BG" sz="8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„ИЗСЛЕДВАНЕ И АНАЛИЗ НА ВЛИЯНИЕТО НА ОСВЕТИТЕЛНИТЕ УРЕДБИ ВЪРХУ ПОКАЗАТЕЛИТЕ ЗА КАЧЕСТВО НА ЕЛЕКТРИЧЕСКАТА ЕНЕРГИЯ“</a:t>
            </a:r>
            <a:endParaRPr lang="bg-BG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bg-BG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bg-BG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Ръководител: доц. д-р Младен Антонов Пройков</a:t>
            </a:r>
            <a:endParaRPr lang="en-US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НИХ – 496 / 2024г.</a:t>
            </a:r>
            <a:endParaRPr lang="bg-BG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793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авоъгълник 1"/>
          <p:cNvSpPr/>
          <p:nvPr/>
        </p:nvSpPr>
        <p:spPr>
          <a:xfrm>
            <a:off x="19472" y="459923"/>
            <a:ext cx="9144000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bg-BG" sz="2400" b="1" dirty="0">
                <a:latin typeface="Times New Roman" pitchFamily="18" charset="0"/>
                <a:ea typeface="Calibri"/>
                <a:cs typeface="Times New Roman" pitchFamily="18" charset="0"/>
              </a:rPr>
              <a:t>Цел на проекта:</a:t>
            </a:r>
            <a:endParaRPr lang="bg-BG" sz="24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6" name="Правоъгълник 3">
            <a:extLst>
              <a:ext uri="{FF2B5EF4-FFF2-40B4-BE49-F238E27FC236}">
                <a16:creationId xmlns:a16="http://schemas.microsoft.com/office/drawing/2014/main" id="{A83ED091-6674-45DE-A5CF-7432E791EF1D}"/>
              </a:ext>
            </a:extLst>
          </p:cNvPr>
          <p:cNvSpPr/>
          <p:nvPr/>
        </p:nvSpPr>
        <p:spPr>
          <a:xfrm>
            <a:off x="270992" y="1152619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Да се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изследват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и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анализират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съществуващите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системи за управление на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осветлението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и влиянието им върху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качеството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на електрическата енергия.</a:t>
            </a:r>
          </a:p>
        </p:txBody>
      </p:sp>
      <p:sp>
        <p:nvSpPr>
          <p:cNvPr id="9" name="Правоъгълник 1">
            <a:extLst>
              <a:ext uri="{FF2B5EF4-FFF2-40B4-BE49-F238E27FC236}">
                <a16:creationId xmlns:a16="http://schemas.microsoft.com/office/drawing/2014/main" id="{782B75F9-B6CE-4636-B0C4-1A75AE53B2B0}"/>
              </a:ext>
            </a:extLst>
          </p:cNvPr>
          <p:cNvSpPr/>
          <p:nvPr/>
        </p:nvSpPr>
        <p:spPr>
          <a:xfrm>
            <a:off x="0" y="3168352"/>
            <a:ext cx="9144000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bg-BG" sz="2400" b="1" dirty="0">
                <a:latin typeface="Times New Roman" pitchFamily="18" charset="0"/>
                <a:ea typeface="Calibri"/>
                <a:cs typeface="Times New Roman" pitchFamily="18" charset="0"/>
              </a:rPr>
              <a:t>Основни задачи:</a:t>
            </a:r>
            <a:endParaRPr lang="bg-BG" sz="24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10" name="Правоъгълник 3">
            <a:extLst>
              <a:ext uri="{FF2B5EF4-FFF2-40B4-BE49-F238E27FC236}">
                <a16:creationId xmlns:a16="http://schemas.microsoft.com/office/drawing/2014/main" id="{69DFADBC-6F37-40F9-A8B0-521E2CB3AC1F}"/>
              </a:ext>
            </a:extLst>
          </p:cNvPr>
          <p:cNvSpPr/>
          <p:nvPr/>
        </p:nvSpPr>
        <p:spPr>
          <a:xfrm>
            <a:off x="251520" y="3861048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Да се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систематизират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съществуващите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Наредби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и Стандарти по отношение на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системите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за управление;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Да се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анализират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видовете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системи за управление на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осветлението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Да се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изгради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и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изследва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работата на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една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интелигентна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осветителна система.</a:t>
            </a:r>
          </a:p>
        </p:txBody>
      </p:sp>
    </p:spTree>
    <p:extLst>
      <p:ext uri="{BB962C8B-B14F-4D97-AF65-F5344CB8AC3E}">
        <p14:creationId xmlns:p14="http://schemas.microsoft.com/office/powerpoint/2010/main" val="1142024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853EEC98-2603-44A6-8153-1E44486393E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b="45002"/>
          <a:stretch/>
        </p:blipFill>
        <p:spPr>
          <a:xfrm>
            <a:off x="112223" y="980728"/>
            <a:ext cx="4387765" cy="538769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4888B22-882D-4E26-A047-A447E76DCE9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3692"/>
          <a:stretch/>
        </p:blipFill>
        <p:spPr>
          <a:xfrm>
            <a:off x="4579083" y="925130"/>
            <a:ext cx="4457413" cy="4608512"/>
          </a:xfrm>
          <a:prstGeom prst="rect">
            <a:avLst/>
          </a:prstGeom>
        </p:spPr>
      </p:pic>
      <p:sp>
        <p:nvSpPr>
          <p:cNvPr id="13" name="Правоъгълник 1">
            <a:extLst>
              <a:ext uri="{FF2B5EF4-FFF2-40B4-BE49-F238E27FC236}">
                <a16:creationId xmlns:a16="http://schemas.microsoft.com/office/drawing/2014/main" id="{18C1E7D7-A216-4F49-A56F-1F07BD094388}"/>
              </a:ext>
            </a:extLst>
          </p:cNvPr>
          <p:cNvSpPr/>
          <p:nvPr/>
        </p:nvSpPr>
        <p:spPr>
          <a:xfrm>
            <a:off x="19472" y="355834"/>
            <a:ext cx="9144000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bg-BG" sz="2400" b="1" dirty="0">
                <a:latin typeface="Times New Roman" pitchFamily="18" charset="0"/>
                <a:ea typeface="Calibri"/>
                <a:cs typeface="Times New Roman" pitchFamily="18" charset="0"/>
              </a:rPr>
              <a:t>Финансов отчет на проекта за първата година:</a:t>
            </a:r>
            <a:endParaRPr lang="bg-BG" sz="24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191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авоъгълник 1">
            <a:extLst>
              <a:ext uri="{FF2B5EF4-FFF2-40B4-BE49-F238E27FC236}">
                <a16:creationId xmlns:a16="http://schemas.microsoft.com/office/drawing/2014/main" id="{18C1E7D7-A216-4F49-A56F-1F07BD094388}"/>
              </a:ext>
            </a:extLst>
          </p:cNvPr>
          <p:cNvSpPr/>
          <p:nvPr/>
        </p:nvSpPr>
        <p:spPr>
          <a:xfrm>
            <a:off x="19472" y="137671"/>
            <a:ext cx="9144000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bg-BG" sz="2400" b="1" dirty="0">
                <a:latin typeface="Times New Roman" pitchFamily="18" charset="0"/>
                <a:ea typeface="Calibri"/>
                <a:cs typeface="Times New Roman" pitchFamily="18" charset="0"/>
              </a:rPr>
              <a:t>Научен колектив на проекта:</a:t>
            </a:r>
            <a:endParaRPr lang="bg-BG" sz="24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3EDADDF-C1E7-4A60-B17A-63D2FE3E72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0571628"/>
              </p:ext>
            </p:extLst>
          </p:nvPr>
        </p:nvGraphicFramePr>
        <p:xfrm>
          <a:off x="179512" y="836712"/>
          <a:ext cx="8784976" cy="576072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024336">
                  <a:extLst>
                    <a:ext uri="{9D8B030D-6E8A-4147-A177-3AD203B41FA5}">
                      <a16:colId xmlns:a16="http://schemas.microsoft.com/office/drawing/2014/main" val="4002919870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761889160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26628144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bg-BG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длъжност, н.с.,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bg-BG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име, презиме, фамилия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61925" algn="ctr"/>
                      <a:r>
                        <a:rPr lang="bg-BG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Основна месторабота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3566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01295" indent="-201295"/>
                      <a:r>
                        <a:rPr lang="bg-BG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Гл. ас. д-р Младен Антонов Пройков -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ръководител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bg-BG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Университет „Проф. д-р Асен Златаров”, катедра ЕЕМ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bg-BG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56991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01295" indent="-201295"/>
                      <a:r>
                        <a:rPr lang="bg-BG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Доц. д-р Нели Атанасова Симеонова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bg-BG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Университет „Проф. д-р Асен Златаров”, катедра ЕЕМ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bg-BG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34307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01295" indent="-201295"/>
                      <a:r>
                        <a:rPr lang="bg-BG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Доц. д-р Ивайло Райчев Беловски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bg-BG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Университет „Проф. д-р Асен Златаров”, катедра ЕЕМ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bg-BG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23424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01295" indent="-201295"/>
                      <a:r>
                        <a:rPr lang="bg-BG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Гл. ас. д-р. </a:t>
                      </a:r>
                      <a:r>
                        <a:rPr lang="bg-BG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Васил Борисов Иванов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bg-BG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Университет „Проф. д-р Асен Златаров”, катедра ЕЕМ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bg-BG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38756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01295" indent="-201295"/>
                      <a:r>
                        <a:rPr lang="bg-BG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Гл. ас. д-р Христи</a:t>
                      </a: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bg-BG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 Ивайлов Панчев 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bg-BG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ТУ – Варна, катедра „ЕСЕО“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bg-BG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94715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01295" indent="-201295"/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</a:t>
                      </a:r>
                      <a:r>
                        <a:rPr lang="bg-BG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инж. Венелин Иванов Иванов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bg-BG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БМФ „Порт Бургас“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bg-BG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докторант към ТУ – Варна, катедра „ЕСЕО“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90657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01295" indent="-201295"/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 </a:t>
                      </a:r>
                      <a:r>
                        <a:rPr lang="bg-BG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инж. Цветомир Димитров Димитров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bg-BG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„СВЕТИЛНИК“ ЕООД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kumimoji="0" lang="bg-BG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докторант към ТУ – Варна, катедра „ЕСЕО“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2205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01295" indent="-201295"/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 </a:t>
                      </a:r>
                      <a:r>
                        <a:rPr lang="bg-BG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Симеон Николаев Съботинов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bg-BG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Университет „Проф. д-р Асен Златаров”, ф.н. МЕ274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bg-BG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40662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01295" indent="-201295"/>
                      <a:r>
                        <a:rPr lang="bg-BG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 Михаил Симеонов Донев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bg-BG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Университет „Проф. д-р Асен Златаров”, ф.н. Ел281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bg-BG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583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8625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авоъгълник 1"/>
          <p:cNvSpPr/>
          <p:nvPr/>
        </p:nvSpPr>
        <p:spPr>
          <a:xfrm>
            <a:off x="63674" y="303039"/>
            <a:ext cx="8928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tabLst>
                <a:tab pos="342900" algn="l"/>
              </a:tabLst>
            </a:pP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Постигнати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научни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резултати</a:t>
            </a:r>
            <a:endParaRPr lang="bg-BG" sz="2400" dirty="0"/>
          </a:p>
        </p:txBody>
      </p:sp>
      <p:sp>
        <p:nvSpPr>
          <p:cNvPr id="4" name="Правоъгълник 3"/>
          <p:cNvSpPr/>
          <p:nvPr/>
        </p:nvSpPr>
        <p:spPr>
          <a:xfrm>
            <a:off x="107504" y="908720"/>
            <a:ext cx="8856984" cy="55659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Направен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 е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литературен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 обзор на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съществуващото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състояние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 и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публикуваните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научни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 изследвания по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темата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 на проекта;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Систематизирани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 са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съществуващите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Наредби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 и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Стандарти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 по отношение на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системите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 за управление на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осветлението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;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Анализирани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 са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видовете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 системи за управление на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осветлението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 (структура, принцип на действие,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предимства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недостатъци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приложимост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и др.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);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Закупена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 е и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изградена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интелигентна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 осветителна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уредба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, с управление по система DALI (Digital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Addressable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 Lighting) с отворен стандарт за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цифров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 обмен на информация.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39244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2693987"/>
            <a:ext cx="7772400" cy="1470025"/>
          </a:xfrm>
        </p:spPr>
        <p:txBody>
          <a:bodyPr/>
          <a:lstStyle/>
          <a:p>
            <a:r>
              <a:rPr lang="bg-BG" dirty="0"/>
              <a:t>БЛАГОДАРЯ ЗА ВНИМАНИЕТО!</a:t>
            </a:r>
          </a:p>
        </p:txBody>
      </p:sp>
    </p:spTree>
    <p:extLst>
      <p:ext uri="{BB962C8B-B14F-4D97-AF65-F5344CB8AC3E}">
        <p14:creationId xmlns:p14="http://schemas.microsoft.com/office/powerpoint/2010/main" val="1777437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2158</TotalTime>
  <Words>442</Words>
  <Application>Microsoft Office PowerPoint</Application>
  <PresentationFormat>On-screen Show (4:3)</PresentationFormat>
  <Paragraphs>61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тема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БЛАГОДАРЯ ЗА ВНИМАНИЕТО!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PowerPoint</dc:title>
  <dc:creator>Vasil</dc:creator>
  <cp:lastModifiedBy>Mladen Proykov</cp:lastModifiedBy>
  <cp:revision>428</cp:revision>
  <dcterms:created xsi:type="dcterms:W3CDTF">2016-03-04T17:41:22Z</dcterms:created>
  <dcterms:modified xsi:type="dcterms:W3CDTF">2024-12-16T09:37:47Z</dcterms:modified>
</cp:coreProperties>
</file>