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4" r:id="rId5"/>
    <p:sldId id="296" r:id="rId6"/>
    <p:sldId id="297" r:id="rId7"/>
    <p:sldId id="292" r:id="rId8"/>
    <p:sldId id="298" r:id="rId9"/>
    <p:sldId id="299" r:id="rId10"/>
    <p:sldId id="300" r:id="rId11"/>
    <p:sldId id="301" r:id="rId12"/>
    <p:sldId id="293" r:id="rId13"/>
    <p:sldId id="302" r:id="rId14"/>
    <p:sldId id="303" r:id="rId15"/>
    <p:sldId id="304" r:id="rId16"/>
    <p:sldId id="271" r:id="rId17"/>
  </p:sldIdLst>
  <p:sldSz cx="9144000" cy="6858000" type="screen4x3"/>
  <p:notesSz cx="6815138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3BB81-6175-4008-85DF-248424AC4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70269-71E1-40CF-916C-5A1BA77C7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DC8639-5EE3-438C-8E5F-9D55E3E805AB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DADC4-5AD2-420D-AEF6-4CA0BED54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97F25-56EC-4753-9D23-2B197DC0B9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38ACCF-2507-4769-A961-E715C5118E0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3365C7-939B-4880-BFD1-BB7AAB8A79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8902B-D8FA-434C-818F-35EF18C961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68F352-0F6A-4886-89FA-81562F995B03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636A65-56EB-4EDA-91D7-1F4C74E620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3EAD8B-9D2C-4EE0-9C41-2B759D10E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3062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4067A-943C-4617-8003-D0ECBACF88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684C7-1A38-4BE2-9897-F258ABE5E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C42BC68-1719-4A71-BBA3-05D2E1DF3160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6CF5E1A7-763E-40F4-9DA9-B4F3534597CA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02CAF985-73AA-4160-80D9-96F3933F8F8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B9B14ED8-4ECF-4BF7-9F4F-334A0FE36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299982FD-1C74-443B-A3AF-01F8E000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592D251-EF6A-491D-9ECB-5273ADFA6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20">
              <a:extLst>
                <a:ext uri="{FF2B5EF4-FFF2-40B4-BE49-F238E27FC236}">
                  <a16:creationId xmlns:a16="http://schemas.microsoft.com/office/drawing/2014/main" id="{2D65FC10-A90A-477F-BF5E-8F3FF805AB2B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A032F4B-052D-4A0A-B057-5FB4DF09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9D6E51-D6C5-475E-9378-DD664419FFF9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74713754-3BB0-4460-837C-23193206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9FB73914-D97C-4952-987E-8D5CFD59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3722E1-0A58-45EF-9AE5-39F64884A73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3390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0FE89B1-BD6C-474C-B24E-B239AAE6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0602-1A9E-4FC0-9E01-22C7237CB397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747FCD9-6B52-44EE-8468-3AF0A166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BC29F46-091F-498B-9F27-253CFD7C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CCBDB-FABF-44B9-8F86-E087729699D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5195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7E3D6F7-E144-4525-9F0E-C633E694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11D9-80BA-4950-9C07-D8EF1EC46AF1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065FEEC-7C65-4207-8219-77FE2679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A2E3953-4CAB-45C1-B68C-B99CC23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77FF3-F59C-4D18-84AE-F2C1993C198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6860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9EC8C42-E6BB-4FB5-BC3D-34E0C8C6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6383-7479-403E-95B7-0CDD615B72A0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4992753-0814-4164-887C-C8534C01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69695A9-09BE-4897-A7BE-59BD5A29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EE005-BFE5-4AEC-B35F-C4573CE7ECE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219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B97A6B36-BC31-4FC2-9241-6E8C3FC704FE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7A1C5500-2B68-4DCD-8694-F563BE97099F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8ED2AE-C7B3-4503-9321-293C82AC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4B5F2F-1FA6-4BD6-92FA-F0F7CA86B6B5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7DC396-8E7F-4697-B0F7-B914C109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975C1C-0F4E-48BD-BC11-C8AE9928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BF225-5870-4562-808E-1C8499722CE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03731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5EEF0-D8D2-4FF3-892E-3489A446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3BF3E0-0C96-4065-8358-A2C15DB43938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BD7C1-1C98-4F5E-B8AE-7617425E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7C8B1-DBD4-4CE6-A6AC-C5652FEB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EE8F0-6EE0-454A-AF36-6F52554A842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99143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CAA41-AD70-4BF6-9393-B2EDB877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06A9EE-5617-4394-84CB-812F10BE6739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2D8AF-D7C5-44AD-9F20-CB9DDD79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631BC-A887-47A1-AB38-0C8DD3B2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BCB93-2E66-4566-B26D-CE93D38E091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2081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D5CBC-7405-4FEF-9128-CA875D42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36D5B6-3653-4BC5-BE9C-9188A6A000E8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0273D-2792-41BA-8F35-F6EBB978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F7CC0-1512-4A5E-B9C9-4FEDDFCF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FFD29-54AB-43B8-9DA8-32817C9F4E6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5092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890E977-A227-4D28-AC78-FD9993C8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3F0B-D43C-4AB0-8DC1-7DDA24209C42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DECCDB9-E133-419E-8370-E1557794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C8C6D87-07DF-46FB-8607-6BCF9AB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19357-DC6E-4B3B-93BA-6D4DA310618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66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34105-811C-4691-9C09-B6FA6F3F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24EA88-09B0-42B1-B0CF-3F806D028FD6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267B-C3AF-46E8-BC53-C143B91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9C2A8-A235-4CF8-B415-96E85D8D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16C74-EFB2-48D0-9B27-CA5D6E48303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9003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4690CD32-EBB1-454D-BA8F-BE261D07CAE5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54827EE7-23A9-475C-BC18-8451209A5B0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" name="Right Triangle 16">
            <a:extLst>
              <a:ext uri="{FF2B5EF4-FFF2-40B4-BE49-F238E27FC236}">
                <a16:creationId xmlns:a16="http://schemas.microsoft.com/office/drawing/2014/main" id="{DAF911BA-D613-4ABF-9109-B3A16D01F25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B7D24911-52CB-4F0D-B11F-9CCA8F77C22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A76B990F-9313-4D03-8BA3-A356D10933B1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EEDEF34E-E614-4483-898A-C83360D31BF1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879C7EEE-0306-4482-8B3C-62FDB9EB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F4A1601-6AE8-42CE-9CDF-6B661647E941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FA3D0C7-2F84-4D7E-B72B-5B0AA050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FDA4C33-1443-42AC-A98C-5C71D10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0A91-41BD-4698-8CA1-15F90660D9B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979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261F496-0FC2-42CA-A31E-1164673946CE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4EDA4F37-3FE6-4CA4-AA18-5811D14E59D5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046C892-E040-46D3-889A-8CECC74BC1B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E8EE46-3C99-4C7F-BF7B-28717E5D49E0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45F558F-B19C-4BB7-8207-0090A2FB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C5EEFAB1-CDAE-4757-BD80-0D66D909E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35FE3F7-D9D0-4BE5-B0BF-626282137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610024-DD6F-4394-9CF1-B349E0D14F3E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9FD7589-8B87-48CE-B706-BBF670A29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A300005-9078-4729-ABEB-EB1450370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60EE4D8F-75FA-40AC-9121-B16737147C1D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3" r:id="rId2"/>
    <p:sldLayoutId id="2147483828" r:id="rId3"/>
    <p:sldLayoutId id="2147483829" r:id="rId4"/>
    <p:sldLayoutId id="2147483830" r:id="rId5"/>
    <p:sldLayoutId id="2147483831" r:id="rId6"/>
    <p:sldLayoutId id="2147483824" r:id="rId7"/>
    <p:sldLayoutId id="2147483832" r:id="rId8"/>
    <p:sldLayoutId id="2147483833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892AE2ED-DE08-4D82-AA65-5E79589D4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2906713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bg-BG" altLang="en-US" sz="2500"/>
          </a:p>
          <a:p>
            <a:pPr marR="0" eaLnBrk="1" hangingPunct="1">
              <a:lnSpc>
                <a:spcPct val="80000"/>
              </a:lnSpc>
            </a:pPr>
            <a:r>
              <a:rPr lang="bg-BG" altLang="en-US" sz="2500" b="1">
                <a:solidFill>
                  <a:schemeClr val="tx1"/>
                </a:solidFill>
              </a:rPr>
              <a:t>НИХ-</a:t>
            </a:r>
            <a:r>
              <a:rPr lang="en-US" altLang="en-US" sz="2500" b="1">
                <a:solidFill>
                  <a:schemeClr val="tx1"/>
                </a:solidFill>
              </a:rPr>
              <a:t>479</a:t>
            </a:r>
            <a:r>
              <a:rPr lang="bg-BG" altLang="en-US" sz="2500" b="1">
                <a:solidFill>
                  <a:schemeClr val="tx1"/>
                </a:solidFill>
              </a:rPr>
              <a:t>/20</a:t>
            </a:r>
            <a:r>
              <a:rPr lang="en-US" altLang="en-US" sz="2500" b="1">
                <a:solidFill>
                  <a:schemeClr val="tx1"/>
                </a:solidFill>
              </a:rPr>
              <a:t>23</a:t>
            </a:r>
            <a:endParaRPr lang="bg-BG" altLang="en-US" sz="2500" b="1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altLang="en-US" sz="2500"/>
          </a:p>
          <a:p>
            <a:pPr marR="0"/>
            <a:r>
              <a:rPr lang="en-US" altLang="en-US" sz="2400" b="1"/>
              <a:t>Мониторинг на радиационен риск от повърхностно замърсяване</a:t>
            </a:r>
            <a:endParaRPr lang="en-US" altLang="en-US" sz="2400"/>
          </a:p>
          <a:p>
            <a:pPr marR="0" eaLnBrk="1" hangingPunct="1">
              <a:lnSpc>
                <a:spcPct val="80000"/>
              </a:lnSpc>
            </a:pPr>
            <a:endParaRPr lang="bg-BG" altLang="en-US" sz="2500"/>
          </a:p>
          <a:p>
            <a:pPr marR="0" eaLnBrk="1" hangingPunct="1">
              <a:lnSpc>
                <a:spcPct val="80000"/>
              </a:lnSpc>
            </a:pPr>
            <a:r>
              <a:rPr lang="bg-BG" altLang="en-US" sz="2500"/>
              <a:t>Втора, последна година</a:t>
            </a:r>
            <a:r>
              <a:rPr lang="en-US" altLang="en-US" sz="2500"/>
              <a:t> </a:t>
            </a:r>
          </a:p>
          <a:p>
            <a:pPr marR="0" eaLnBrk="1" hangingPunct="1">
              <a:lnSpc>
                <a:spcPct val="80000"/>
              </a:lnSpc>
            </a:pPr>
            <a:endParaRPr lang="en-US" altLang="en-US" sz="25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B0469CB-F119-49D5-9E6D-D87212C5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9220" name="Picture 1" descr="Logo-Asen Zlatarov">
            <a:extLst>
              <a:ext uri="{FF2B5EF4-FFF2-40B4-BE49-F238E27FC236}">
                <a16:creationId xmlns:a16="http://schemas.microsoft.com/office/drawing/2014/main" id="{853E9859-C69D-45CE-8609-2E816E9B0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571500" cy="528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>
            <a:extLst>
              <a:ext uri="{FF2B5EF4-FFF2-40B4-BE49-F238E27FC236}">
                <a16:creationId xmlns:a16="http://schemas.microsoft.com/office/drawing/2014/main" id="{5F741359-D662-4339-8AFC-668F53599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937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 b="1">
                <a:latin typeface="Arial" panose="020B0604020202020204" pitchFamily="34" charset="0"/>
                <a:cs typeface="Times New Roman" panose="02020603050405020304" pitchFamily="18" charset="0"/>
              </a:rPr>
              <a:t>Университет “Проф. д-р Асен Златаров” - Бургас 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 b="1">
                <a:latin typeface="Arial" panose="020B0604020202020204" pitchFamily="34" charset="0"/>
                <a:cs typeface="Times New Roman" panose="02020603050405020304" pitchFamily="18" charset="0"/>
              </a:rPr>
              <a:t> Научна и художествено-творческа дейност</a:t>
            </a:r>
            <a:endParaRPr lang="bg-BG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Обект 3">
            <a:extLst>
              <a:ext uri="{FF2B5EF4-FFF2-40B4-BE49-F238E27FC236}">
                <a16:creationId xmlns:a16="http://schemas.microsoft.com/office/drawing/2014/main" id="{71447A85-82A7-4E21-B8A1-270E918539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7325" y="847725"/>
          <a:ext cx="6230938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" r:id="rId3" imgW="6230612" imgH="5162573" progId="Word.Document.12">
                  <p:embed/>
                </p:oleObj>
              </mc:Choice>
              <mc:Fallback>
                <p:oleObj name="Document" r:id="rId3" imgW="6230612" imgH="5162573" progId="Word.Document.12">
                  <p:embed/>
                  <p:pic>
                    <p:nvPicPr>
                      <p:cNvPr id="0" name="Об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847725"/>
                        <a:ext cx="6230938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Контейнер за съдържание 1">
            <a:extLst>
              <a:ext uri="{FF2B5EF4-FFF2-40B4-BE49-F238E27FC236}">
                <a16:creationId xmlns:a16="http://schemas.microsoft.com/office/drawing/2014/main" id="{C9100857-4A46-4C3C-BB0F-E7A3506F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100"/>
          </a:xfrm>
        </p:spPr>
        <p:txBody>
          <a:bodyPr/>
          <a:lstStyle/>
          <a:p>
            <a:r>
              <a:rPr lang="bg-BG" altLang="bg-BG" sz="1600"/>
              <a:t>Резултатите от анализа на данните от радиологичния мониторинг, на мониторинговите точки в двете екосистеми на измерен радиационен гама фон и мощност на еквивалентната  доза, в μSv/h и на повърхностно замърсяване на мокър и сух пясък и над земя, измерено в Bq eq/сm</a:t>
            </a:r>
            <a:r>
              <a:rPr lang="bg-BG" altLang="bg-BG" sz="1600" baseline="30000"/>
              <a:t>2</a:t>
            </a:r>
            <a:r>
              <a:rPr lang="bg-BG" altLang="bg-BG" sz="1600"/>
              <a:t> могат да бъдат обобщени по следния начин :</a:t>
            </a:r>
            <a:endParaRPr lang="en-US" altLang="bg-BG" sz="1600"/>
          </a:p>
          <a:p>
            <a:pPr lvl="1"/>
            <a:r>
              <a:rPr lang="bg-BG" altLang="bg-BG" sz="1600"/>
              <a:t>Съществува положителна корелация между трите типа данни – гама радиационен фон, повърхностно замърсяване на мокър и повърхностно замърсяване на сух пясък. Общата връзка на анализираните променливи е положителна с по-висока статистическа значимост на връзката гама радиационен фон на плажа и повърхностно замърсяване на мокър пясък (Таблица 1).</a:t>
            </a:r>
            <a:endParaRPr lang="en-US" altLang="bg-BG" sz="1600"/>
          </a:p>
          <a:p>
            <a:pPr lvl="1"/>
            <a:r>
              <a:rPr lang="bg-BG" altLang="bg-BG" sz="1600"/>
              <a:t>Радиационният гама фон, измерен като H*(10) - мощност на еквивалентната доза в µSv/h над пясъка и сушата е в безопасните граници от 0,06 до 0,40 µSv/h.</a:t>
            </a:r>
            <a:endParaRPr lang="en-US" altLang="bg-BG" sz="1600"/>
          </a:p>
          <a:p>
            <a:pPr lvl="1"/>
            <a:r>
              <a:rPr lang="bg-BG" altLang="bg-BG" sz="1600"/>
              <a:t>Повърхностното замърсяване, отчетено над мониторингови точки 1, 2 и 3, е по-малко от границата на алфа, бета и гама тип замърсяване от 0,40 </a:t>
            </a:r>
            <a:r>
              <a:rPr lang="en-US" altLang="bg-BG" sz="1600"/>
              <a:t>Bq/cm</a:t>
            </a:r>
            <a:r>
              <a:rPr lang="en-US" altLang="bg-BG" sz="1600" baseline="30000"/>
              <a:t>2 </a:t>
            </a:r>
            <a:r>
              <a:rPr lang="bg-BG" altLang="bg-BG" sz="1600"/>
              <a:t>и може да се счита за безопасно.</a:t>
            </a:r>
            <a:endParaRPr lang="en-US" altLang="bg-BG" sz="1600"/>
          </a:p>
          <a:p>
            <a:endParaRPr lang="en-US" altLang="bg-B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851A1346-EF89-43F6-8D65-F5CC25E7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 конференция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BLUEGROWTH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Challenges, Opportunities and Innovative Approaches for Healthy Environment in Cross-border Regions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2023, Бургас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презентация на тема: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Terrestrial survey of the Radiation Background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VayaLake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Karaagach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 and Burgas bay “</a:t>
            </a:r>
          </a:p>
          <a:p>
            <a:pPr>
              <a:defRPr/>
            </a:pP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публикувано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резюме в книжка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международния информационен 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уеббинар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BLUEGROWTH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тема „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ionizing radiation and how to measure it, around Black Sea water sites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проведен на 17.01.2023.</a:t>
            </a: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0A7930-AA78-481F-8FBD-7FD76F32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dirty="0"/>
              <a:t>Участия в научни форуми 2023 г.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>
            <a:extLst>
              <a:ext uri="{FF2B5EF4-FFF2-40B4-BE49-F238E27FC236}">
                <a16:creationId xmlns:a16="http://schemas.microsoft.com/office/drawing/2014/main" id="{1BF6C0FA-85BD-4BD1-A0E6-BA862771A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Научните резултати по проекта са обявени в Международна Научна конференция по Съвременни методи за измерване и симулация, 28-31.08.24 Констанца, Румъния </a:t>
            </a:r>
            <a:r>
              <a:rPr lang="en-US" b="1" i="1" dirty="0"/>
              <a:t>A</a:t>
            </a:r>
            <a:r>
              <a:rPr lang="en-US" i="1" dirty="0"/>
              <a:t>dvanced </a:t>
            </a:r>
            <a:r>
              <a:rPr lang="en-US" b="1" i="1" dirty="0"/>
              <a:t>To</a:t>
            </a:r>
            <a:r>
              <a:rPr lang="en-US" i="1" dirty="0"/>
              <a:t>pics on </a:t>
            </a:r>
            <a:r>
              <a:rPr lang="en-US" b="1" i="1" dirty="0"/>
              <a:t>M</a:t>
            </a:r>
            <a:r>
              <a:rPr lang="en-US" i="1" dirty="0"/>
              <a:t>easurement and </a:t>
            </a:r>
            <a:r>
              <a:rPr lang="en-US" b="1" i="1" dirty="0"/>
              <a:t>S</a:t>
            </a:r>
            <a:r>
              <a:rPr lang="en-US" i="1" dirty="0"/>
              <a:t>imulation </a:t>
            </a:r>
            <a:r>
              <a:rPr lang="en-US" b="1" i="1" dirty="0"/>
              <a:t>(ATOMS)</a:t>
            </a:r>
            <a:r>
              <a:rPr lang="bg-BG" b="1" i="1" dirty="0"/>
              <a:t>, </a:t>
            </a:r>
            <a:r>
              <a:rPr lang="bg-BG" b="1" dirty="0"/>
              <a:t>н</a:t>
            </a:r>
            <a:r>
              <a:rPr lang="bg-BG" dirty="0"/>
              <a:t>аучният доклад на тема </a:t>
            </a:r>
            <a:r>
              <a:rPr lang="bg-BG" b="1" dirty="0"/>
              <a:t>Радиационен мониторинг</a:t>
            </a:r>
            <a:r>
              <a:rPr lang="bg-BG" dirty="0"/>
              <a:t> е награден с грамота за отлично представяне;</a:t>
            </a:r>
            <a:endParaRPr lang="en-US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bg-BG" dirty="0"/>
              <a:t> </a:t>
            </a:r>
            <a:endParaRPr lang="en-US" dirty="0"/>
          </a:p>
          <a:p>
            <a:pPr>
              <a:defRPr/>
            </a:pPr>
            <a:r>
              <a:rPr lang="bg-BG" dirty="0"/>
              <a:t>Научните резултати за месеци Януари –Април са представени в Студентска научна сесия 2024 г;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459BD5EE-042A-484C-8368-2CB29A09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bg-BG" dirty="0"/>
              <a:t>Участия в научни форуми 2024 г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Контейнер за съдържание 3">
            <a:extLst>
              <a:ext uri="{FF2B5EF4-FFF2-40B4-BE49-F238E27FC236}">
                <a16:creationId xmlns:a16="http://schemas.microsoft.com/office/drawing/2014/main" id="{1F02F8A6-A960-411B-9B23-64D9DB9F84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609600"/>
            <a:ext cx="7543800" cy="5867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>
            <a:extLst>
              <a:ext uri="{FF2B5EF4-FFF2-40B4-BE49-F238E27FC236}">
                <a16:creationId xmlns:a16="http://schemas.microsoft.com/office/drawing/2014/main" id="{F4A88861-1A03-43C4-9FB2-50E55E47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8900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bg-BG" b="1" dirty="0"/>
              <a:t>Резултатите от направените изследвания, са приети за публикация в: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bg-BG" dirty="0"/>
              <a:t>Изданието за докладите  на Конференция по Съвременни методи за измерване и симулация </a:t>
            </a:r>
            <a:r>
              <a:rPr lang="en-US" dirty="0"/>
              <a:t>(ATOMS)</a:t>
            </a:r>
            <a:r>
              <a:rPr lang="bg-BG" dirty="0"/>
              <a:t>, </a:t>
            </a:r>
            <a:r>
              <a:rPr lang="en-US" i="1" dirty="0"/>
              <a:t>Conference proceedings</a:t>
            </a:r>
            <a:r>
              <a:rPr lang="bg-BG" i="1" dirty="0"/>
              <a:t> на </a:t>
            </a:r>
            <a:r>
              <a:rPr lang="en-US" i="1" dirty="0"/>
              <a:t>The 2024 IEEE Conference on Advanced Topics on Measurement and Simulation (ATOMS)</a:t>
            </a:r>
            <a:endParaRPr lang="bg-BG" i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bg-BG" dirty="0"/>
              <a:t>Годишник на Университет „Проф. д-р Асен Златаров“ за 2024 г.</a:t>
            </a:r>
            <a:endParaRPr lang="en-US" b="1" dirty="0"/>
          </a:p>
          <a:p>
            <a:pPr>
              <a:defRPr/>
            </a:pPr>
            <a:r>
              <a:rPr lang="bg-BG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id="{16EC696A-C98A-46BD-8660-CF398947E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47662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bg-BG" altLang="en-US" sz="2800"/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bg-BG" altLang="en-US" sz="2800"/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bg-BG" altLang="en-US" sz="280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bg-BG" altLang="en-US" sz="2800"/>
              <a:t>Благодаря за вниманието!</a:t>
            </a:r>
            <a:endParaRPr lang="en-US" altLang="en-US" sz="2800"/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0E2B1727-5044-4439-82FB-471241C26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010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2D1CB-81DB-4F4D-A909-DC5A22A87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u="sng" dirty="0"/>
              <a:t>Ръководители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Гл. ас. д-р Сабина Недкова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bg-BG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u="sng" dirty="0"/>
              <a:t>Членове на екипа: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Гл. ас. д-р Пламена Атанасова</a:t>
            </a:r>
            <a:endParaRPr lang="en-US" dirty="0"/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Доц. д-р Никола Тодоров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bg-BG" u="sng" dirty="0"/>
              <a:t>Студенти: </a:t>
            </a:r>
          </a:p>
          <a:p>
            <a:pPr>
              <a:defRPr/>
            </a:pPr>
            <a:r>
              <a:rPr lang="en-US" dirty="0" err="1"/>
              <a:t>Иван</a:t>
            </a:r>
            <a:r>
              <a:rPr lang="en-US" dirty="0"/>
              <a:t> </a:t>
            </a:r>
            <a:r>
              <a:rPr lang="en-US" dirty="0" err="1"/>
              <a:t>Енев</a:t>
            </a:r>
            <a:r>
              <a:rPr lang="en-US" dirty="0"/>
              <a:t> </a:t>
            </a:r>
            <a:r>
              <a:rPr lang="en-US" dirty="0" err="1"/>
              <a:t>Георгиев</a:t>
            </a:r>
            <a:r>
              <a:rPr lang="en-US" dirty="0"/>
              <a:t>	</a:t>
            </a:r>
            <a:r>
              <a:rPr lang="en-US" dirty="0" err="1"/>
              <a:t>Спец</a:t>
            </a:r>
            <a:r>
              <a:rPr lang="en-US" dirty="0"/>
              <a:t>. ХТ ПКС 1546</a:t>
            </a:r>
          </a:p>
          <a:p>
            <a:pPr>
              <a:defRPr/>
            </a:pPr>
            <a:r>
              <a:rPr lang="en-US" dirty="0" err="1"/>
              <a:t>Мийрем</a:t>
            </a:r>
            <a:r>
              <a:rPr lang="en-US" dirty="0"/>
              <a:t> </a:t>
            </a:r>
            <a:r>
              <a:rPr lang="en-US" dirty="0" err="1"/>
              <a:t>Хасан</a:t>
            </a:r>
            <a:r>
              <a:rPr lang="en-US" dirty="0"/>
              <a:t> </a:t>
            </a:r>
            <a:r>
              <a:rPr lang="en-US" dirty="0" err="1"/>
              <a:t>Шюкрю</a:t>
            </a:r>
            <a:r>
              <a:rPr lang="en-US" dirty="0"/>
              <a:t>	</a:t>
            </a:r>
            <a:r>
              <a:rPr lang="en-US" dirty="0" err="1"/>
              <a:t>Спец</a:t>
            </a:r>
            <a:r>
              <a:rPr lang="en-US" dirty="0"/>
              <a:t>. ХТ ПКС 1547</a:t>
            </a:r>
          </a:p>
          <a:p>
            <a:pPr>
              <a:defRPr/>
            </a:pPr>
            <a:r>
              <a:rPr lang="en-US" dirty="0" err="1"/>
              <a:t>Ирка</a:t>
            </a:r>
            <a:r>
              <a:rPr lang="en-US" dirty="0"/>
              <a:t> </a:t>
            </a:r>
            <a:r>
              <a:rPr lang="en-US" dirty="0" err="1"/>
              <a:t>Стоянова</a:t>
            </a:r>
            <a:r>
              <a:rPr lang="en-US" dirty="0"/>
              <a:t> </a:t>
            </a:r>
            <a:r>
              <a:rPr lang="en-US" dirty="0" err="1"/>
              <a:t>Атанасова</a:t>
            </a:r>
            <a:r>
              <a:rPr lang="en-US" dirty="0"/>
              <a:t>	</a:t>
            </a:r>
            <a:r>
              <a:rPr lang="en-US" dirty="0" err="1"/>
              <a:t>Спец</a:t>
            </a:r>
            <a:r>
              <a:rPr lang="en-US" dirty="0"/>
              <a:t>. ХТ ПКС 1548</a:t>
            </a:r>
          </a:p>
          <a:p>
            <a:pPr>
              <a:defRPr/>
            </a:pPr>
            <a:r>
              <a:rPr lang="en-US" dirty="0" err="1"/>
              <a:t>Надя</a:t>
            </a:r>
            <a:r>
              <a:rPr lang="en-US" dirty="0"/>
              <a:t> </a:t>
            </a:r>
            <a:r>
              <a:rPr lang="en-US" dirty="0" err="1"/>
              <a:t>Христова</a:t>
            </a:r>
            <a:r>
              <a:rPr lang="en-US" dirty="0"/>
              <a:t> </a:t>
            </a:r>
            <a:r>
              <a:rPr lang="en-US" dirty="0" err="1"/>
              <a:t>Мархолева</a:t>
            </a:r>
            <a:r>
              <a:rPr lang="en-US" dirty="0"/>
              <a:t>	</a:t>
            </a:r>
            <a:r>
              <a:rPr lang="en-US" dirty="0" err="1"/>
              <a:t>Спец</a:t>
            </a:r>
            <a:r>
              <a:rPr lang="en-US" dirty="0"/>
              <a:t>. ХТ ПКС 1550</a:t>
            </a:r>
          </a:p>
          <a:p>
            <a:pPr>
              <a:defRPr/>
            </a:pPr>
            <a:r>
              <a:rPr lang="en-US" dirty="0" err="1"/>
              <a:t>Добромир</a:t>
            </a:r>
            <a:r>
              <a:rPr lang="en-US" dirty="0"/>
              <a:t> </a:t>
            </a:r>
            <a:r>
              <a:rPr lang="en-US" dirty="0" err="1"/>
              <a:t>Младенов</a:t>
            </a:r>
            <a:r>
              <a:rPr lang="en-US" dirty="0"/>
              <a:t> </a:t>
            </a:r>
            <a:r>
              <a:rPr lang="en-US" dirty="0" err="1"/>
              <a:t>Петров</a:t>
            </a:r>
            <a:r>
              <a:rPr lang="en-US" dirty="0"/>
              <a:t>	</a:t>
            </a:r>
            <a:r>
              <a:rPr lang="bg-BG" dirty="0"/>
              <a:t> </a:t>
            </a:r>
            <a:r>
              <a:rPr lang="en-US" dirty="0" err="1"/>
              <a:t>Спец</a:t>
            </a:r>
            <a:r>
              <a:rPr lang="en-US" dirty="0"/>
              <a:t>. ХТ ПКС 1530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B9102-6033-4AE1-A330-02DD5A76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dirty="0"/>
              <a:t>Списък на научния колектив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9C4DB-C332-4EDA-9954-1689DC9D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1138"/>
            <a:ext cx="8382000" cy="5072062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b="1" dirty="0"/>
              <a:t> </a:t>
            </a:r>
            <a:r>
              <a:rPr lang="bg-BG" sz="3600" dirty="0"/>
              <a:t>Общо изразходвани средства: </a:t>
            </a:r>
            <a:r>
              <a:rPr lang="bg-BG" sz="3600" b="1" dirty="0"/>
              <a:t>6826 лева за: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sz="3300" dirty="0"/>
              <a:t>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bg-BG" sz="3500" dirty="0"/>
              <a:t>1.Сонда за определяне на повърхностно радиационно замърсяване, към </a:t>
            </a:r>
            <a:r>
              <a:rPr lang="bg-BG" sz="3500" dirty="0" err="1"/>
              <a:t>дозиметър</a:t>
            </a:r>
            <a:r>
              <a:rPr lang="bg-BG" sz="3500" dirty="0"/>
              <a:t> </a:t>
            </a:r>
            <a:r>
              <a:rPr lang="en-US" sz="3500" dirty="0"/>
              <a:t>RADIAGEM 2000 – </a:t>
            </a:r>
            <a:r>
              <a:rPr lang="bg-BG" sz="3500" dirty="0"/>
              <a:t>и куфар  - </a:t>
            </a:r>
            <a:r>
              <a:rPr lang="bg-BG" sz="3500" b="1" dirty="0"/>
              <a:t>3816 лв</a:t>
            </a:r>
            <a:r>
              <a:rPr lang="bg-BG" sz="3500" dirty="0"/>
              <a:t>.;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bg-BG" sz="3500" dirty="0"/>
              <a:t>2.Генеричен кабел за връзка между сонда и основно устройство - </a:t>
            </a:r>
            <a:r>
              <a:rPr lang="bg-BG" sz="3500" b="1" dirty="0"/>
              <a:t>1860 лв.;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bg-BG" sz="3500" dirty="0"/>
              <a:t>3. Командировки – </a:t>
            </a:r>
            <a:r>
              <a:rPr lang="bg-BG" sz="3500" b="1" dirty="0"/>
              <a:t>320 лв</a:t>
            </a:r>
            <a:r>
              <a:rPr lang="bg-BG" sz="3500" dirty="0"/>
              <a:t>.;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bg-BG" sz="3500" dirty="0"/>
              <a:t>4. Административно/финансово-счетоводно обслужване </a:t>
            </a:r>
            <a:r>
              <a:rPr lang="en-US" sz="3500" dirty="0"/>
              <a:t>-</a:t>
            </a:r>
            <a:r>
              <a:rPr lang="bg-BG" sz="3500" b="1" dirty="0"/>
              <a:t>700</a:t>
            </a:r>
            <a:r>
              <a:rPr lang="en-US" sz="3500" dirty="0"/>
              <a:t> </a:t>
            </a:r>
            <a:r>
              <a:rPr lang="bg-BG" sz="3500" dirty="0" err="1"/>
              <a:t>лв</a:t>
            </a:r>
            <a:r>
              <a:rPr lang="bg-BG" sz="3500" dirty="0"/>
              <a:t>;</a:t>
            </a:r>
            <a:endParaRPr lang="en-US" sz="3500" dirty="0"/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500" dirty="0"/>
              <a:t>3. </a:t>
            </a:r>
            <a:r>
              <a:rPr lang="bg-BG" sz="3500" dirty="0"/>
              <a:t>Рецензенти- </a:t>
            </a:r>
            <a:r>
              <a:rPr lang="bg-BG" sz="3500" b="1" dirty="0"/>
              <a:t>130</a:t>
            </a:r>
            <a:r>
              <a:rPr lang="bg-BG" sz="3500" dirty="0"/>
              <a:t> </a:t>
            </a:r>
            <a:r>
              <a:rPr lang="bg-BG" sz="3500" dirty="0" err="1"/>
              <a:t>лв</a:t>
            </a:r>
            <a:r>
              <a:rPr lang="bg-BG" sz="3500" dirty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B8F926-2F72-45E0-8006-319E9B50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Финансов отчетен план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7D3DBE-E3B4-4FC9-8006-54AF883C8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bg-BG" sz="3600" dirty="0"/>
              <a:t>Проучване, анализиране и систематизиране на данни в областта на мониторинга на радиоактивния риск на две точки за мониторинг в две екосистеми;</a:t>
            </a:r>
            <a:endParaRPr lang="en-US" sz="3600" dirty="0"/>
          </a:p>
          <a:p>
            <a:pPr>
              <a:defRPr/>
            </a:pPr>
            <a:r>
              <a:rPr lang="bg-BG" sz="3600" b="1" dirty="0"/>
              <a:t>Външно измервателно устройство за определяне на алфа, </a:t>
            </a:r>
            <a:r>
              <a:rPr lang="bg-BG" sz="3600" b="1" dirty="0" err="1"/>
              <a:t>бета</a:t>
            </a:r>
            <a:r>
              <a:rPr lang="bg-BG" sz="3600" b="1" dirty="0"/>
              <a:t> и гама повърхностно замърсяване и допълнителни компоненти (Сонда </a:t>
            </a:r>
            <a:r>
              <a:rPr lang="en-US" sz="3600" b="1" dirty="0"/>
              <a:t>NOM 0006364 SABG-15+, Alpha/Beta/Gamma external 15 cm2 CSP probe w/pancake G-M</a:t>
            </a:r>
            <a:r>
              <a:rPr lang="bg-BG" sz="3600" dirty="0"/>
              <a:t>)</a:t>
            </a:r>
            <a:endParaRPr lang="en-US" sz="36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875733-9C68-4158-9C91-0AA5D5BD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/>
              <a:t>Цел на проекта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353A264-700D-4691-B9CA-70AFF3FE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855913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Правоъгълник 3">
            <a:extLst>
              <a:ext uri="{FF2B5EF4-FFF2-40B4-BE49-F238E27FC236}">
                <a16:creationId xmlns:a16="http://schemas.microsoft.com/office/drawing/2014/main" id="{68C01502-B627-4076-BD30-AE29AB033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29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CB005.3.12.001: “Cross-border Regions Collaborate for BLUE GROWTH” (BLUE GROWTH COLLABs)</a:t>
            </a:r>
          </a:p>
        </p:txBody>
      </p:sp>
      <p:sp>
        <p:nvSpPr>
          <p:cNvPr id="13316" name="Правоъгълник 4">
            <a:extLst>
              <a:ext uri="{FF2B5EF4-FFF2-40B4-BE49-F238E27FC236}">
                <a16:creationId xmlns:a16="http://schemas.microsoft.com/office/drawing/2014/main" id="{69191FC4-210D-481A-8132-DCEEB3A3C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585913"/>
            <a:ext cx="5372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Портативният дозиметър Radiagem™ 2000, е с ергономичен и лесен за работа дизайн, има голям LCD дисплей за отчитане на получените данни, визуални и звукови аларми. Основното му тяло, отчита общ радиационен фон и без добавени сонди работи, като радиометър. Може да отчита мощност на еквивалентна доза на околна среда в диапазон от 0.1 μSv/h до 100 mSv/h.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авоъгълник 3">
            <a:extLst>
              <a:ext uri="{FF2B5EF4-FFF2-40B4-BE49-F238E27FC236}">
                <a16:creationId xmlns:a16="http://schemas.microsoft.com/office/drawing/2014/main" id="{D6ECE0B6-6EDF-4A2E-953C-C1AC9F17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5887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Чрез добавянето на </a:t>
            </a: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NOM 0006364 SABG-15+, Alpha/Beta/Gamma external 15 cm2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CSP probe w/pancake G-M, 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като вторичен инструмент за контрол и изследване на повърхностно замърсяван от типа алфа, бета, гама към измервателния уред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Radiagem, 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възможностите му, се увеличават.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44D9DA2B-6620-4CE5-8B26-46A15FD1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7925"/>
            <a:ext cx="31242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авоъгълник 2">
            <a:extLst>
              <a:ext uri="{FF2B5EF4-FFF2-40B4-BE49-F238E27FC236}">
                <a16:creationId xmlns:a16="http://schemas.microsoft.com/office/drawing/2014/main" id="{A8ED8FB9-53CF-4180-B240-91BBC1B61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792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Arial" panose="020B0604020202020204" pitchFamily="34" charset="0"/>
              </a:rPr>
              <a:t> </a:t>
            </a: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 са точки за мониторинг за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измерване на гама фон и повърхностно замърсяване, в избрани точки за мониторинг на две екосистеми (морска и сухоземна)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Точките са достъпни. Едната се намира в кампуса на Университет „Проф. д-р Асен Златаров“, а другата в района на плаж до ресторант „Нептун“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8F2E0A14-AD6C-4B7C-97BE-E58761DB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36800"/>
            <a:ext cx="85915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519FA9D3-3C0C-4BFF-816B-3790BC10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br>
              <a:rPr lang="bg-BG" sz="2800" b="0" dirty="0">
                <a:effectLst/>
              </a:rPr>
            </a:br>
            <a:br>
              <a:rPr lang="bg-BG" sz="2800" b="0" dirty="0">
                <a:effectLst/>
              </a:rPr>
            </a:br>
            <a:br>
              <a:rPr lang="bg-BG" sz="2800" b="0" dirty="0">
                <a:effectLst/>
              </a:rPr>
            </a:br>
            <a:r>
              <a:rPr lang="en-US" sz="2800" b="0" dirty="0" err="1">
                <a:effectLst/>
              </a:rPr>
              <a:t>Измерване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на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гама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фон</a:t>
            </a:r>
            <a:r>
              <a:rPr lang="en-US" sz="2800" b="0" dirty="0">
                <a:effectLst/>
              </a:rPr>
              <a:t> и </a:t>
            </a:r>
            <a:r>
              <a:rPr lang="en-US" sz="2800" b="0" dirty="0" err="1">
                <a:effectLst/>
              </a:rPr>
              <a:t>повърхностно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замърсяване</a:t>
            </a:r>
            <a:r>
              <a:rPr lang="en-US" sz="2800" b="0" dirty="0">
                <a:effectLst/>
              </a:rPr>
              <a:t> </a:t>
            </a:r>
            <a:r>
              <a:rPr lang="bg-BG" sz="2800" b="0" dirty="0">
                <a:effectLst/>
              </a:rPr>
              <a:t>в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избраните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мониторингови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точки</a:t>
            </a:r>
            <a:r>
              <a:rPr lang="en-US" sz="2800" b="0" dirty="0">
                <a:effectLst/>
              </a:rPr>
              <a:t> </a:t>
            </a:r>
            <a:br>
              <a:rPr lang="en-US" sz="2800" b="0" dirty="0">
                <a:effectLst/>
              </a:rPr>
            </a:br>
            <a:r>
              <a:rPr lang="bg-BG" sz="2800" b="0" dirty="0">
                <a:effectLst/>
              </a:rPr>
              <a:t> </a:t>
            </a:r>
            <a:br>
              <a:rPr lang="en-US" sz="2800" b="0" dirty="0">
                <a:effectLst/>
              </a:rPr>
            </a:br>
            <a:endParaRPr lang="en-US" sz="2800" b="0" dirty="0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17061609-930E-4DE3-B232-38DD891A7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76C3F8BE-1953-4AA1-BBC6-991EC7B1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>
                <a:effectLst/>
              </a:rPr>
              <a:t>Повърхностно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замърсяване</a:t>
            </a:r>
            <a:endParaRPr lang="en-US" dirty="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FD3ED97D-F190-4FDA-AB94-D1726E8D4C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1295400"/>
            <a:ext cx="829945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Правоъгълник 3">
            <a:extLst>
              <a:ext uri="{FF2B5EF4-FFF2-40B4-BE49-F238E27FC236}">
                <a16:creationId xmlns:a16="http://schemas.microsoft.com/office/drawing/2014/main" id="{A59ABDCE-42A8-4D85-B9D3-233218E8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4516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bg-BG"/>
              <a:t>Фиг.3 Отчетени стойности на повърхностно замърсяване в мониторингови точки от 1 до 3, в [Bq /cm2]</a:t>
            </a:r>
            <a:endParaRPr lang="en-US" altLang="bg-BG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883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Document</vt:lpstr>
      <vt:lpstr>PowerPoint Presentation</vt:lpstr>
      <vt:lpstr>Списък на научния колектив</vt:lpstr>
      <vt:lpstr>Финансов отчетен план</vt:lpstr>
      <vt:lpstr>Цел на проекта</vt:lpstr>
      <vt:lpstr>PowerPoint Presentation</vt:lpstr>
      <vt:lpstr>PowerPoint Presentation</vt:lpstr>
      <vt:lpstr>PowerPoint Presentation</vt:lpstr>
      <vt:lpstr>   Измерване на гама фон и повърхностно замърсяване в избраните мониторингови точки    </vt:lpstr>
      <vt:lpstr>Повърхностно замърсяване</vt:lpstr>
      <vt:lpstr>PowerPoint Presentation</vt:lpstr>
      <vt:lpstr>PowerPoint Presentation</vt:lpstr>
      <vt:lpstr>Участия в научни форуми 2023 г.</vt:lpstr>
      <vt:lpstr>Участия в научни форуми 2024 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Iliana Ishmerieva</cp:lastModifiedBy>
  <cp:revision>84</cp:revision>
  <dcterms:created xsi:type="dcterms:W3CDTF">2006-08-16T00:00:00Z</dcterms:created>
  <dcterms:modified xsi:type="dcterms:W3CDTF">2025-04-23T07:37:25Z</dcterms:modified>
</cp:coreProperties>
</file>