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3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FE62A6E8-1CF9-4765-B3C6-E7277C5C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D0C9FD41-373B-48BD-954B-1EBF9AF7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24" name="AutoShape 3">
            <a:extLst>
              <a:ext uri="{FF2B5EF4-FFF2-40B4-BE49-F238E27FC236}">
                <a16:creationId xmlns:a16="http://schemas.microsoft.com/office/drawing/2014/main" id="{6DBFF89E-2859-4C71-9084-FD23283C1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25" name="AutoShape 4">
            <a:extLst>
              <a:ext uri="{FF2B5EF4-FFF2-40B4-BE49-F238E27FC236}">
                <a16:creationId xmlns:a16="http://schemas.microsoft.com/office/drawing/2014/main" id="{F9A75BC7-E574-4B77-9957-F9BB8ACD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26" name="AutoShape 5">
            <a:extLst>
              <a:ext uri="{FF2B5EF4-FFF2-40B4-BE49-F238E27FC236}">
                <a16:creationId xmlns:a16="http://schemas.microsoft.com/office/drawing/2014/main" id="{AE445357-FA12-4987-A8F3-EC1B43EF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27" name="AutoShape 6">
            <a:extLst>
              <a:ext uri="{FF2B5EF4-FFF2-40B4-BE49-F238E27FC236}">
                <a16:creationId xmlns:a16="http://schemas.microsoft.com/office/drawing/2014/main" id="{B98F3967-FE10-462C-A70F-B6B016A5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28" name="AutoShape 7">
            <a:extLst>
              <a:ext uri="{FF2B5EF4-FFF2-40B4-BE49-F238E27FC236}">
                <a16:creationId xmlns:a16="http://schemas.microsoft.com/office/drawing/2014/main" id="{EDDA2043-1EE4-4A44-894C-66DCE2EC5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29" name="AutoShape 8">
            <a:extLst>
              <a:ext uri="{FF2B5EF4-FFF2-40B4-BE49-F238E27FC236}">
                <a16:creationId xmlns:a16="http://schemas.microsoft.com/office/drawing/2014/main" id="{3A6B1B13-6342-4394-8B78-B2F2CF44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30" name="AutoShape 9">
            <a:extLst>
              <a:ext uri="{FF2B5EF4-FFF2-40B4-BE49-F238E27FC236}">
                <a16:creationId xmlns:a16="http://schemas.microsoft.com/office/drawing/2014/main" id="{2FDED64F-B736-4C3B-BA05-31747A2D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31" name="AutoShape 10">
            <a:extLst>
              <a:ext uri="{FF2B5EF4-FFF2-40B4-BE49-F238E27FC236}">
                <a16:creationId xmlns:a16="http://schemas.microsoft.com/office/drawing/2014/main" id="{10A50697-6E7A-47DA-A9B0-1ADE1C35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32" name="Text Box 11">
            <a:extLst>
              <a:ext uri="{FF2B5EF4-FFF2-40B4-BE49-F238E27FC236}">
                <a16:creationId xmlns:a16="http://schemas.microsoft.com/office/drawing/2014/main" id="{DC0B4334-6EF5-4598-A54C-03D117C6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33" name="Text Box 12">
            <a:extLst>
              <a:ext uri="{FF2B5EF4-FFF2-40B4-BE49-F238E27FC236}">
                <a16:creationId xmlns:a16="http://schemas.microsoft.com/office/drawing/2014/main" id="{89175CE7-BFBB-4C33-8639-80C96862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5134" name="Rectangle 13">
            <a:extLst>
              <a:ext uri="{FF2B5EF4-FFF2-40B4-BE49-F238E27FC236}">
                <a16:creationId xmlns:a16="http://schemas.microsoft.com/office/drawing/2014/main" id="{DE714F58-1727-4FC8-B7F1-B25F3B4CBAC0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1143000"/>
            <a:ext cx="4098925" cy="30702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2494CAD1-BD57-462E-B7F0-9E8948CB6F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70525" cy="3584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altLang="bg-BG" noProof="0"/>
          </a:p>
        </p:txBody>
      </p:sp>
      <p:sp>
        <p:nvSpPr>
          <p:cNvPr id="5136" name="Text Box 15">
            <a:extLst>
              <a:ext uri="{FF2B5EF4-FFF2-40B4-BE49-F238E27FC236}">
                <a16:creationId xmlns:a16="http://schemas.microsoft.com/office/drawing/2014/main" id="{7A46EDE6-6746-49C1-A979-F04AA363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1F089A6B-F249-4D11-8796-6EE087E96A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29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2DE669-3DC6-47B5-A95B-ECE733102E64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>
            <a:extLst>
              <a:ext uri="{FF2B5EF4-FFF2-40B4-BE49-F238E27FC236}">
                <a16:creationId xmlns:a16="http://schemas.microsoft.com/office/drawing/2014/main" id="{F9A5FB6B-0AF0-4889-9B76-658EA62D45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BE4135D-2D34-47B5-B0A6-2CAA9522AA87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75F46809-7A82-4748-B6F4-450E0B86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02718C2-9D78-4DDE-A2DC-4869B62E66F8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E77C3E44-6FF7-4850-B60C-56FFFF46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F11B3E4-1417-4856-99A5-06AAD2850B62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83B110DA-ED9B-4A36-958F-9D57695158C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EADCDAE1-C4FE-425E-8FD2-F240D0C006A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>
            <a:extLst>
              <a:ext uri="{FF2B5EF4-FFF2-40B4-BE49-F238E27FC236}">
                <a16:creationId xmlns:a16="http://schemas.microsoft.com/office/drawing/2014/main" id="{4458C830-D255-44D0-B544-230BF5860D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378C462-C7C4-4858-AEA6-F1962D56A89F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10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DC870150-597F-44F9-BB88-AA8589DCF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BE6DAD1-FA76-4090-9C7C-8389BF2D7782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540F20A8-12FF-47EE-BCB5-6ED8C31D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78A299B-6282-4824-B5C3-90D93E56BD9E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545E3E62-407C-44B9-9D0A-83E33BF0310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6" name="Rectangle 4">
            <a:extLst>
              <a:ext uri="{FF2B5EF4-FFF2-40B4-BE49-F238E27FC236}">
                <a16:creationId xmlns:a16="http://schemas.microsoft.com/office/drawing/2014/main" id="{D4DF5713-7687-400C-944B-8DA3AE9D1BD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>
            <a:extLst>
              <a:ext uri="{FF2B5EF4-FFF2-40B4-BE49-F238E27FC236}">
                <a16:creationId xmlns:a16="http://schemas.microsoft.com/office/drawing/2014/main" id="{A7608242-7C5E-4B5B-A125-0FB8F5F81B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CDF71ED-1462-4EF6-9BC2-2AAA183AA46C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11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C75FE048-C3D1-4E38-B5AA-4ADBB03E7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BD6E274-CE0A-46D7-85F9-DCDB9321E263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8766AB09-854A-4988-8B14-D8244DFA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25306F8-3596-4CFB-81C4-B82AFEBB208B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A5257C20-27A2-4488-A495-76BA7AAAF6D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1695C96C-0AED-4C74-A737-2B0BCE67060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>
            <a:extLst>
              <a:ext uri="{FF2B5EF4-FFF2-40B4-BE49-F238E27FC236}">
                <a16:creationId xmlns:a16="http://schemas.microsoft.com/office/drawing/2014/main" id="{A1099213-70DE-4857-8EEF-D826DF07D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5BF4CB6-4144-4756-8FFC-B13B12810C67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12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9E3CED6A-A926-4452-93BA-7E075CB4D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B3EA3E5-311A-4E93-9839-6334745C97C2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0B06481B-A2F9-4666-AFFC-14F123A69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308F0E2-4671-4E40-AF57-1A55893A10C9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8C3F930B-EBEF-4EB2-AAF5-A4EEDAC3772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id="{F962393E-A67B-4A0B-87EC-5419EE0D588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D558E89A-937C-46DB-9B4E-AA3BA36898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31E2FFE-7D57-4A1A-A058-FDBF5659417B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13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7F4B904D-B70B-4FA2-AA0B-B6E424A8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033667CE-0741-4AF3-928C-CB10F679FB62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A1DD613-8B80-4322-ABE8-F9C90DF2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099F6DB9-6AF8-4B0C-9143-B6E018A297F8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88787D6E-35F3-4BA6-9F64-F24A56B5656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8B3181C4-3884-4195-8BC0-3AAB39F1D1F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>
            <a:extLst>
              <a:ext uri="{FF2B5EF4-FFF2-40B4-BE49-F238E27FC236}">
                <a16:creationId xmlns:a16="http://schemas.microsoft.com/office/drawing/2014/main" id="{63104278-516F-4B19-83BA-161FBCAA04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A0D6E9C-2B0F-426A-94BA-816F587483B8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14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0A5B42CE-DC08-4FB7-9D3E-3DCA1401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9BE529E4-63DE-4A6F-859B-82990B2645BE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342BF857-FD98-46EE-8EAA-C3241FF3E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8172A71-9EED-4840-952C-898D140EA1CA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962046E5-8293-4261-A4B1-8EFB1D787CE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79D4DA51-BEB5-43F1-A8C4-347624D2385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8EB9DBAA-3D75-4700-9197-FE2971D597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3AB77C8-7F1F-4297-A9B2-745280658473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15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88DFAB87-2CD5-4073-8B29-7E35FF95E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52E334F-B187-4E90-8112-82AC6B192755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FFC6213A-0331-42FF-9800-9F9266F4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0250966-53A5-46C0-8080-B631D7EBA85E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8652C2C1-BF31-4762-BE27-F359FFC2FF0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1D761155-EFB9-4F9E-8D21-144F3D73FF6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>
            <a:extLst>
              <a:ext uri="{FF2B5EF4-FFF2-40B4-BE49-F238E27FC236}">
                <a16:creationId xmlns:a16="http://schemas.microsoft.com/office/drawing/2014/main" id="{0F2A65F0-3BE3-40D2-8BBD-50E8CA3D53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00F75E0-67DE-446D-BFF9-9D7C4F4D1D11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16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4BB45B6E-C51C-454C-8D0B-FE6E58B9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7A6B9FC-5C8D-4E46-A8A3-098B92819822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EB542DEF-69D1-47B4-A215-C57DFEE1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F7D4297-48C7-4896-84E3-00769336FD56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15ABCDBA-36C7-4EEB-B589-FF4B9036D66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1C690A0B-BB13-4E17-9F3F-02B18049643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>
            <a:extLst>
              <a:ext uri="{FF2B5EF4-FFF2-40B4-BE49-F238E27FC236}">
                <a16:creationId xmlns:a16="http://schemas.microsoft.com/office/drawing/2014/main" id="{55D160CA-2E09-4AE3-A0B7-F794925F95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EDCADF5-F45C-42C7-97CC-F804DAFE7386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17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D546E221-9985-4D12-9550-5740F634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8C58FCF-72FC-4494-828A-3B6874B525F6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4DA9C790-0464-4CED-A565-B1009F214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AC5E652-4F1B-4A5E-B0F4-7403E21E3C61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2611F008-4752-411E-8954-DFD3D02DCD7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0456170D-FA9F-4D39-9A1E-2C753A2F8BA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89ECD34F-1991-44D0-BD30-A1E6B3D782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DDEF46B2-6419-4B32-92B6-6741E9DBB65F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18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050DD523-FF25-4FAA-ACC5-F82AB4EB8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613925F-807F-46A0-A271-0A21EFF7C0D6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18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B7F8B2AC-269D-4370-8E25-B78E72C48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9225A00-399A-411C-9D2D-9E738A47ECCD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18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3A7D88EE-30B9-4C12-BD1A-691D1BB882A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D219BC46-B30C-4BAD-A8A8-9F36D34A3EF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54BC31C1-6FBF-494D-92E3-3C1A5352BE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D5E31BF1-3F5D-4A73-9D31-BD6B9068E036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19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A69D43E6-F6D5-41DF-8454-71FF644CF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1AAF085-BAD9-4067-B35D-8C3843B3F143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19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15525BF2-21FB-4868-9F03-22DA1A7F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8C56442-63CA-4B64-8224-FD10FD1CF119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19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87318059-4D4C-4910-9DAF-02CD8B71CCA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AC38D84C-95AF-4861-9EC4-6EC61F68221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9129AA5E-8EAA-4FE5-A260-38B41C962A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F7F76E2-8A9F-490F-83B3-96BE0B9652E8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DEB2FB98-00B3-49FC-9302-4D6FF67C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82D876C-A40A-4A27-A07D-EDADD3AEB37D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E8A7CFD5-8D57-4B57-A356-9D00552FF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FBAB373F-DB8A-453E-BA3C-41FC5BD33C7B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8A5E55BF-2647-4882-9AF0-618F6F1DDC1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2" name="Rectangle 4">
            <a:extLst>
              <a:ext uri="{FF2B5EF4-FFF2-40B4-BE49-F238E27FC236}">
                <a16:creationId xmlns:a16="http://schemas.microsoft.com/office/drawing/2014/main" id="{FD12EB8F-6FFB-4A9D-817D-D2D50598614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>
            <a:extLst>
              <a:ext uri="{FF2B5EF4-FFF2-40B4-BE49-F238E27FC236}">
                <a16:creationId xmlns:a16="http://schemas.microsoft.com/office/drawing/2014/main" id="{01A6EFFB-6A45-4FBC-9B38-A2AE3D1518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4CAB55E-5B0B-45A3-9EF1-ECEE6D1A3663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20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40158A10-8EA1-4DFF-B273-E01662EE5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F4CAD4F8-930F-406A-8D8C-ADF4523CC1AD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20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0DAD576D-6E35-49DD-B036-465EBA32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150BB2B1-3653-4541-87CF-FAF1B200BCAD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20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2F4B7E61-9595-4751-918E-A90D7C111FC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6FE8A00E-4558-4198-9792-64D370B04DB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6">
            <a:extLst>
              <a:ext uri="{FF2B5EF4-FFF2-40B4-BE49-F238E27FC236}">
                <a16:creationId xmlns:a16="http://schemas.microsoft.com/office/drawing/2014/main" id="{F5A0B37E-4FAB-4F4D-AFD4-574D71F65F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8C1127A2-A70F-4009-B417-2B2F65075863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21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8294EE68-A19B-453E-81DB-C8FE0AFC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3907C49-E092-4BFA-9C29-D9366EFCD638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21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4AACC012-D8CF-48D2-9DF3-5082A4A98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F139318-99EB-4B45-BCA5-412DBC0A6C8A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21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A099A54B-4E18-45DB-A9DC-7F8E8A796F6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D0D8ECCD-3CFF-429F-9646-B07D3001869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>
            <a:extLst>
              <a:ext uri="{FF2B5EF4-FFF2-40B4-BE49-F238E27FC236}">
                <a16:creationId xmlns:a16="http://schemas.microsoft.com/office/drawing/2014/main" id="{DA15334C-3B38-4D25-8F1D-924BF080D9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0C9C4D81-90E7-4D90-927F-D734D08A7A4C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22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15B4151B-776D-4E29-9592-0208677C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39193F0-C54D-4B4D-90DF-EA67A614C5D8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22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9AA7383D-8F58-4740-B5F6-B091A7A7F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2E550BC-6507-4613-BAA1-1E74CF1B050B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22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9D7B6AA0-F087-4D53-9C74-23BA1EB449C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7F2A39A5-5BD3-4B2E-AEA7-9697EE6BFAB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C9A765A-7E42-48F0-8428-20957411A8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D7E3F913-FC97-4EF0-B08E-FB254BE9E3C4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23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0C17ACBF-28A8-4FC8-8329-0827E7DA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33A4DE0-84A1-4875-9ECF-19F29D8F1409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23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136802CA-D997-4BB1-8E6F-7EBDAFCF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568F9F2-6BD4-433E-814A-51290BAF49F0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23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F51355C4-AE13-4B5F-90D3-24007F4348C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209F32B7-F996-416A-9F28-7741D8942AC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>
            <a:extLst>
              <a:ext uri="{FF2B5EF4-FFF2-40B4-BE49-F238E27FC236}">
                <a16:creationId xmlns:a16="http://schemas.microsoft.com/office/drawing/2014/main" id="{48AAD1F6-22ED-4CBD-9B23-120C2264AB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8EC3859F-EE2E-4997-A7CA-6469245465A0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24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238C457-49FA-4E45-B193-FF8545BB8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109C869-7FC4-4866-8BF8-347924C10F3B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24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71214611-E9B8-42E6-A1CE-76D202631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95C0FE09-90F5-4F6F-B80F-2FC213CDCA65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24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F48F6E2B-4B48-46C4-9C88-B201EE1E01B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64838620-7DF9-4E54-992D-E52A4718BF0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6">
            <a:extLst>
              <a:ext uri="{FF2B5EF4-FFF2-40B4-BE49-F238E27FC236}">
                <a16:creationId xmlns:a16="http://schemas.microsoft.com/office/drawing/2014/main" id="{70979A60-AF2F-462D-8124-ED50E93EDE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4E889C3-4683-49FF-A2B3-F2BCD3D42B23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25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9A1C1BBD-D938-46E2-B1C5-A5AEF010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07881B6-590D-4253-BA45-A4476CB94E4D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25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3B686B53-161E-4411-B8F7-4EB7B389D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5BAF6EB-232D-4A41-BA5C-71FFD093E2FF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25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BCBE7ACD-3044-41AB-B167-196CAEB12BA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8AA77A4B-7A68-4B07-8F6E-F07D300B599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>
            <a:extLst>
              <a:ext uri="{FF2B5EF4-FFF2-40B4-BE49-F238E27FC236}">
                <a16:creationId xmlns:a16="http://schemas.microsoft.com/office/drawing/2014/main" id="{64A87723-520E-4F63-A9BF-BE34C4836D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1EF745C-7589-4EAD-A13C-554580FE6118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FE6BB61B-81A6-40E3-9243-0F0D4C4C0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1AFD3080-3FFC-4397-B4C6-82446D89E091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8B6864F4-64E5-465E-99A5-FCF2F33B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D20456B-2E6E-4AC5-886D-9D2A9D1B88E7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4540E943-060B-43D6-8F39-0BA20E4B32E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0" name="Rectangle 4">
            <a:extLst>
              <a:ext uri="{FF2B5EF4-FFF2-40B4-BE49-F238E27FC236}">
                <a16:creationId xmlns:a16="http://schemas.microsoft.com/office/drawing/2014/main" id="{79405DD8-83A5-4295-BBBE-64BC30E9F2D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DC1DE3D1-973F-4101-BA6B-7AD4866A1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1FCEC9F-13F9-48F2-822A-5A0AA0CADB61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CF69BF24-7121-4C9A-85DF-A5112770E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1F08FD1-777E-4C77-A6E3-151713B397B9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AA4D386F-A0E9-48E6-93BC-8E1FA88A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873E157-2D7E-4E3D-8EF9-DABCF520343B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60F9BCD2-7255-43B4-817A-6FCC4D9AEA4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8" name="Rectangle 4">
            <a:extLst>
              <a:ext uri="{FF2B5EF4-FFF2-40B4-BE49-F238E27FC236}">
                <a16:creationId xmlns:a16="http://schemas.microsoft.com/office/drawing/2014/main" id="{D50C801C-A148-49AA-BD3E-D11835DE4EB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>
            <a:extLst>
              <a:ext uri="{FF2B5EF4-FFF2-40B4-BE49-F238E27FC236}">
                <a16:creationId xmlns:a16="http://schemas.microsoft.com/office/drawing/2014/main" id="{CF45A260-9611-4B85-8F5F-5365EDAC38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89BBBA1A-2884-4132-95FE-D86845F9EEF6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177DAD15-9B74-4F1E-958D-FE18FCD2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C05496F-7102-4046-93C8-AD15E1538309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86A5727E-E10C-4A87-8DB8-D81F711E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F9DA2943-8825-47E7-B7A8-EA9EC95C2475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D82F3353-18C5-488E-8AB2-26F294659D9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835B22C1-D768-4CA3-AAEC-7281926598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>
            <a:extLst>
              <a:ext uri="{FF2B5EF4-FFF2-40B4-BE49-F238E27FC236}">
                <a16:creationId xmlns:a16="http://schemas.microsoft.com/office/drawing/2014/main" id="{B30A2D2A-50EF-489D-8BB2-C14F5BA172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8D17CC0D-C264-4AA1-B1F7-A6C4FF652267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4F5D0B6-ABCD-47B8-95D7-565C1060B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9D24CAA-FD52-46E4-9CC6-E4B674BEC823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C388E88D-25C9-4CD7-95A4-AC1E7D01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AC11D96-7AEC-49BB-B735-A7E307782FC4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715BD927-CE4F-40DF-BD8A-BB811A8EE34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4" name="Rectangle 4">
            <a:extLst>
              <a:ext uri="{FF2B5EF4-FFF2-40B4-BE49-F238E27FC236}">
                <a16:creationId xmlns:a16="http://schemas.microsoft.com/office/drawing/2014/main" id="{600E8FA4-A2C1-4D14-8BC7-D54514B45FA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>
            <a:extLst>
              <a:ext uri="{FF2B5EF4-FFF2-40B4-BE49-F238E27FC236}">
                <a16:creationId xmlns:a16="http://schemas.microsoft.com/office/drawing/2014/main" id="{274CF663-A720-410B-B0BC-742BEC743E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510D851-2095-451A-BC14-20613DE400B5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ABF8BA71-53F6-4BD8-9296-2A104451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1D517CF-6C7B-4A6C-8D2A-AF8211A18AFC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3A11DD23-9339-40FD-91B2-7629564D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D5CD672-1935-4D83-85E5-4DCBFF5E9377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109998EF-E0AE-4DB8-A72F-2964564DA03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2" name="Rectangle 4">
            <a:extLst>
              <a:ext uri="{FF2B5EF4-FFF2-40B4-BE49-F238E27FC236}">
                <a16:creationId xmlns:a16="http://schemas.microsoft.com/office/drawing/2014/main" id="{990441B5-FFBD-43AB-9BAA-769B557889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>
            <a:extLst>
              <a:ext uri="{FF2B5EF4-FFF2-40B4-BE49-F238E27FC236}">
                <a16:creationId xmlns:a16="http://schemas.microsoft.com/office/drawing/2014/main" id="{01F73254-1B65-4C91-8447-8D622C68D4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8A8B3D9-AE22-437D-9F7F-811E7DE7B744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8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24B4F694-B972-4BDA-BA94-243DB0E5B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38EEA4B-6D5D-4724-B027-D219D97C083E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942800A9-472E-434A-A482-E4F8E3A1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1E91C607-E168-4358-902B-EA32428097F2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1234151C-129E-43F6-85E5-99545A915F3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FB4E2A81-D118-49BA-8D7C-4777EBD6AF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>
            <a:extLst>
              <a:ext uri="{FF2B5EF4-FFF2-40B4-BE49-F238E27FC236}">
                <a16:creationId xmlns:a16="http://schemas.microsoft.com/office/drawing/2014/main" id="{E0D01876-35E2-4461-BD28-283DB43CE0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38C3ADF-F30A-4E9F-AB58-EA5D497BE289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9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CF5AE6FC-BFD5-4B0C-B755-9D0DC4A9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FA687B0-E0CF-44A6-8464-100F31621431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F56A13A8-F794-46CD-AA8E-D471F799F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EDB3CE4-D44E-4F1B-97E0-DB1F6AE75ACA}" type="slidenum">
              <a:rPr lang="en-US" altLang="bg-BG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n-US" altLang="bg-BG" sz="1200">
              <a:solidFill>
                <a:srgbClr val="000000"/>
              </a:solidFill>
            </a:endParaRP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F78F0D6F-78BF-4A17-96FF-5F027BB4C00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8" name="Rectangle 4">
            <a:extLst>
              <a:ext uri="{FF2B5EF4-FFF2-40B4-BE49-F238E27FC236}">
                <a16:creationId xmlns:a16="http://schemas.microsoft.com/office/drawing/2014/main" id="{D6A3CA15-F204-4920-A691-0218F62D5B7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696686C-4060-44A2-8EEC-F49D569E730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2C0B-3646-4C69-871F-2E961FE69DD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892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04EBACEA-76BC-4044-9571-14808ECF88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BDD22-2352-4B78-AFBD-565F56B8D1E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4204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65800" y="452438"/>
            <a:ext cx="1758950" cy="578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188" y="452438"/>
            <a:ext cx="5129212" cy="578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71DD093F-5F84-4004-BD2E-71518BD4A1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9C60-7D12-4870-AF29-7E94BC78866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2866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8641AAD-3E13-46A1-B5DC-06875C7A39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47418-1971-401E-94F5-DE9997FCE60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7632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179E4AA-4970-4FDF-94F4-CE94799057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E2DA-32BA-4927-AD5B-B9F63179D74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534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271091B6-07D1-4912-A856-89C1D02559B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ED76-148A-4D91-A53E-8EDFC2008AB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9841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52638"/>
            <a:ext cx="3271837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2052638"/>
            <a:ext cx="3271838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8CF60F3-09C2-4BBA-9647-DFD646EAD0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44E7B-5F31-4B97-9251-D077D875C04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5582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CC502E4-2772-470F-B9E3-2EE6892B18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EDBE-DA3E-45DC-87C6-9D3585FF848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5432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DAE13A68-49BC-488A-9CB8-F874764811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7691-CB4F-4D27-ADEE-4D40F858B0D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58433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DAA86842-2ED9-4FBC-AE3C-162D6F82DE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8EAAA-9D63-41ED-B07C-94D996E0064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6549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CF1F2E6-BBB5-4856-ACB7-5DECCE5B8E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9B5D-5B82-4F1A-BEAE-646A1DC068A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6947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FD3D1DB5-893B-4B8C-9E5D-9F6B582195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27E82-7EB7-4F78-AC4B-0ECD64E84C1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79063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63C891D-7658-4A9A-BC26-05434660276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0897-2121-4AAB-82ED-6837EDA5AE4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974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EC6946E-FCF2-411D-9FE8-5680AEC160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1DE7-05E5-4359-8994-2CEA7309BF7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54649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65800" y="452438"/>
            <a:ext cx="1758950" cy="578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188" y="452438"/>
            <a:ext cx="5129212" cy="578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F42DCE7-F502-4E63-9E44-6F3932D55D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23CC3-FC92-4F22-B970-2EF1A03BAED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74212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BB47B74-9945-45CC-ACFE-5314D3EDDF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9139-F634-4597-A4D1-3A1AA88AAD9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06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D68CA31-8D5A-42E2-98A7-5C08DE527E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5EA4E-4EE2-4327-A561-E3325EC98FD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44675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5FD6A812-2401-4878-9E61-9A2647778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3EFF-A9AC-4155-95CA-5783E5DE509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24431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52638"/>
            <a:ext cx="3271837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2052638"/>
            <a:ext cx="3271838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5F03D351-C27D-407C-AA4B-E886447AE3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5F19-3B5F-43B3-A867-D6DC017720E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7785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F5535A3-9333-4CA8-B523-7A1727391A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5863A-1EEB-48E6-83A3-BAC752A9C33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60964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C4BF205D-9F08-4A14-B826-0A84B034DF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2899-907D-4F1B-AA17-F309EE81026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39880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53E17943-3BC4-4ACA-918E-173C5F5979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C8E5-708B-4D39-8486-048E13EFC03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8818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F6AA839-B840-4058-9C4E-83EDE2702C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F17D-61BA-4C98-8B8A-E9C495A4215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86504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1DC726D4-69B0-4FF2-8821-595DD3EE1A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1806-C5C6-4D86-956C-36B3A6D95E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88049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A080C04-2898-43C0-B385-E020FFD803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2E55-9861-4DD0-BD6A-960D7E592E4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87296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0D0C106-08DB-4070-97E9-F77E68E1AC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A9AB-131D-443F-AE01-CC12D7CA82E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4104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65800" y="452438"/>
            <a:ext cx="1758950" cy="578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188" y="452438"/>
            <a:ext cx="5129212" cy="578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6327AAD-EFAE-47A8-9C0D-08E4A951E7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C21C-3051-40CB-BB02-D2205E964AF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87773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7DABC28-2F3C-4E93-951D-16EE911B9D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60E28-8B30-4C1B-B24D-E9980423DC6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59290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E8A81F3-9A8D-4535-A067-07B82FE5D9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30E37-D9FA-4B97-9D86-1CF8E099F1F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96197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B982F80-3CF8-4B9B-9F21-052991CF82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7718-AF99-48D5-A74A-752316B52E1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56538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52638"/>
            <a:ext cx="3271837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2052638"/>
            <a:ext cx="3271838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611D301C-5D65-457B-9273-C22EF223E4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DCF0-762E-42C1-9E4B-673D6FF2E80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55188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90E7EF15-50F9-4FB0-9122-535C2FEC58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3352-7942-4725-8C61-4399C787AC5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22907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50D26764-6474-41A9-B28F-01733DF5E1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E52C-BF27-46D5-93D8-CED696104C7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7447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52638"/>
            <a:ext cx="3271837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2052638"/>
            <a:ext cx="3271838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D7E24409-D0FA-484C-AE68-4E25A567A1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6654-8E4A-463D-BBF6-93FFACBFA3B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3797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7A44C7A5-896B-4991-87D5-C9CC05EAA7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1D16-8CCE-423B-A6D3-7ED37EA280F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2469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6A19BCD5-B20C-4893-B09A-0C3239C0FD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22251-A43A-4125-AB22-DEC4F050200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12356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812C130A-7575-4451-856A-DB41D5F853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C643-4AFE-49E2-B4BC-9CB6CDC2D3B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16799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FD29DB50-B881-4397-8BC6-C16BC90838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ED60-19C0-450E-A1D6-96905CDC33E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32678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65800" y="452438"/>
            <a:ext cx="1758950" cy="578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188" y="452438"/>
            <a:ext cx="5129212" cy="578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A8E0907F-31C2-43E4-9AD2-A3DDC5674D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BA81-E2FA-41AC-933A-C453D2B057E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9375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CFF23DF-065F-49C7-867C-66B55C668C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5DDAD-F24F-4F11-AD5E-DB99FA4936F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4145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5E2ABD36-BF06-4568-BE2D-CE00A6D603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7DA0-3009-4F79-91C6-CB72361BE45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6639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0E1C5A77-9BB6-4CE4-A8F0-66CBECBE46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74FC4-C6C8-4968-B1F8-418D30FBC26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4319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34791658-0A7F-44D3-9283-C0F65033C3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B332-269A-423A-88CE-E3486A31760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755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DF43534-E348-4714-A109-9C6E0257640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851C-A7B3-44B2-8765-F2170B5FF48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5111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4513CA26-2F67-4528-8622-9E3908D9F596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1676400"/>
            <a:ext cx="2806700" cy="2806700"/>
            <a:chOff x="3967" y="1056"/>
            <a:chExt cx="1768" cy="1768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F5FCBF00-697B-4E55-B8C5-43D3DE592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056"/>
              <a:ext cx="1768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6" name="Text Box 3">
              <a:extLst>
                <a:ext uri="{FF2B5EF4-FFF2-40B4-BE49-F238E27FC236}">
                  <a16:creationId xmlns:a16="http://schemas.microsoft.com/office/drawing/2014/main" id="{B25E9A28-1449-4E4B-AF4C-6510F38A1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1316"/>
              <a:ext cx="1246" cy="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1027" name="Group 4">
            <a:extLst>
              <a:ext uri="{FF2B5EF4-FFF2-40B4-BE49-F238E27FC236}">
                <a16:creationId xmlns:a16="http://schemas.microsoft.com/office/drawing/2014/main" id="{3C7088AF-52D6-4A5F-9587-C2CD77474F7E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-457200"/>
            <a:ext cx="1587500" cy="1587500"/>
            <a:chOff x="3583" y="-288"/>
            <a:chExt cx="1000" cy="1000"/>
          </a:xfrm>
        </p:grpSpPr>
        <p:pic>
          <p:nvPicPr>
            <p:cNvPr id="1043" name="Picture 5">
              <a:extLst>
                <a:ext uri="{FF2B5EF4-FFF2-40B4-BE49-F238E27FC236}">
                  <a16:creationId xmlns:a16="http://schemas.microsoft.com/office/drawing/2014/main" id="{BE0CC5B8-63F3-464E-88A5-9137A7F3F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-288"/>
              <a:ext cx="1000" cy="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4" name="Text Box 6">
              <a:extLst>
                <a:ext uri="{FF2B5EF4-FFF2-40B4-BE49-F238E27FC236}">
                  <a16:creationId xmlns:a16="http://schemas.microsoft.com/office/drawing/2014/main" id="{D7E0AA7B-7048-4E06-BCC2-42252899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" y="-140"/>
              <a:ext cx="703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1028" name="Group 7">
            <a:extLst>
              <a:ext uri="{FF2B5EF4-FFF2-40B4-BE49-F238E27FC236}">
                <a16:creationId xmlns:a16="http://schemas.microsoft.com/office/drawing/2014/main" id="{65259269-7B89-4152-9D74-F82464E2E29C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6096000"/>
            <a:ext cx="977900" cy="977900"/>
            <a:chOff x="3967" y="3840"/>
            <a:chExt cx="616" cy="616"/>
          </a:xfrm>
        </p:grpSpPr>
        <p:pic>
          <p:nvPicPr>
            <p:cNvPr id="1041" name="Picture 8">
              <a:extLst>
                <a:ext uri="{FF2B5EF4-FFF2-40B4-BE49-F238E27FC236}">
                  <a16:creationId xmlns:a16="http://schemas.microsoft.com/office/drawing/2014/main" id="{D2B59DF5-9B95-4C4B-A217-B6C12B770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3840"/>
              <a:ext cx="616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2" name="Text Box 9">
              <a:extLst>
                <a:ext uri="{FF2B5EF4-FFF2-40B4-BE49-F238E27FC236}">
                  <a16:creationId xmlns:a16="http://schemas.microsoft.com/office/drawing/2014/main" id="{904E7CE3-36DF-44F6-9092-FA5BA39C3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931"/>
              <a:ext cx="431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1029" name="Group 10">
            <a:extLst>
              <a:ext uri="{FF2B5EF4-FFF2-40B4-BE49-F238E27FC236}">
                <a16:creationId xmlns:a16="http://schemas.microsoft.com/office/drawing/2014/main" id="{15EEA5B7-C20A-4DB8-9FC5-8B0A89182FE3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2670175"/>
            <a:ext cx="4171950" cy="4171950"/>
            <a:chOff x="-96" y="1682"/>
            <a:chExt cx="2628" cy="2628"/>
          </a:xfrm>
        </p:grpSpPr>
        <p:pic>
          <p:nvPicPr>
            <p:cNvPr id="1039" name="Picture 11">
              <a:extLst>
                <a:ext uri="{FF2B5EF4-FFF2-40B4-BE49-F238E27FC236}">
                  <a16:creationId xmlns:a16="http://schemas.microsoft.com/office/drawing/2014/main" id="{C5A5FC26-BF1F-4117-9005-F938E746E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1682"/>
              <a:ext cx="2628" cy="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0" name="Text Box 12">
              <a:extLst>
                <a:ext uri="{FF2B5EF4-FFF2-40B4-BE49-F238E27FC236}">
                  <a16:creationId xmlns:a16="http://schemas.microsoft.com/office/drawing/2014/main" id="{2D825BA1-EEB2-4A94-B67A-76FB0DBF1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" y="2067"/>
              <a:ext cx="1856" cy="1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1030" name="Group 13">
            <a:extLst>
              <a:ext uri="{FF2B5EF4-FFF2-40B4-BE49-F238E27FC236}">
                <a16:creationId xmlns:a16="http://schemas.microsoft.com/office/drawing/2014/main" id="{10C8A03F-1241-4060-ACB3-4F3803AADE82}"/>
              </a:ext>
            </a:extLst>
          </p:cNvPr>
          <p:cNvGrpSpPr>
            <a:grpSpLocks/>
          </p:cNvGrpSpPr>
          <p:nvPr/>
        </p:nvGrpSpPr>
        <p:grpSpPr bwMode="auto">
          <a:xfrm>
            <a:off x="-841375" y="2895600"/>
            <a:ext cx="2349500" cy="2349500"/>
            <a:chOff x="-530" y="1824"/>
            <a:chExt cx="1480" cy="1480"/>
          </a:xfrm>
        </p:grpSpPr>
        <p:pic>
          <p:nvPicPr>
            <p:cNvPr id="1037" name="Picture 14">
              <a:extLst>
                <a:ext uri="{FF2B5EF4-FFF2-40B4-BE49-F238E27FC236}">
                  <a16:creationId xmlns:a16="http://schemas.microsoft.com/office/drawing/2014/main" id="{F6ACB7A1-B7F2-4AA8-9842-3F4723AE7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0" y="1824"/>
              <a:ext cx="1480" cy="1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8" name="Text Box 15">
              <a:extLst>
                <a:ext uri="{FF2B5EF4-FFF2-40B4-BE49-F238E27FC236}">
                  <a16:creationId xmlns:a16="http://schemas.microsoft.com/office/drawing/2014/main" id="{AF329544-51F4-4690-9174-2841D602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1" y="2042"/>
              <a:ext cx="1042" cy="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sp>
        <p:nvSpPr>
          <p:cNvPr id="1031" name="Rectangle 16">
            <a:extLst>
              <a:ext uri="{FF2B5EF4-FFF2-40B4-BE49-F238E27FC236}">
                <a16:creationId xmlns:a16="http://schemas.microsoft.com/office/drawing/2014/main" id="{46F31B54-24F3-4DED-8E89-8156FE68B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413" y="0"/>
            <a:ext cx="685800" cy="1100138"/>
          </a:xfrm>
          <a:prstGeom prst="rect">
            <a:avLst/>
          </a:prstGeom>
          <a:solidFill>
            <a:srgbClr val="B31166"/>
          </a:solidFill>
          <a:ln>
            <a:noFill/>
          </a:ln>
          <a:effectLst>
            <a:outerShdw dist="12600" dir="54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1032" name="Rectangle 17">
            <a:extLst>
              <a:ext uri="{FF2B5EF4-FFF2-40B4-BE49-F238E27FC236}">
                <a16:creationId xmlns:a16="http://schemas.microsoft.com/office/drawing/2014/main" id="{9B7E041B-ACD4-4AA5-8ED4-17F08EA7B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405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Щракнете, за да редактирате формата на заглавието</a:t>
            </a:r>
          </a:p>
        </p:txBody>
      </p:sp>
      <p:sp>
        <p:nvSpPr>
          <p:cNvPr id="1033" name="Rectangle 18">
            <a:extLst>
              <a:ext uri="{FF2B5EF4-FFF2-40B4-BE49-F238E27FC236}">
                <a16:creationId xmlns:a16="http://schemas.microsoft.com/office/drawing/2014/main" id="{F498E2D7-9A2A-415B-B1DE-00845038A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696075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Щракнете, за да редактирате формата на плана</a:t>
            </a:r>
          </a:p>
          <a:p>
            <a:pPr lvl="1"/>
            <a:r>
              <a:rPr lang="en-GB" altLang="bg-BG"/>
              <a:t>Второ ниво на плана</a:t>
            </a:r>
          </a:p>
          <a:p>
            <a:pPr lvl="2"/>
            <a:r>
              <a:rPr lang="en-GB" altLang="bg-BG"/>
              <a:t>Трето ниво на плана</a:t>
            </a:r>
          </a:p>
          <a:p>
            <a:pPr lvl="3"/>
            <a:r>
              <a:rPr lang="en-GB" altLang="bg-BG"/>
              <a:t>Четвърто ниво на плана</a:t>
            </a:r>
          </a:p>
          <a:p>
            <a:pPr lvl="4"/>
            <a:r>
              <a:rPr lang="en-GB" altLang="bg-BG"/>
              <a:t>Пето ниво на плана</a:t>
            </a:r>
          </a:p>
          <a:p>
            <a:pPr lvl="4"/>
            <a:r>
              <a:rPr lang="en-GB" altLang="bg-BG"/>
              <a:t>Шесто ниво на плана</a:t>
            </a:r>
          </a:p>
          <a:p>
            <a:pPr lvl="4"/>
            <a:r>
              <a:rPr lang="en-GB" altLang="bg-BG"/>
              <a:t>Седмо ниво на плана</a:t>
            </a:r>
          </a:p>
          <a:p>
            <a:pPr lvl="4"/>
            <a:r>
              <a:rPr lang="en-GB" altLang="bg-BG"/>
              <a:t>Осмо ниво на плана</a:t>
            </a:r>
          </a:p>
          <a:p>
            <a:pPr lvl="4"/>
            <a:r>
              <a:rPr lang="en-GB" altLang="bg-BG"/>
              <a:t>Девето ниво на плана</a:t>
            </a:r>
          </a:p>
        </p:txBody>
      </p:sp>
      <p:sp>
        <p:nvSpPr>
          <p:cNvPr id="1034" name="Text Box 19">
            <a:extLst>
              <a:ext uri="{FF2B5EF4-FFF2-40B4-BE49-F238E27FC236}">
                <a16:creationId xmlns:a16="http://schemas.microsoft.com/office/drawing/2014/main" id="{08425168-DD90-4D68-AAA8-D2565596F7D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10463" y="18288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1035" name="Text Box 20">
            <a:extLst>
              <a:ext uri="{FF2B5EF4-FFF2-40B4-BE49-F238E27FC236}">
                <a16:creationId xmlns:a16="http://schemas.microsoft.com/office/drawing/2014/main" id="{502ED7AF-69F3-4A43-8E8E-E7291E400F7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249193" y="3263107"/>
            <a:ext cx="385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id="{C7149717-CDDB-423A-8D9E-A011278694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766050" y="295275"/>
            <a:ext cx="612775" cy="752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2DC437-7B85-439F-BF0C-96932218C5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EBEBE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17754ED8-7C8F-4D51-8C65-91A5F247D2EB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1676400"/>
            <a:ext cx="2806700" cy="2806700"/>
            <a:chOff x="3967" y="1056"/>
            <a:chExt cx="1768" cy="1768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7E8D338-5958-417A-A0AE-104073DD8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056"/>
              <a:ext cx="1768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72" name="Text Box 3">
              <a:extLst>
                <a:ext uri="{FF2B5EF4-FFF2-40B4-BE49-F238E27FC236}">
                  <a16:creationId xmlns:a16="http://schemas.microsoft.com/office/drawing/2014/main" id="{959F0ADC-FE92-4779-8E8D-39D869256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1316"/>
              <a:ext cx="1246" cy="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2051" name="Group 4">
            <a:extLst>
              <a:ext uri="{FF2B5EF4-FFF2-40B4-BE49-F238E27FC236}">
                <a16:creationId xmlns:a16="http://schemas.microsoft.com/office/drawing/2014/main" id="{1DC135F5-0EF1-4B13-B8DE-98E56883A14A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-457200"/>
            <a:ext cx="1587500" cy="1587500"/>
            <a:chOff x="3583" y="-288"/>
            <a:chExt cx="1000" cy="1000"/>
          </a:xfrm>
        </p:grpSpPr>
        <p:pic>
          <p:nvPicPr>
            <p:cNvPr id="2069" name="Picture 5">
              <a:extLst>
                <a:ext uri="{FF2B5EF4-FFF2-40B4-BE49-F238E27FC236}">
                  <a16:creationId xmlns:a16="http://schemas.microsoft.com/office/drawing/2014/main" id="{1FE20EA9-08A2-4743-8544-33A5DA958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-288"/>
              <a:ext cx="1000" cy="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70" name="Text Box 6">
              <a:extLst>
                <a:ext uri="{FF2B5EF4-FFF2-40B4-BE49-F238E27FC236}">
                  <a16:creationId xmlns:a16="http://schemas.microsoft.com/office/drawing/2014/main" id="{FB51E19F-D45B-4B9D-8A9E-A2074A760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" y="-140"/>
              <a:ext cx="703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2052" name="Group 7">
            <a:extLst>
              <a:ext uri="{FF2B5EF4-FFF2-40B4-BE49-F238E27FC236}">
                <a16:creationId xmlns:a16="http://schemas.microsoft.com/office/drawing/2014/main" id="{3F911022-4201-4DAF-80CF-B7ABEE500C49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6096000"/>
            <a:ext cx="977900" cy="977900"/>
            <a:chOff x="3967" y="3840"/>
            <a:chExt cx="616" cy="616"/>
          </a:xfrm>
        </p:grpSpPr>
        <p:pic>
          <p:nvPicPr>
            <p:cNvPr id="2067" name="Picture 8">
              <a:extLst>
                <a:ext uri="{FF2B5EF4-FFF2-40B4-BE49-F238E27FC236}">
                  <a16:creationId xmlns:a16="http://schemas.microsoft.com/office/drawing/2014/main" id="{AD18220A-2E2D-4FC1-B365-846640850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3840"/>
              <a:ext cx="616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8" name="Text Box 9">
              <a:extLst>
                <a:ext uri="{FF2B5EF4-FFF2-40B4-BE49-F238E27FC236}">
                  <a16:creationId xmlns:a16="http://schemas.microsoft.com/office/drawing/2014/main" id="{EDDFB26A-E74A-40C6-8BB4-7A299EBB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931"/>
              <a:ext cx="431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2053" name="Group 10">
            <a:extLst>
              <a:ext uri="{FF2B5EF4-FFF2-40B4-BE49-F238E27FC236}">
                <a16:creationId xmlns:a16="http://schemas.microsoft.com/office/drawing/2014/main" id="{FAEAD9A2-A6B7-4428-95A0-3EC049E34470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2670175"/>
            <a:ext cx="4171950" cy="4171950"/>
            <a:chOff x="-96" y="1682"/>
            <a:chExt cx="2628" cy="2628"/>
          </a:xfrm>
        </p:grpSpPr>
        <p:pic>
          <p:nvPicPr>
            <p:cNvPr id="3" name="Picture 11">
              <a:extLst>
                <a:ext uri="{FF2B5EF4-FFF2-40B4-BE49-F238E27FC236}">
                  <a16:creationId xmlns:a16="http://schemas.microsoft.com/office/drawing/2014/main" id="{FA01E7EF-BB50-4F1D-A6D7-9630083AB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1682"/>
              <a:ext cx="2628" cy="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1F6C604C-EB2B-4D6D-87C5-8B7B042AE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" y="2067"/>
              <a:ext cx="1856" cy="1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2054" name="Group 13">
            <a:extLst>
              <a:ext uri="{FF2B5EF4-FFF2-40B4-BE49-F238E27FC236}">
                <a16:creationId xmlns:a16="http://schemas.microsoft.com/office/drawing/2014/main" id="{1F443D06-DF83-4EF7-ACCE-BE7167CF52FD}"/>
              </a:ext>
            </a:extLst>
          </p:cNvPr>
          <p:cNvGrpSpPr>
            <a:grpSpLocks/>
          </p:cNvGrpSpPr>
          <p:nvPr/>
        </p:nvGrpSpPr>
        <p:grpSpPr bwMode="auto">
          <a:xfrm>
            <a:off x="-841375" y="2895600"/>
            <a:ext cx="2349500" cy="2349500"/>
            <a:chOff x="-530" y="1824"/>
            <a:chExt cx="1480" cy="1480"/>
          </a:xfrm>
        </p:grpSpPr>
        <p:pic>
          <p:nvPicPr>
            <p:cNvPr id="2063" name="Picture 14">
              <a:extLst>
                <a:ext uri="{FF2B5EF4-FFF2-40B4-BE49-F238E27FC236}">
                  <a16:creationId xmlns:a16="http://schemas.microsoft.com/office/drawing/2014/main" id="{994BAF6C-A140-4DE4-BEFF-DD02CC06B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0" y="1824"/>
              <a:ext cx="1480" cy="1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4" name="Text Box 15">
              <a:extLst>
                <a:ext uri="{FF2B5EF4-FFF2-40B4-BE49-F238E27FC236}">
                  <a16:creationId xmlns:a16="http://schemas.microsoft.com/office/drawing/2014/main" id="{9DD88E65-1BE7-4A3D-B4BE-BB0BB57CF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1" y="2042"/>
              <a:ext cx="1042" cy="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sp>
        <p:nvSpPr>
          <p:cNvPr id="2055" name="Rectangle 16">
            <a:extLst>
              <a:ext uri="{FF2B5EF4-FFF2-40B4-BE49-F238E27FC236}">
                <a16:creationId xmlns:a16="http://schemas.microsoft.com/office/drawing/2014/main" id="{B52C3C62-132E-4BC9-BCBC-E6C566A5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413" y="0"/>
            <a:ext cx="685800" cy="1100138"/>
          </a:xfrm>
          <a:prstGeom prst="rect">
            <a:avLst/>
          </a:prstGeom>
          <a:solidFill>
            <a:srgbClr val="B31166"/>
          </a:solidFill>
          <a:ln>
            <a:noFill/>
          </a:ln>
          <a:effectLst>
            <a:outerShdw dist="12600" dir="54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148E8A67-1042-421A-B8E0-B21074F2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971550"/>
            <a:ext cx="600075" cy="1952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SzPct val="100000"/>
              <a:defRPr/>
            </a:pPr>
            <a:r>
              <a:rPr lang="en-US" altLang="bg-BG" sz="1220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78FEA5A0-BDE4-4E05-ADC1-E9A0D4E03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2613025"/>
            <a:ext cx="601662" cy="1952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SzPct val="100000"/>
              <a:defRPr/>
            </a:pPr>
            <a:r>
              <a:rPr lang="en-US" altLang="bg-BG" sz="1220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2058" name="Rectangle 19">
            <a:extLst>
              <a:ext uri="{FF2B5EF4-FFF2-40B4-BE49-F238E27FC236}">
                <a16:creationId xmlns:a16="http://schemas.microsoft.com/office/drawing/2014/main" id="{EBD9AFD8-CA01-4F33-9785-B3F8D317E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405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Щракнете, за да редактирате формата на заглавието</a:t>
            </a:r>
          </a:p>
        </p:txBody>
      </p:sp>
      <p:sp>
        <p:nvSpPr>
          <p:cNvPr id="2059" name="Rectangle 20">
            <a:extLst>
              <a:ext uri="{FF2B5EF4-FFF2-40B4-BE49-F238E27FC236}">
                <a16:creationId xmlns:a16="http://schemas.microsoft.com/office/drawing/2014/main" id="{CD8C2C50-F1F5-4483-867C-9C18C9623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696075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Щракнете, за да редактирате формата на плана</a:t>
            </a:r>
          </a:p>
          <a:p>
            <a:pPr lvl="1"/>
            <a:r>
              <a:rPr lang="en-GB" altLang="bg-BG"/>
              <a:t>Второ ниво на плана</a:t>
            </a:r>
          </a:p>
          <a:p>
            <a:pPr lvl="2"/>
            <a:r>
              <a:rPr lang="en-GB" altLang="bg-BG"/>
              <a:t>Трето ниво на плана</a:t>
            </a:r>
          </a:p>
          <a:p>
            <a:pPr lvl="3"/>
            <a:r>
              <a:rPr lang="en-GB" altLang="bg-BG"/>
              <a:t>Четвърто ниво на плана</a:t>
            </a:r>
          </a:p>
          <a:p>
            <a:pPr lvl="4"/>
            <a:r>
              <a:rPr lang="en-GB" altLang="bg-BG"/>
              <a:t>Пето ниво на плана</a:t>
            </a:r>
          </a:p>
          <a:p>
            <a:pPr lvl="4"/>
            <a:r>
              <a:rPr lang="en-GB" altLang="bg-BG"/>
              <a:t>Шесто ниво на плана</a:t>
            </a:r>
          </a:p>
          <a:p>
            <a:pPr lvl="4"/>
            <a:r>
              <a:rPr lang="en-GB" altLang="bg-BG"/>
              <a:t>Седмо ниво на плана</a:t>
            </a:r>
          </a:p>
          <a:p>
            <a:pPr lvl="4"/>
            <a:r>
              <a:rPr lang="en-GB" altLang="bg-BG"/>
              <a:t>Осмо ниво на плана</a:t>
            </a:r>
          </a:p>
          <a:p>
            <a:pPr lvl="4"/>
            <a:r>
              <a:rPr lang="en-GB" altLang="bg-BG"/>
              <a:t>Девето ниво на плана</a:t>
            </a:r>
          </a:p>
        </p:txBody>
      </p:sp>
      <p:sp>
        <p:nvSpPr>
          <p:cNvPr id="2060" name="Text Box 21">
            <a:extLst>
              <a:ext uri="{FF2B5EF4-FFF2-40B4-BE49-F238E27FC236}">
                <a16:creationId xmlns:a16="http://schemas.microsoft.com/office/drawing/2014/main" id="{8C6986DD-7A40-4161-B29D-75C293C453E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10463" y="18288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2061" name="Text Box 22">
            <a:extLst>
              <a:ext uri="{FF2B5EF4-FFF2-40B4-BE49-F238E27FC236}">
                <a16:creationId xmlns:a16="http://schemas.microsoft.com/office/drawing/2014/main" id="{DF68B43E-B4BD-41F8-B410-A1FAC392EDF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249193" y="3263107"/>
            <a:ext cx="385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C577B05D-D489-42EA-8D66-71B5EE2588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766050" y="295275"/>
            <a:ext cx="612775" cy="752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SzPct val="100000"/>
              <a:buFontTx/>
              <a:buNone/>
              <a:defRPr sz="2800" smtClean="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68FA957-FB81-4FC7-913E-2B9DBDF2073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EBEBE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D5337FF1-93D9-47D1-9E44-3BAA69CED369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1676400"/>
            <a:ext cx="2806700" cy="2806700"/>
            <a:chOff x="3967" y="1056"/>
            <a:chExt cx="1768" cy="1768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8FDF4801-DC8D-4A03-98BF-28D1BA391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056"/>
              <a:ext cx="1768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6" name="Text Box 3">
              <a:extLst>
                <a:ext uri="{FF2B5EF4-FFF2-40B4-BE49-F238E27FC236}">
                  <a16:creationId xmlns:a16="http://schemas.microsoft.com/office/drawing/2014/main" id="{6F92A8DD-42AD-4271-8C36-CD34281F6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1316"/>
              <a:ext cx="1246" cy="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3075" name="Group 4">
            <a:extLst>
              <a:ext uri="{FF2B5EF4-FFF2-40B4-BE49-F238E27FC236}">
                <a16:creationId xmlns:a16="http://schemas.microsoft.com/office/drawing/2014/main" id="{A06720DD-A5CD-4C44-BC62-58FA95BFFD71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-457200"/>
            <a:ext cx="1587500" cy="1587500"/>
            <a:chOff x="3583" y="-288"/>
            <a:chExt cx="1000" cy="1000"/>
          </a:xfrm>
        </p:grpSpPr>
        <p:pic>
          <p:nvPicPr>
            <p:cNvPr id="3093" name="Picture 5">
              <a:extLst>
                <a:ext uri="{FF2B5EF4-FFF2-40B4-BE49-F238E27FC236}">
                  <a16:creationId xmlns:a16="http://schemas.microsoft.com/office/drawing/2014/main" id="{01DE0D8C-49EF-48BE-A7FF-1FB6AA72B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-288"/>
              <a:ext cx="1000" cy="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4" name="Text Box 6">
              <a:extLst>
                <a:ext uri="{FF2B5EF4-FFF2-40B4-BE49-F238E27FC236}">
                  <a16:creationId xmlns:a16="http://schemas.microsoft.com/office/drawing/2014/main" id="{1B2F7788-0D67-4B0A-99EB-13F0BB4D7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" y="-140"/>
              <a:ext cx="703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3076" name="Group 7">
            <a:extLst>
              <a:ext uri="{FF2B5EF4-FFF2-40B4-BE49-F238E27FC236}">
                <a16:creationId xmlns:a16="http://schemas.microsoft.com/office/drawing/2014/main" id="{A57A5F12-9C92-452C-808A-DF3B1941A768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6096000"/>
            <a:ext cx="977900" cy="977900"/>
            <a:chOff x="3967" y="3840"/>
            <a:chExt cx="616" cy="616"/>
          </a:xfrm>
        </p:grpSpPr>
        <p:pic>
          <p:nvPicPr>
            <p:cNvPr id="3091" name="Picture 8">
              <a:extLst>
                <a:ext uri="{FF2B5EF4-FFF2-40B4-BE49-F238E27FC236}">
                  <a16:creationId xmlns:a16="http://schemas.microsoft.com/office/drawing/2014/main" id="{30112CBF-D3D5-4CE9-BE67-7346C5F1C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3840"/>
              <a:ext cx="616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2" name="Text Box 9">
              <a:extLst>
                <a:ext uri="{FF2B5EF4-FFF2-40B4-BE49-F238E27FC236}">
                  <a16:creationId xmlns:a16="http://schemas.microsoft.com/office/drawing/2014/main" id="{FFB97324-24FB-4FE4-9F61-7E7D99CFE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931"/>
              <a:ext cx="431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3077" name="Group 10">
            <a:extLst>
              <a:ext uri="{FF2B5EF4-FFF2-40B4-BE49-F238E27FC236}">
                <a16:creationId xmlns:a16="http://schemas.microsoft.com/office/drawing/2014/main" id="{05094CB0-B6FD-4C51-A69E-6B6506DA9C8B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2670175"/>
            <a:ext cx="4171950" cy="4171950"/>
            <a:chOff x="-96" y="1682"/>
            <a:chExt cx="2628" cy="2628"/>
          </a:xfrm>
        </p:grpSpPr>
        <p:pic>
          <p:nvPicPr>
            <p:cNvPr id="3089" name="Picture 11">
              <a:extLst>
                <a:ext uri="{FF2B5EF4-FFF2-40B4-BE49-F238E27FC236}">
                  <a16:creationId xmlns:a16="http://schemas.microsoft.com/office/drawing/2014/main" id="{8EEDB2F2-45F8-42D1-9A41-4D5C3752E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1682"/>
              <a:ext cx="2628" cy="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0" name="Text Box 12">
              <a:extLst>
                <a:ext uri="{FF2B5EF4-FFF2-40B4-BE49-F238E27FC236}">
                  <a16:creationId xmlns:a16="http://schemas.microsoft.com/office/drawing/2014/main" id="{B7EC96CF-5D63-4AE5-9897-4987536EA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" y="2067"/>
              <a:ext cx="1856" cy="1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3078" name="Group 13">
            <a:extLst>
              <a:ext uri="{FF2B5EF4-FFF2-40B4-BE49-F238E27FC236}">
                <a16:creationId xmlns:a16="http://schemas.microsoft.com/office/drawing/2014/main" id="{A1969DEB-8EAE-4DDC-B62F-03691268428A}"/>
              </a:ext>
            </a:extLst>
          </p:cNvPr>
          <p:cNvGrpSpPr>
            <a:grpSpLocks/>
          </p:cNvGrpSpPr>
          <p:nvPr/>
        </p:nvGrpSpPr>
        <p:grpSpPr bwMode="auto">
          <a:xfrm>
            <a:off x="-841375" y="2895600"/>
            <a:ext cx="2349500" cy="2349500"/>
            <a:chOff x="-530" y="1824"/>
            <a:chExt cx="1480" cy="1480"/>
          </a:xfrm>
        </p:grpSpPr>
        <p:pic>
          <p:nvPicPr>
            <p:cNvPr id="3087" name="Picture 14">
              <a:extLst>
                <a:ext uri="{FF2B5EF4-FFF2-40B4-BE49-F238E27FC236}">
                  <a16:creationId xmlns:a16="http://schemas.microsoft.com/office/drawing/2014/main" id="{B8D226A7-87DB-48C5-959E-6516F33F9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0" y="1824"/>
              <a:ext cx="1480" cy="1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8" name="Text Box 15">
              <a:extLst>
                <a:ext uri="{FF2B5EF4-FFF2-40B4-BE49-F238E27FC236}">
                  <a16:creationId xmlns:a16="http://schemas.microsoft.com/office/drawing/2014/main" id="{0F25B679-29AA-4050-8BA6-2274BD1CA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1" y="2042"/>
              <a:ext cx="1042" cy="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sp>
        <p:nvSpPr>
          <p:cNvPr id="3079" name="Rectangle 16">
            <a:extLst>
              <a:ext uri="{FF2B5EF4-FFF2-40B4-BE49-F238E27FC236}">
                <a16:creationId xmlns:a16="http://schemas.microsoft.com/office/drawing/2014/main" id="{B6E8188F-C6CA-4E89-B607-26C1C65C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413" y="0"/>
            <a:ext cx="685800" cy="1100138"/>
          </a:xfrm>
          <a:prstGeom prst="rect">
            <a:avLst/>
          </a:prstGeom>
          <a:solidFill>
            <a:srgbClr val="B31166"/>
          </a:solidFill>
          <a:ln>
            <a:noFill/>
          </a:ln>
          <a:effectLst>
            <a:outerShdw dist="12600" dir="54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3080" name="Line 17">
            <a:extLst>
              <a:ext uri="{FF2B5EF4-FFF2-40B4-BE49-F238E27FC236}">
                <a16:creationId xmlns:a16="http://schemas.microsoft.com/office/drawing/2014/main" id="{B33EC2FF-D127-4AD4-87CD-896051899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588" y="2133600"/>
            <a:ext cx="1587" cy="3962400"/>
          </a:xfrm>
          <a:prstGeom prst="line">
            <a:avLst/>
          </a:prstGeom>
          <a:noFill/>
          <a:ln w="12600" cap="rnd">
            <a:solidFill>
              <a:srgbClr val="B31166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3081" name="Line 18">
            <a:extLst>
              <a:ext uri="{FF2B5EF4-FFF2-40B4-BE49-F238E27FC236}">
                <a16:creationId xmlns:a16="http://schemas.microsoft.com/office/drawing/2014/main" id="{1B686DD8-3CBD-46E9-AA0E-C73F7758D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75" y="2133600"/>
            <a:ext cx="1588" cy="3967163"/>
          </a:xfrm>
          <a:prstGeom prst="line">
            <a:avLst/>
          </a:prstGeom>
          <a:noFill/>
          <a:ln w="12600" cap="rnd">
            <a:solidFill>
              <a:srgbClr val="B31166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3082" name="Rectangle 19">
            <a:extLst>
              <a:ext uri="{FF2B5EF4-FFF2-40B4-BE49-F238E27FC236}">
                <a16:creationId xmlns:a16="http://schemas.microsoft.com/office/drawing/2014/main" id="{6454A49C-5B2B-448F-A3E7-4254C090E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405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Щракнете, за да редактирате формата на заглавието</a:t>
            </a:r>
          </a:p>
        </p:txBody>
      </p:sp>
      <p:sp>
        <p:nvSpPr>
          <p:cNvPr id="3083" name="Rectangle 20">
            <a:extLst>
              <a:ext uri="{FF2B5EF4-FFF2-40B4-BE49-F238E27FC236}">
                <a16:creationId xmlns:a16="http://schemas.microsoft.com/office/drawing/2014/main" id="{006928D5-5C5F-4787-8B67-A94C48844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696075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Щракнете, за да редактирате формата на плана</a:t>
            </a:r>
          </a:p>
          <a:p>
            <a:pPr lvl="1"/>
            <a:r>
              <a:rPr lang="en-GB" altLang="bg-BG"/>
              <a:t>Второ ниво на плана</a:t>
            </a:r>
          </a:p>
          <a:p>
            <a:pPr lvl="2"/>
            <a:r>
              <a:rPr lang="en-GB" altLang="bg-BG"/>
              <a:t>Трето ниво на плана</a:t>
            </a:r>
          </a:p>
          <a:p>
            <a:pPr lvl="3"/>
            <a:r>
              <a:rPr lang="en-GB" altLang="bg-BG"/>
              <a:t>Четвърто ниво на плана</a:t>
            </a:r>
          </a:p>
          <a:p>
            <a:pPr lvl="4"/>
            <a:r>
              <a:rPr lang="en-GB" altLang="bg-BG"/>
              <a:t>Пето ниво на плана</a:t>
            </a:r>
          </a:p>
          <a:p>
            <a:pPr lvl="4"/>
            <a:r>
              <a:rPr lang="en-GB" altLang="bg-BG"/>
              <a:t>Шесто ниво на плана</a:t>
            </a:r>
          </a:p>
          <a:p>
            <a:pPr lvl="4"/>
            <a:r>
              <a:rPr lang="en-GB" altLang="bg-BG"/>
              <a:t>Седмо ниво на плана</a:t>
            </a:r>
          </a:p>
          <a:p>
            <a:pPr lvl="4"/>
            <a:r>
              <a:rPr lang="en-GB" altLang="bg-BG"/>
              <a:t>Осмо ниво на плана</a:t>
            </a:r>
          </a:p>
          <a:p>
            <a:pPr lvl="4"/>
            <a:r>
              <a:rPr lang="en-GB" altLang="bg-BG"/>
              <a:t>Девето ниво на плана</a:t>
            </a:r>
          </a:p>
        </p:txBody>
      </p:sp>
      <p:sp>
        <p:nvSpPr>
          <p:cNvPr id="3084" name="Text Box 21">
            <a:extLst>
              <a:ext uri="{FF2B5EF4-FFF2-40B4-BE49-F238E27FC236}">
                <a16:creationId xmlns:a16="http://schemas.microsoft.com/office/drawing/2014/main" id="{F080A850-5E16-4825-994C-EB4A8CE391F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10463" y="18288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3085" name="Text Box 22">
            <a:extLst>
              <a:ext uri="{FF2B5EF4-FFF2-40B4-BE49-F238E27FC236}">
                <a16:creationId xmlns:a16="http://schemas.microsoft.com/office/drawing/2014/main" id="{84E32DFE-FFD8-4ED3-A750-09A9A846558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249193" y="3263107"/>
            <a:ext cx="385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E523DCEC-96F4-44A7-8D17-26063666BF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766050" y="295275"/>
            <a:ext cx="612775" cy="752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SzPct val="100000"/>
              <a:buFontTx/>
              <a:buNone/>
              <a:defRPr sz="2800" smtClean="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01305E7-B0CE-49B7-8B91-3725343B5B1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EBEBE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D7F26EC0-41DB-44DA-AEA0-89A452C3D4DD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1676400"/>
            <a:ext cx="2806700" cy="2806700"/>
            <a:chOff x="3967" y="1056"/>
            <a:chExt cx="1768" cy="1768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5E20907A-D837-47D7-808F-C9D44333C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056"/>
              <a:ext cx="1768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20" name="Text Box 3">
              <a:extLst>
                <a:ext uri="{FF2B5EF4-FFF2-40B4-BE49-F238E27FC236}">
                  <a16:creationId xmlns:a16="http://schemas.microsoft.com/office/drawing/2014/main" id="{5E5AB0EC-97A7-43DB-B9E2-0327008E7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1316"/>
              <a:ext cx="1246" cy="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4099" name="Group 4">
            <a:extLst>
              <a:ext uri="{FF2B5EF4-FFF2-40B4-BE49-F238E27FC236}">
                <a16:creationId xmlns:a16="http://schemas.microsoft.com/office/drawing/2014/main" id="{4BC51F8B-3108-4BE0-BDD1-C889C6A2F2F2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-457200"/>
            <a:ext cx="1587500" cy="1587500"/>
            <a:chOff x="3583" y="-288"/>
            <a:chExt cx="1000" cy="1000"/>
          </a:xfrm>
        </p:grpSpPr>
        <p:pic>
          <p:nvPicPr>
            <p:cNvPr id="4117" name="Picture 5">
              <a:extLst>
                <a:ext uri="{FF2B5EF4-FFF2-40B4-BE49-F238E27FC236}">
                  <a16:creationId xmlns:a16="http://schemas.microsoft.com/office/drawing/2014/main" id="{E9272080-9935-477B-B1EE-CC928B119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-288"/>
              <a:ext cx="1000" cy="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8" name="Text Box 6">
              <a:extLst>
                <a:ext uri="{FF2B5EF4-FFF2-40B4-BE49-F238E27FC236}">
                  <a16:creationId xmlns:a16="http://schemas.microsoft.com/office/drawing/2014/main" id="{31EBF01F-B0F4-4C91-8566-F89FF271E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" y="-140"/>
              <a:ext cx="703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4100" name="Group 7">
            <a:extLst>
              <a:ext uri="{FF2B5EF4-FFF2-40B4-BE49-F238E27FC236}">
                <a16:creationId xmlns:a16="http://schemas.microsoft.com/office/drawing/2014/main" id="{C7DF5FC3-40BE-46FB-B29A-AFED5032EB3D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6096000"/>
            <a:ext cx="977900" cy="977900"/>
            <a:chOff x="3967" y="3840"/>
            <a:chExt cx="616" cy="616"/>
          </a:xfrm>
        </p:grpSpPr>
        <p:pic>
          <p:nvPicPr>
            <p:cNvPr id="4115" name="Picture 8">
              <a:extLst>
                <a:ext uri="{FF2B5EF4-FFF2-40B4-BE49-F238E27FC236}">
                  <a16:creationId xmlns:a16="http://schemas.microsoft.com/office/drawing/2014/main" id="{A49D8309-137B-477E-AB65-C74A32F6C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3840"/>
              <a:ext cx="616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6" name="Text Box 9">
              <a:extLst>
                <a:ext uri="{FF2B5EF4-FFF2-40B4-BE49-F238E27FC236}">
                  <a16:creationId xmlns:a16="http://schemas.microsoft.com/office/drawing/2014/main" id="{CB47A872-9EEB-4A85-A984-2F26920BB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931"/>
              <a:ext cx="431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4101" name="Group 10">
            <a:extLst>
              <a:ext uri="{FF2B5EF4-FFF2-40B4-BE49-F238E27FC236}">
                <a16:creationId xmlns:a16="http://schemas.microsoft.com/office/drawing/2014/main" id="{107EA3BF-A389-4FE0-BCC3-7CF183485429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2670175"/>
            <a:ext cx="4171950" cy="4171950"/>
            <a:chOff x="-96" y="1682"/>
            <a:chExt cx="2628" cy="2628"/>
          </a:xfrm>
        </p:grpSpPr>
        <p:pic>
          <p:nvPicPr>
            <p:cNvPr id="4113" name="Picture 11">
              <a:extLst>
                <a:ext uri="{FF2B5EF4-FFF2-40B4-BE49-F238E27FC236}">
                  <a16:creationId xmlns:a16="http://schemas.microsoft.com/office/drawing/2014/main" id="{E9DA635E-A6B4-4255-9274-76FDA4DF8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1682"/>
              <a:ext cx="2628" cy="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4" name="Text Box 12">
              <a:extLst>
                <a:ext uri="{FF2B5EF4-FFF2-40B4-BE49-F238E27FC236}">
                  <a16:creationId xmlns:a16="http://schemas.microsoft.com/office/drawing/2014/main" id="{13B41261-13F8-4D55-8BDF-3D42F5D5A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" y="2067"/>
              <a:ext cx="1856" cy="1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grpSp>
        <p:nvGrpSpPr>
          <p:cNvPr id="4102" name="Group 13">
            <a:extLst>
              <a:ext uri="{FF2B5EF4-FFF2-40B4-BE49-F238E27FC236}">
                <a16:creationId xmlns:a16="http://schemas.microsoft.com/office/drawing/2014/main" id="{AD68A02E-EC18-4C50-9195-11893BA1EE1F}"/>
              </a:ext>
            </a:extLst>
          </p:cNvPr>
          <p:cNvGrpSpPr>
            <a:grpSpLocks/>
          </p:cNvGrpSpPr>
          <p:nvPr/>
        </p:nvGrpSpPr>
        <p:grpSpPr bwMode="auto">
          <a:xfrm>
            <a:off x="-841375" y="2895600"/>
            <a:ext cx="2349500" cy="2349500"/>
            <a:chOff x="-530" y="1824"/>
            <a:chExt cx="1480" cy="1480"/>
          </a:xfrm>
        </p:grpSpPr>
        <p:pic>
          <p:nvPicPr>
            <p:cNvPr id="4111" name="Picture 14">
              <a:extLst>
                <a:ext uri="{FF2B5EF4-FFF2-40B4-BE49-F238E27FC236}">
                  <a16:creationId xmlns:a16="http://schemas.microsoft.com/office/drawing/2014/main" id="{A5A087F5-1B01-458E-AFCA-3255A9E4A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0" y="1824"/>
              <a:ext cx="1480" cy="1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2" name="Text Box 15">
              <a:extLst>
                <a:ext uri="{FF2B5EF4-FFF2-40B4-BE49-F238E27FC236}">
                  <a16:creationId xmlns:a16="http://schemas.microsoft.com/office/drawing/2014/main" id="{94821334-3241-426F-A4D6-5A6C82227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1" y="2042"/>
              <a:ext cx="1042" cy="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sp>
        <p:nvSpPr>
          <p:cNvPr id="4103" name="Rectangle 16">
            <a:extLst>
              <a:ext uri="{FF2B5EF4-FFF2-40B4-BE49-F238E27FC236}">
                <a16:creationId xmlns:a16="http://schemas.microsoft.com/office/drawing/2014/main" id="{649FA796-D921-402E-9F65-F2303EA5F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413" y="0"/>
            <a:ext cx="685800" cy="1100138"/>
          </a:xfrm>
          <a:prstGeom prst="rect">
            <a:avLst/>
          </a:prstGeom>
          <a:solidFill>
            <a:srgbClr val="B31166"/>
          </a:solidFill>
          <a:ln>
            <a:noFill/>
          </a:ln>
          <a:effectLst>
            <a:outerShdw dist="12600" dir="54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4104" name="Line 17">
            <a:extLst>
              <a:ext uri="{FF2B5EF4-FFF2-40B4-BE49-F238E27FC236}">
                <a16:creationId xmlns:a16="http://schemas.microsoft.com/office/drawing/2014/main" id="{5A9EF3F6-CF5F-458A-BEEC-8D3E980E5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588" y="2133600"/>
            <a:ext cx="1587" cy="3962400"/>
          </a:xfrm>
          <a:prstGeom prst="line">
            <a:avLst/>
          </a:prstGeom>
          <a:noFill/>
          <a:ln w="12600" cap="rnd">
            <a:solidFill>
              <a:srgbClr val="B31166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4105" name="Line 18">
            <a:extLst>
              <a:ext uri="{FF2B5EF4-FFF2-40B4-BE49-F238E27FC236}">
                <a16:creationId xmlns:a16="http://schemas.microsoft.com/office/drawing/2014/main" id="{CDADA381-6137-4872-9D89-D810E8F0E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75" y="2133600"/>
            <a:ext cx="1588" cy="3967163"/>
          </a:xfrm>
          <a:prstGeom prst="line">
            <a:avLst/>
          </a:prstGeom>
          <a:noFill/>
          <a:ln w="12600" cap="rnd">
            <a:solidFill>
              <a:srgbClr val="B31166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4106" name="Rectangle 19">
            <a:extLst>
              <a:ext uri="{FF2B5EF4-FFF2-40B4-BE49-F238E27FC236}">
                <a16:creationId xmlns:a16="http://schemas.microsoft.com/office/drawing/2014/main" id="{282AA562-C576-4114-94C3-424192A6D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405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Щракнете, за да редактирате формата на заглавието</a:t>
            </a:r>
          </a:p>
        </p:txBody>
      </p:sp>
      <p:sp>
        <p:nvSpPr>
          <p:cNvPr id="4107" name="Rectangle 20">
            <a:extLst>
              <a:ext uri="{FF2B5EF4-FFF2-40B4-BE49-F238E27FC236}">
                <a16:creationId xmlns:a16="http://schemas.microsoft.com/office/drawing/2014/main" id="{7577AA68-B5F6-484F-A71F-0E0CD36D9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696075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Щракнете, за да редактирате формата на плана</a:t>
            </a:r>
          </a:p>
          <a:p>
            <a:pPr lvl="1"/>
            <a:r>
              <a:rPr lang="en-GB" altLang="bg-BG"/>
              <a:t>Второ ниво на плана</a:t>
            </a:r>
          </a:p>
          <a:p>
            <a:pPr lvl="2"/>
            <a:r>
              <a:rPr lang="en-GB" altLang="bg-BG"/>
              <a:t>Трето ниво на плана</a:t>
            </a:r>
          </a:p>
          <a:p>
            <a:pPr lvl="3"/>
            <a:r>
              <a:rPr lang="en-GB" altLang="bg-BG"/>
              <a:t>Четвърто ниво на плана</a:t>
            </a:r>
          </a:p>
          <a:p>
            <a:pPr lvl="4"/>
            <a:r>
              <a:rPr lang="en-GB" altLang="bg-BG"/>
              <a:t>Пето ниво на плана</a:t>
            </a:r>
          </a:p>
          <a:p>
            <a:pPr lvl="4"/>
            <a:r>
              <a:rPr lang="en-GB" altLang="bg-BG"/>
              <a:t>Шесто ниво на плана</a:t>
            </a:r>
          </a:p>
          <a:p>
            <a:pPr lvl="4"/>
            <a:r>
              <a:rPr lang="en-GB" altLang="bg-BG"/>
              <a:t>Седмо ниво на плана</a:t>
            </a:r>
          </a:p>
          <a:p>
            <a:pPr lvl="4"/>
            <a:r>
              <a:rPr lang="en-GB" altLang="bg-BG"/>
              <a:t>Осмо ниво на плана</a:t>
            </a:r>
          </a:p>
          <a:p>
            <a:pPr lvl="4"/>
            <a:r>
              <a:rPr lang="en-GB" altLang="bg-BG"/>
              <a:t>Девето ниво на плана</a:t>
            </a:r>
          </a:p>
        </p:txBody>
      </p:sp>
      <p:sp>
        <p:nvSpPr>
          <p:cNvPr id="4108" name="Text Box 21">
            <a:extLst>
              <a:ext uri="{FF2B5EF4-FFF2-40B4-BE49-F238E27FC236}">
                <a16:creationId xmlns:a16="http://schemas.microsoft.com/office/drawing/2014/main" id="{D01D61BC-030F-484D-A381-49FEB04D593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10463" y="18288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4109" name="Text Box 22">
            <a:extLst>
              <a:ext uri="{FF2B5EF4-FFF2-40B4-BE49-F238E27FC236}">
                <a16:creationId xmlns:a16="http://schemas.microsoft.com/office/drawing/2014/main" id="{2DF039C4-6D65-4A4F-B909-60F41C428DC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249193" y="3263107"/>
            <a:ext cx="385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4119" name="Rectangle 23">
            <a:extLst>
              <a:ext uri="{FF2B5EF4-FFF2-40B4-BE49-F238E27FC236}">
                <a16:creationId xmlns:a16="http://schemas.microsoft.com/office/drawing/2014/main" id="{FA7334CB-4088-4ECC-BCE5-BFD9BE9E94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766050" y="295275"/>
            <a:ext cx="612775" cy="752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SzPct val="100000"/>
              <a:buFontTx/>
              <a:buNone/>
              <a:defRPr sz="2800" smtClean="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AC9D50F-A489-4F84-801E-2E2D4815046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EBEBE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EBEBEB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7B7383E0-DAE9-4003-BC40-6143AF34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endParaRPr lang="bg-BG" altLang="bg-BG" sz="2400" b="1">
              <a:solidFill>
                <a:srgbClr val="EBEBEB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r>
              <a:rPr lang="bg-BG" altLang="bg-BG" sz="2200" b="1">
                <a:solidFill>
                  <a:srgbClr val="EBEBEB"/>
                </a:solidFill>
                <a:latin typeface="Constantia" panose="02030602050306030303" pitchFamily="18" charset="0"/>
              </a:rPr>
              <a:t>УНИВЕРСИТЕТ “ПРОФ. Д-Р АСЕН ЗЛАТАРОВ”</a:t>
            </a: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r>
              <a:rPr lang="bg-BG" altLang="bg-BG" sz="2200" b="1">
                <a:solidFill>
                  <a:srgbClr val="EBEBEB"/>
                </a:solidFill>
                <a:latin typeface="Constantia" panose="02030602050306030303" pitchFamily="18" charset="0"/>
              </a:rPr>
              <a:t>ФАКУЛТЕТ ПО ПРИРОДНИ НАУКИ</a:t>
            </a:r>
            <a:br>
              <a:rPr lang="en-US" altLang="bg-BG" sz="2200" b="1">
                <a:solidFill>
                  <a:srgbClr val="EBEBEB"/>
                </a:solidFill>
                <a:latin typeface="Constantia" panose="02030602050306030303" pitchFamily="18" charset="0"/>
              </a:rPr>
            </a:br>
            <a:endParaRPr lang="en-US" altLang="bg-BG" sz="2200" b="1">
              <a:solidFill>
                <a:srgbClr val="EBEBEB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endParaRPr lang="bg-BG" altLang="bg-BG" sz="900" b="1">
              <a:solidFill>
                <a:srgbClr val="EBEBEB"/>
              </a:solidFill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r>
              <a:rPr lang="bg-BG" altLang="bg-BG" sz="2800" b="1">
                <a:solidFill>
                  <a:srgbClr val="EBEBEB"/>
                </a:solidFill>
                <a:latin typeface="Constantia" panose="02030602050306030303" pitchFamily="18" charset="0"/>
              </a:rPr>
              <a:t>Проект НИХ-484-2023</a:t>
            </a: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endParaRPr lang="bg-BG" altLang="bg-BG" sz="2800" b="1">
              <a:solidFill>
                <a:srgbClr val="EBEBEB"/>
              </a:solidFill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br>
              <a:rPr lang="en-US" altLang="bg-BG" sz="2000">
                <a:solidFill>
                  <a:srgbClr val="EBEBEB"/>
                </a:solidFill>
                <a:latin typeface="Constantia" panose="02030602050306030303" pitchFamily="18" charset="0"/>
              </a:rPr>
            </a:br>
            <a:r>
              <a:rPr lang="bg-BG" altLang="bg-BG" sz="2000" b="1">
                <a:solidFill>
                  <a:srgbClr val="EBEBEB"/>
                </a:solidFill>
                <a:latin typeface="Constantia" panose="02030602050306030303" pitchFamily="18" charset="0"/>
              </a:rPr>
              <a:t>НА ТЕМА: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bg-BG" altLang="bg-BG" sz="2800" b="1">
                <a:solidFill>
                  <a:srgbClr val="FFFF00"/>
                </a:solidFill>
                <a:latin typeface="Constantia" panose="02030602050306030303" pitchFamily="18" charset="0"/>
              </a:rPr>
              <a:t>СПЕКТРОФОТОМЕТРИЧНО ОПРЕДЕЛЯНЕ НА МЕД(II) ИЗПОЛЗВАЙКИ ФУКСИН КАТО НОВ РЕАГЕНТ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endParaRPr lang="bg-BG" altLang="bg-BG" sz="2400" b="1">
              <a:solidFill>
                <a:srgbClr val="EBEBEB"/>
              </a:solidFill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r>
              <a:rPr lang="bg-BG" altLang="bg-BG" sz="2000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endParaRPr lang="bg-BG" altLang="bg-BG" sz="2000" b="1">
              <a:solidFill>
                <a:srgbClr val="EBEBEB"/>
              </a:solidFill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endParaRPr lang="bg-BG" altLang="bg-BG" sz="2000" b="1">
              <a:solidFill>
                <a:srgbClr val="EBEBEB"/>
              </a:solidFill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endParaRPr lang="bg-BG" altLang="bg-BG" b="1">
              <a:solidFill>
                <a:srgbClr val="EBEBEB"/>
              </a:solidFill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ClrTx/>
              <a:buFontTx/>
              <a:buNone/>
            </a:pPr>
            <a:r>
              <a:rPr lang="bg-BG" altLang="bg-BG" b="1">
                <a:solidFill>
                  <a:srgbClr val="EBEBEB"/>
                </a:solidFill>
                <a:latin typeface="Constantia" panose="02030602050306030303" pitchFamily="18" charset="0"/>
              </a:rPr>
              <a:t>БУРГАС, ДЕКЕМВРИ, 2023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D2B3F94B-2108-491E-9AF0-88F7B794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5524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4A0D8ACC-BAFA-42C5-A401-7784B4B84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11163"/>
            <a:ext cx="7780337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3600" b="1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Методът се основава на взаимодействието на медните йони с калиев йодид в кисела среда: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1)  2 Cu </a:t>
            </a:r>
            <a:r>
              <a:rPr lang="it-IT" altLang="bg-BG" sz="3200" baseline="220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2+</a:t>
            </a: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+    2 I</a:t>
            </a:r>
            <a:r>
              <a:rPr lang="it-IT" altLang="bg-BG" sz="3200" baseline="220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</a:t>
            </a: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=    2 Cu</a:t>
            </a:r>
            <a:r>
              <a:rPr lang="it-IT" altLang="bg-BG" sz="3200" baseline="220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+</a:t>
            </a: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+     I</a:t>
            </a:r>
            <a:r>
              <a:rPr lang="it-IT" altLang="bg-BG" sz="3200" baseline="-220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</a:t>
            </a: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2)  Cu</a:t>
            </a:r>
            <a:r>
              <a:rPr lang="it-IT" altLang="bg-BG" sz="3200" baseline="22000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+</a:t>
            </a: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+  I</a:t>
            </a:r>
            <a:r>
              <a:rPr lang="it-IT" altLang="bg-BG" sz="3200" baseline="22000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</a:t>
            </a:r>
            <a:r>
              <a:rPr lang="bg-BG" altLang="bg-BG" sz="32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=    CuI ↓ 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endParaRPr lang="bg-BG" altLang="bg-BG" sz="32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3D89B4B9-05E4-4AFF-BF1E-B7EB9A78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661025"/>
            <a:ext cx="54181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bg-BG" altLang="bg-BG">
                <a:solidFill>
                  <a:srgbClr val="FFFFFF"/>
                </a:solidFill>
                <a:latin typeface="Constantia" panose="02030602050306030303" pitchFamily="18" charset="0"/>
              </a:rPr>
              <a:t>Фиг. 3. Реакционна схема на фуксин и йод в кисела среда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A02116D0-6EE6-424C-A23F-DBD467C7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01738"/>
            <a:ext cx="85058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4984A2BC-2935-417D-850D-7CCFBE4C9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635625"/>
            <a:ext cx="56165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bg-BG" altLang="bg-BG" b="1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Фиг. 4. </a:t>
            </a:r>
            <a:r>
              <a:rPr lang="bg-BG" altLang="bg-BG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Абсорбционен спектър на комплекса на мед с фуксин</a:t>
            </a:r>
          </a:p>
          <a:p>
            <a:pPr>
              <a:buClrTx/>
              <a:buFontTx/>
              <a:buNone/>
            </a:pPr>
            <a:endParaRPr lang="bg-BG" altLang="bg-BG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6823A1B9-A68D-4746-8E33-6088FC47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58788"/>
            <a:ext cx="7704138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C91FB0D6-5F7C-454A-90BE-45AD1704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7920038" cy="2592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8613" indent="-327025"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SzPct val="100000"/>
              <a:defRPr/>
            </a:pPr>
            <a:endParaRPr lang="bg-BG" altLang="bg-BG" sz="26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330200">
              <a:spcBef>
                <a:spcPts val="1000"/>
              </a:spcBef>
              <a:buSzPct val="100000"/>
              <a:defRPr/>
            </a:pPr>
            <a:endParaRPr lang="bg-BG" altLang="bg-BG" sz="26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BA96A216-8BE9-470C-A624-18B9BA6E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200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bg-BG" altLang="bg-BG" sz="3600" b="1">
                <a:solidFill>
                  <a:srgbClr val="FFFFFF"/>
                </a:solidFill>
                <a:latin typeface="Constantia" panose="02030602050306030303" pitchFamily="18" charset="0"/>
              </a:rPr>
              <a:t>Калибрираща права 1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5E3BD3DF-61D6-4F3A-B91A-C13080D6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539875"/>
            <a:ext cx="7246938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C7007CDD-CAF5-43EB-A27E-697C61D2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7920038" cy="2592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8613" indent="-327025"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SzPct val="100000"/>
              <a:defRPr/>
            </a:pPr>
            <a:endParaRPr lang="bg-BG" altLang="bg-BG" sz="26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330200" algn="just">
              <a:spcBef>
                <a:spcPts val="1000"/>
              </a:spcBef>
              <a:buSzPct val="100000"/>
              <a:defRPr/>
            </a:pPr>
            <a:endParaRPr lang="bg-BG" altLang="bg-BG" sz="26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9584202F-2678-4E56-B388-D97F9821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20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bg-BG" altLang="bg-BG" sz="3600" b="1">
                <a:solidFill>
                  <a:srgbClr val="FFFFFF"/>
                </a:solidFill>
                <a:latin typeface="Constantia" panose="02030602050306030303" pitchFamily="18" charset="0"/>
              </a:rPr>
              <a:t>Калибрираща права 2 – диференциален метод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618506DD-877E-4EC4-8ECD-1EFF3D4B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033588"/>
            <a:ext cx="7127875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DED318FA-3C11-4B06-92CD-AA46AD29E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25400"/>
            <a:ext cx="7735887" cy="20351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>
                <a:srgbClr val="EF53A5"/>
              </a:buClr>
              <a:buSzPct val="100000"/>
              <a:buFont typeface="Wingdings 3" panose="05040102010807070707" pitchFamily="18" charset="2"/>
              <a:buChar char=""/>
              <a:defRPr/>
            </a:pPr>
            <a:r>
              <a:rPr lang="bg-BG" altLang="bg-BG" sz="40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Закон на Беер</a:t>
            </a:r>
          </a:p>
          <a:p>
            <a:pPr marL="330200">
              <a:spcBef>
                <a:spcPts val="1000"/>
              </a:spcBef>
              <a:buSzPct val="100000"/>
              <a:defRPr/>
            </a:pPr>
            <a:endParaRPr lang="bg-BG" altLang="bg-BG" sz="40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7D4021AD-7CDF-4025-A2FE-18662A43E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54688"/>
            <a:ext cx="44640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bg-BG">
                <a:solidFill>
                  <a:srgbClr val="FFFFFF"/>
                </a:solidFill>
                <a:latin typeface="Constantia" panose="02030602050306030303" pitchFamily="18" charset="0"/>
              </a:rPr>
              <a:t>Фиг. 5. </a:t>
            </a:r>
            <a:r>
              <a:rPr lang="bg-BG" altLang="bg-BG">
                <a:solidFill>
                  <a:srgbClr val="FFFFFF"/>
                </a:solidFill>
                <a:latin typeface="Constantia" panose="02030602050306030303" pitchFamily="18" charset="0"/>
              </a:rPr>
              <a:t>Калибрираща</a:t>
            </a:r>
            <a:r>
              <a:rPr lang="ru-RU" altLang="bg-BG">
                <a:solidFill>
                  <a:srgbClr val="FFFFFF"/>
                </a:solidFill>
                <a:latin typeface="Constantia" panose="02030602050306030303" pitchFamily="18" charset="0"/>
              </a:rPr>
              <a:t> права на шест стандартни разтвора, метод 1</a:t>
            </a: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E559A44B-CEC9-42A9-BCA9-B4D0E9D9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08063"/>
            <a:ext cx="7415213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18BB042E-3613-476E-9BFE-48546616C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0"/>
            <a:ext cx="7735887" cy="20351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>
                <a:srgbClr val="EF53A5"/>
              </a:buClr>
              <a:buSzPct val="100000"/>
              <a:buFont typeface="Wingdings 3" panose="05040102010807070707" pitchFamily="18" charset="2"/>
              <a:buChar char=""/>
              <a:defRPr/>
            </a:pPr>
            <a:r>
              <a:rPr lang="bg-BG" altLang="bg-BG" sz="40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Закон на Беер</a:t>
            </a:r>
          </a:p>
          <a:p>
            <a:pPr marL="330200" algn="just">
              <a:spcBef>
                <a:spcPts val="1000"/>
              </a:spcBef>
              <a:buSzPct val="100000"/>
              <a:defRPr/>
            </a:pPr>
            <a:endParaRPr lang="bg-BG" altLang="bg-BG" sz="40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E4D2F10E-8891-41C2-B94D-CF23C4FAD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54688"/>
            <a:ext cx="44640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bg-BG">
                <a:solidFill>
                  <a:srgbClr val="FFFFFF"/>
                </a:solidFill>
                <a:latin typeface="Constantia" panose="02030602050306030303" pitchFamily="18" charset="0"/>
              </a:rPr>
              <a:t>Фиг. 6. </a:t>
            </a:r>
            <a:r>
              <a:rPr lang="bg-BG" altLang="bg-BG">
                <a:solidFill>
                  <a:srgbClr val="FFFFFF"/>
                </a:solidFill>
                <a:latin typeface="Constantia" panose="02030602050306030303" pitchFamily="18" charset="0"/>
              </a:rPr>
              <a:t>Калибрираща</a:t>
            </a:r>
            <a:r>
              <a:rPr lang="ru-RU" altLang="bg-BG">
                <a:solidFill>
                  <a:srgbClr val="FFFFFF"/>
                </a:solidFill>
                <a:latin typeface="Constantia" panose="02030602050306030303" pitchFamily="18" charset="0"/>
              </a:rPr>
              <a:t> права на седем стандартни разтвора, метод 2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4913928A-8811-4C6B-9808-C0A4A5D2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92163"/>
            <a:ext cx="76327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5E5E6128-5AF8-4249-A8E5-3F4514B5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4950"/>
            <a:ext cx="6121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indent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bg-BG" altLang="bg-BG" sz="3600">
                <a:solidFill>
                  <a:srgbClr val="FFFF00"/>
                </a:solidFill>
                <a:latin typeface="Constantia" panose="02030602050306030303" pitchFamily="18" charset="0"/>
                <a:ea typeface="SimSun" panose="02010600030101010101" pitchFamily="2" charset="-122"/>
              </a:rPr>
              <a:t>Резултати 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CC0D86A0-4AA8-4901-8F70-2071A9B7B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802313"/>
            <a:ext cx="1476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AF85015-1DA5-42DA-A591-A75C3DA7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289050"/>
            <a:ext cx="839787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bg-BG" altLang="bg-BG" sz="2400">
                <a:solidFill>
                  <a:srgbClr val="FFFF00"/>
                </a:solidFill>
                <a:latin typeface="Constantia" panose="02030602050306030303" pitchFamily="18" charset="0"/>
              </a:rPr>
              <a:t>Таблица 1. Резултати от анализа на мед в минерални води</a:t>
            </a:r>
            <a:r>
              <a:rPr lang="bg-BG" altLang="bg-BG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altLang="bg-BG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</p:txBody>
      </p:sp>
      <p:grpSp>
        <p:nvGrpSpPr>
          <p:cNvPr id="38917" name="Group 4">
            <a:extLst>
              <a:ext uri="{FF2B5EF4-FFF2-40B4-BE49-F238E27FC236}">
                <a16:creationId xmlns:a16="http://schemas.microsoft.com/office/drawing/2014/main" id="{7D477165-13BE-4B0D-A87E-2650239876F5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2195513"/>
            <a:ext cx="8205788" cy="3679825"/>
            <a:chOff x="244" y="1383"/>
            <a:chExt cx="5169" cy="2318"/>
          </a:xfrm>
        </p:grpSpPr>
        <p:sp>
          <p:nvSpPr>
            <p:cNvPr id="38918" name="Rectangle 5">
              <a:extLst>
                <a:ext uri="{FF2B5EF4-FFF2-40B4-BE49-F238E27FC236}">
                  <a16:creationId xmlns:a16="http://schemas.microsoft.com/office/drawing/2014/main" id="{9DC0C40A-CEF5-48A4-9532-141521818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1383"/>
              <a:ext cx="1721" cy="709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Проба </a:t>
              </a:r>
            </a:p>
          </p:txBody>
        </p:sp>
        <p:sp>
          <p:nvSpPr>
            <p:cNvPr id="38919" name="Rectangle 6">
              <a:extLst>
                <a:ext uri="{FF2B5EF4-FFF2-40B4-BE49-F238E27FC236}">
                  <a16:creationId xmlns:a16="http://schemas.microsoft.com/office/drawing/2014/main" id="{3C802AC1-036D-4DD4-9EBE-766A19D07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383"/>
              <a:ext cx="1722" cy="709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Концентрация </a:t>
              </a:r>
              <a:r>
                <a:rPr lang="it-IT" altLang="bg-BG" sz="1400">
                  <a:solidFill>
                    <a:srgbClr val="000000"/>
                  </a:solidFill>
                </a:rPr>
                <a:t>Cu(II)</a:t>
              </a:r>
            </a:p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>
                  <a:solidFill>
                    <a:srgbClr val="FFFFFF"/>
                  </a:solidFill>
                </a:rPr>
                <a:t></a:t>
              </a:r>
              <a:r>
                <a:rPr lang="it-IT" altLang="bg-BG" sz="1400" i="1">
                  <a:solidFill>
                    <a:srgbClr val="FFFFFF"/>
                  </a:solidFill>
                </a:rPr>
                <a:t>x </a:t>
              </a:r>
              <a:r>
                <a:rPr lang="it-IT" altLang="bg-BG" sz="1400">
                  <a:solidFill>
                    <a:srgbClr val="FFFFFF"/>
                  </a:solidFill>
                </a:rPr>
                <a:t>± </a:t>
              </a:r>
              <a:r>
                <a:rPr lang="it-IT" altLang="bg-BG" sz="1400" i="1">
                  <a:solidFill>
                    <a:srgbClr val="FFFFFF"/>
                  </a:solidFill>
                </a:rPr>
                <a:t>tS</a:t>
              </a:r>
              <a:r>
                <a:rPr lang="it-IT" altLang="bg-BG" sz="1400">
                  <a:solidFill>
                    <a:srgbClr val="FFFFFF"/>
                  </a:solidFill>
                </a:rPr>
                <a:t>/√</a:t>
              </a:r>
              <a:r>
                <a:rPr lang="it-IT" altLang="bg-BG" sz="1400" i="1">
                  <a:solidFill>
                    <a:srgbClr val="FFFFFF"/>
                  </a:solidFill>
                </a:rPr>
                <a:t>n</a:t>
              </a:r>
              <a:r>
                <a:rPr lang="it-IT" altLang="bg-BG" sz="1400">
                  <a:solidFill>
                    <a:srgbClr val="FFFFFF"/>
                  </a:solidFill>
                </a:rPr>
                <a:t>  (</a:t>
              </a:r>
              <a:r>
                <a:rPr lang="it-IT" altLang="bg-BG" sz="1400">
                  <a:solidFill>
                    <a:srgbClr val="000000"/>
                  </a:solidFill>
                </a:rPr>
                <a:t>mg </a:t>
              </a:r>
              <a:r>
                <a:rPr lang="en-US" altLang="bg-BG" sz="1400">
                  <a:solidFill>
                    <a:srgbClr val="000000"/>
                  </a:solidFill>
                </a:rPr>
                <a:t>L</a:t>
              </a:r>
              <a:r>
                <a:rPr lang="it-IT" altLang="bg-BG" sz="1400" baseline="14000">
                  <a:solidFill>
                    <a:srgbClr val="000000"/>
                  </a:solidFill>
                </a:rPr>
                <a:t>-1</a:t>
              </a:r>
              <a:r>
                <a:rPr lang="it-IT" altLang="bg-BG" sz="14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8920" name="Rectangle 7">
              <a:extLst>
                <a:ext uri="{FF2B5EF4-FFF2-40B4-BE49-F238E27FC236}">
                  <a16:creationId xmlns:a16="http://schemas.microsoft.com/office/drawing/2014/main" id="{59A5E072-600E-44C2-89D7-147CA07DC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383"/>
              <a:ext cx="1722" cy="709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>
                  <a:solidFill>
                    <a:srgbClr val="FFFFFF"/>
                  </a:solidFill>
                </a:rPr>
                <a:t>RSD</a:t>
              </a:r>
            </a:p>
            <a:p>
              <a:pPr algn="just" eaLnBrk="1">
                <a:lnSpc>
                  <a:spcPct val="140000"/>
                </a:lnSpc>
                <a:buClrTx/>
                <a:buFontTx/>
                <a:buNone/>
              </a:pPr>
              <a:r>
                <a:rPr lang="en-US" altLang="bg-BG" sz="1400" i="1">
                  <a:solidFill>
                    <a:srgbClr val="FFFFFF"/>
                  </a:solidFill>
                </a:rPr>
                <a:t>S</a:t>
              </a:r>
              <a:r>
                <a:rPr lang="en-US" altLang="bg-BG" sz="1400" i="1" baseline="-24000">
                  <a:solidFill>
                    <a:srgbClr val="FFFFFF"/>
                  </a:solidFill>
                </a:rPr>
                <a:t>r</a:t>
              </a:r>
              <a:r>
                <a:rPr lang="en-US" altLang="bg-BG" sz="1400" i="1">
                  <a:solidFill>
                    <a:srgbClr val="FFFFFF"/>
                  </a:solidFill>
                </a:rPr>
                <a:t> = (S/</a:t>
              </a:r>
              <a:r>
                <a:rPr lang="en-US" altLang="bg-BG" sz="1400">
                  <a:solidFill>
                    <a:srgbClr val="FFFFFF"/>
                  </a:solidFill>
                </a:rPr>
                <a:t></a:t>
              </a:r>
              <a:r>
                <a:rPr lang="en-GB" altLang="bg-BG" sz="1400" i="1">
                  <a:solidFill>
                    <a:srgbClr val="FFFFFF"/>
                  </a:solidFill>
                </a:rPr>
                <a:t>x</a:t>
              </a:r>
              <a:r>
                <a:rPr lang="en-US" altLang="bg-BG" sz="1400" i="1">
                  <a:solidFill>
                    <a:srgbClr val="FFFFFF"/>
                  </a:solidFill>
                </a:rPr>
                <a:t>)</a:t>
              </a:r>
              <a:r>
                <a:rPr lang="en-US" altLang="bg-BG" sz="1400">
                  <a:solidFill>
                    <a:srgbClr val="FFFFFF"/>
                  </a:solidFill>
                </a:rPr>
                <a:t>× 100 (%)</a:t>
              </a:r>
            </a:p>
          </p:txBody>
        </p:sp>
        <p:sp>
          <p:nvSpPr>
            <p:cNvPr id="38921" name="Rectangle 8">
              <a:extLst>
                <a:ext uri="{FF2B5EF4-FFF2-40B4-BE49-F238E27FC236}">
                  <a16:creationId xmlns:a16="http://schemas.microsoft.com/office/drawing/2014/main" id="{A5A158FE-B75B-457F-BC7D-A6FF94143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2094"/>
              <a:ext cx="1721" cy="3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1</a:t>
              </a:r>
            </a:p>
          </p:txBody>
        </p:sp>
        <p:sp>
          <p:nvSpPr>
            <p:cNvPr id="38922" name="Rectangle 9">
              <a:extLst>
                <a:ext uri="{FF2B5EF4-FFF2-40B4-BE49-F238E27FC236}">
                  <a16:creationId xmlns:a16="http://schemas.microsoft.com/office/drawing/2014/main" id="{136773D2-CE65-43F7-B39F-2FA1204F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094"/>
              <a:ext cx="1722" cy="3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0.98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8923" name="Rectangle 10">
              <a:extLst>
                <a:ext uri="{FF2B5EF4-FFF2-40B4-BE49-F238E27FC236}">
                  <a16:creationId xmlns:a16="http://schemas.microsoft.com/office/drawing/2014/main" id="{B0FACFA8-C7E8-40C2-B4F7-AE5BCEC50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094"/>
              <a:ext cx="1722" cy="3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4,23</a:t>
              </a:r>
            </a:p>
          </p:txBody>
        </p:sp>
        <p:sp>
          <p:nvSpPr>
            <p:cNvPr id="38924" name="Rectangle 11">
              <a:extLst>
                <a:ext uri="{FF2B5EF4-FFF2-40B4-BE49-F238E27FC236}">
                  <a16:creationId xmlns:a16="http://schemas.microsoft.com/office/drawing/2014/main" id="{4F6B400A-C6C7-430E-9064-4A627B418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2416"/>
              <a:ext cx="1721" cy="31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2</a:t>
              </a:r>
            </a:p>
          </p:txBody>
        </p:sp>
        <p:sp>
          <p:nvSpPr>
            <p:cNvPr id="38925" name="Rectangle 12">
              <a:extLst>
                <a:ext uri="{FF2B5EF4-FFF2-40B4-BE49-F238E27FC236}">
                  <a16:creationId xmlns:a16="http://schemas.microsoft.com/office/drawing/2014/main" id="{6FE88D7E-FD6A-400A-9CC0-52E052F91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416"/>
              <a:ext cx="1722" cy="31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0.99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38926" name="Rectangle 13">
              <a:extLst>
                <a:ext uri="{FF2B5EF4-FFF2-40B4-BE49-F238E27FC236}">
                  <a16:creationId xmlns:a16="http://schemas.microsoft.com/office/drawing/2014/main" id="{E957745F-04EA-452A-8FAA-E7FC5340C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416"/>
              <a:ext cx="1722" cy="31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3,71</a:t>
              </a:r>
            </a:p>
          </p:txBody>
        </p:sp>
        <p:sp>
          <p:nvSpPr>
            <p:cNvPr id="38927" name="Rectangle 14">
              <a:extLst>
                <a:ext uri="{FF2B5EF4-FFF2-40B4-BE49-F238E27FC236}">
                  <a16:creationId xmlns:a16="http://schemas.microsoft.com/office/drawing/2014/main" id="{D17CEA89-CDD7-421E-B1CA-8C54BEA9D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2736"/>
              <a:ext cx="1721" cy="3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3</a:t>
              </a:r>
            </a:p>
          </p:txBody>
        </p:sp>
        <p:sp>
          <p:nvSpPr>
            <p:cNvPr id="38928" name="Rectangle 15">
              <a:extLst>
                <a:ext uri="{FF2B5EF4-FFF2-40B4-BE49-F238E27FC236}">
                  <a16:creationId xmlns:a16="http://schemas.microsoft.com/office/drawing/2014/main" id="{1B4699DB-55A6-4B59-BDAD-D80DBC723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736"/>
              <a:ext cx="1722" cy="3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1.04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8929" name="Rectangle 16">
              <a:extLst>
                <a:ext uri="{FF2B5EF4-FFF2-40B4-BE49-F238E27FC236}">
                  <a16:creationId xmlns:a16="http://schemas.microsoft.com/office/drawing/2014/main" id="{D28FD3B6-28BD-4721-BF0A-35AB0D97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736"/>
              <a:ext cx="1722" cy="3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3,21</a:t>
              </a:r>
            </a:p>
          </p:txBody>
        </p:sp>
        <p:sp>
          <p:nvSpPr>
            <p:cNvPr id="38930" name="Rectangle 17">
              <a:extLst>
                <a:ext uri="{FF2B5EF4-FFF2-40B4-BE49-F238E27FC236}">
                  <a16:creationId xmlns:a16="http://schemas.microsoft.com/office/drawing/2014/main" id="{D7845B9E-1017-43CD-A4D0-39AAB0E8C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3057"/>
              <a:ext cx="1721" cy="31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4</a:t>
              </a:r>
            </a:p>
          </p:txBody>
        </p:sp>
        <p:sp>
          <p:nvSpPr>
            <p:cNvPr id="38931" name="Rectangle 18">
              <a:extLst>
                <a:ext uri="{FF2B5EF4-FFF2-40B4-BE49-F238E27FC236}">
                  <a16:creationId xmlns:a16="http://schemas.microsoft.com/office/drawing/2014/main" id="{A3EF8E5E-431B-42E6-82A3-04DA104CA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3057"/>
              <a:ext cx="1722" cy="31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0.98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8932" name="Rectangle 19">
              <a:extLst>
                <a:ext uri="{FF2B5EF4-FFF2-40B4-BE49-F238E27FC236}">
                  <a16:creationId xmlns:a16="http://schemas.microsoft.com/office/drawing/2014/main" id="{F5C20CE5-E874-4CB1-88F2-43EAC275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3057"/>
              <a:ext cx="1722" cy="31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3,45</a:t>
              </a:r>
            </a:p>
          </p:txBody>
        </p:sp>
        <p:sp>
          <p:nvSpPr>
            <p:cNvPr id="38933" name="Rectangle 20">
              <a:extLst>
                <a:ext uri="{FF2B5EF4-FFF2-40B4-BE49-F238E27FC236}">
                  <a16:creationId xmlns:a16="http://schemas.microsoft.com/office/drawing/2014/main" id="{23D65254-077A-4FD1-98C5-16E3CDBC3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3378"/>
              <a:ext cx="1721" cy="32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5</a:t>
              </a:r>
            </a:p>
          </p:txBody>
        </p:sp>
        <p:sp>
          <p:nvSpPr>
            <p:cNvPr id="38934" name="Rectangle 21">
              <a:extLst>
                <a:ext uri="{FF2B5EF4-FFF2-40B4-BE49-F238E27FC236}">
                  <a16:creationId xmlns:a16="http://schemas.microsoft.com/office/drawing/2014/main" id="{C95931A3-1724-4EBC-B2B1-4F5F1F80C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3378"/>
              <a:ext cx="1722" cy="32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1.01 ± 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0.09</a:t>
              </a:r>
            </a:p>
          </p:txBody>
        </p:sp>
        <p:sp>
          <p:nvSpPr>
            <p:cNvPr id="38935" name="Rectangle 22">
              <a:extLst>
                <a:ext uri="{FF2B5EF4-FFF2-40B4-BE49-F238E27FC236}">
                  <a16:creationId xmlns:a16="http://schemas.microsoft.com/office/drawing/2014/main" id="{442520F3-6541-4335-ABC8-3A5871EDB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3378"/>
              <a:ext cx="1722" cy="32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2,48</a:t>
              </a:r>
            </a:p>
          </p:txBody>
        </p:sp>
        <p:sp>
          <p:nvSpPr>
            <p:cNvPr id="38936" name="Line 23">
              <a:extLst>
                <a:ext uri="{FF2B5EF4-FFF2-40B4-BE49-F238E27FC236}">
                  <a16:creationId xmlns:a16="http://schemas.microsoft.com/office/drawing/2014/main" id="{4FA4558E-7706-46AF-A119-E25CD395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1383"/>
              <a:ext cx="0" cy="2317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37" name="Line 24">
              <a:extLst>
                <a:ext uri="{FF2B5EF4-FFF2-40B4-BE49-F238E27FC236}">
                  <a16:creationId xmlns:a16="http://schemas.microsoft.com/office/drawing/2014/main" id="{658943CE-8111-4E8B-9106-6C6909C12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0" y="1383"/>
              <a:ext cx="0" cy="2317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38" name="Line 25">
              <a:extLst>
                <a:ext uri="{FF2B5EF4-FFF2-40B4-BE49-F238E27FC236}">
                  <a16:creationId xmlns:a16="http://schemas.microsoft.com/office/drawing/2014/main" id="{EE5B0611-1542-4131-8337-89CFAFDBB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" y="2094"/>
              <a:ext cx="5168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39" name="Line 26">
              <a:extLst>
                <a:ext uri="{FF2B5EF4-FFF2-40B4-BE49-F238E27FC236}">
                  <a16:creationId xmlns:a16="http://schemas.microsoft.com/office/drawing/2014/main" id="{3E22D258-548A-42D3-8A4F-C4A2C97F9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" y="2416"/>
              <a:ext cx="5168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40" name="Line 27">
              <a:extLst>
                <a:ext uri="{FF2B5EF4-FFF2-40B4-BE49-F238E27FC236}">
                  <a16:creationId xmlns:a16="http://schemas.microsoft.com/office/drawing/2014/main" id="{CFFB425F-33BF-471D-8705-EA16A435F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" y="2736"/>
              <a:ext cx="5168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41" name="Line 28">
              <a:extLst>
                <a:ext uri="{FF2B5EF4-FFF2-40B4-BE49-F238E27FC236}">
                  <a16:creationId xmlns:a16="http://schemas.microsoft.com/office/drawing/2014/main" id="{4A3AD418-2AF6-4589-8804-F9F585A43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" y="3057"/>
              <a:ext cx="5168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42" name="Line 29">
              <a:extLst>
                <a:ext uri="{FF2B5EF4-FFF2-40B4-BE49-F238E27FC236}">
                  <a16:creationId xmlns:a16="http://schemas.microsoft.com/office/drawing/2014/main" id="{3875E39B-95BF-45B3-B93F-202F939C7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" y="3378"/>
              <a:ext cx="5168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43" name="Line 30">
              <a:extLst>
                <a:ext uri="{FF2B5EF4-FFF2-40B4-BE49-F238E27FC236}">
                  <a16:creationId xmlns:a16="http://schemas.microsoft.com/office/drawing/2014/main" id="{B98F5868-D5A9-4474-898F-3AA8D3B67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" y="1383"/>
              <a:ext cx="0" cy="2317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44" name="Line 31">
              <a:extLst>
                <a:ext uri="{FF2B5EF4-FFF2-40B4-BE49-F238E27FC236}">
                  <a16:creationId xmlns:a16="http://schemas.microsoft.com/office/drawing/2014/main" id="{62D93F1E-5B0A-444C-8F5B-D750190A3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" y="1383"/>
              <a:ext cx="0" cy="2317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45" name="Line 32">
              <a:extLst>
                <a:ext uri="{FF2B5EF4-FFF2-40B4-BE49-F238E27FC236}">
                  <a16:creationId xmlns:a16="http://schemas.microsoft.com/office/drawing/2014/main" id="{2A518056-456A-4EED-9B74-61F6ED7E7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" y="1383"/>
              <a:ext cx="5168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8946" name="Line 33">
              <a:extLst>
                <a:ext uri="{FF2B5EF4-FFF2-40B4-BE49-F238E27FC236}">
                  <a16:creationId xmlns:a16="http://schemas.microsoft.com/office/drawing/2014/main" id="{01538BB9-4012-4898-8E9C-E7D30A4D1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" y="3702"/>
              <a:ext cx="5168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F9EA4FCA-F9AE-40C3-9DD5-ACC9340E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4950"/>
            <a:ext cx="6121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indent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bg-BG" altLang="bg-BG" sz="3600">
                <a:solidFill>
                  <a:srgbClr val="FFFF00"/>
                </a:solidFill>
                <a:latin typeface="Constantia" panose="02030602050306030303" pitchFamily="18" charset="0"/>
                <a:ea typeface="SimSun" panose="02010600030101010101" pitchFamily="2" charset="-122"/>
              </a:rPr>
              <a:t>Резултати 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6B240909-7D32-4F95-ADCE-D92144F9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802313"/>
            <a:ext cx="1476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AB607FC-745B-4661-8747-3ED6E885A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289050"/>
            <a:ext cx="8086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bg-BG" altLang="bg-BG" sz="2400">
                <a:solidFill>
                  <a:srgbClr val="FFFF00"/>
                </a:solidFill>
                <a:latin typeface="Constantia" panose="02030602050306030303" pitchFamily="18" charset="0"/>
              </a:rPr>
              <a:t>Таблица 2. Резултати от анализа на мед в питейни води</a:t>
            </a:r>
            <a:r>
              <a:rPr lang="bg-BG" altLang="bg-BG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altLang="bg-BG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</p:txBody>
      </p:sp>
      <p:grpSp>
        <p:nvGrpSpPr>
          <p:cNvPr id="40965" name="Group 4">
            <a:extLst>
              <a:ext uri="{FF2B5EF4-FFF2-40B4-BE49-F238E27FC236}">
                <a16:creationId xmlns:a16="http://schemas.microsoft.com/office/drawing/2014/main" id="{4CBDE66B-534B-4492-A9D5-82B41C39D81C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360613"/>
            <a:ext cx="7737475" cy="4041775"/>
            <a:chOff x="341" y="1487"/>
            <a:chExt cx="4874" cy="2546"/>
          </a:xfrm>
        </p:grpSpPr>
        <p:sp>
          <p:nvSpPr>
            <p:cNvPr id="40966" name="Rectangle 5">
              <a:extLst>
                <a:ext uri="{FF2B5EF4-FFF2-40B4-BE49-F238E27FC236}">
                  <a16:creationId xmlns:a16="http://schemas.microsoft.com/office/drawing/2014/main" id="{A75742E3-39C7-484D-BE06-C5B4A694B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1487"/>
              <a:ext cx="1622" cy="734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spcBef>
                  <a:spcPts val="338"/>
                </a:spcBef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Проба</a:t>
              </a:r>
            </a:p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sp>
          <p:nvSpPr>
            <p:cNvPr id="40967" name="Rectangle 6">
              <a:extLst>
                <a:ext uri="{FF2B5EF4-FFF2-40B4-BE49-F238E27FC236}">
                  <a16:creationId xmlns:a16="http://schemas.microsoft.com/office/drawing/2014/main" id="{9EF04D11-6164-4FC0-B294-F72D255CE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1487"/>
              <a:ext cx="1623" cy="734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it-IT" altLang="bg-BG" sz="1400">
                  <a:solidFill>
                    <a:srgbClr val="000000"/>
                  </a:solidFill>
                </a:rPr>
                <a:t>КонцентрацияCu(II)</a:t>
              </a:r>
            </a:p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>
                  <a:solidFill>
                    <a:srgbClr val="FFFFFF"/>
                  </a:solidFill>
                </a:rPr>
                <a:t></a:t>
              </a:r>
              <a:r>
                <a:rPr lang="it-IT" altLang="bg-BG" sz="1400" i="1">
                  <a:solidFill>
                    <a:srgbClr val="FFFFFF"/>
                  </a:solidFill>
                </a:rPr>
                <a:t>x </a:t>
              </a:r>
              <a:r>
                <a:rPr lang="it-IT" altLang="bg-BG" sz="1400">
                  <a:solidFill>
                    <a:srgbClr val="FFFFFF"/>
                  </a:solidFill>
                </a:rPr>
                <a:t>± </a:t>
              </a:r>
              <a:r>
                <a:rPr lang="it-IT" altLang="bg-BG" sz="1400" i="1">
                  <a:solidFill>
                    <a:srgbClr val="FFFFFF"/>
                  </a:solidFill>
                </a:rPr>
                <a:t>tS</a:t>
              </a:r>
              <a:r>
                <a:rPr lang="it-IT" altLang="bg-BG" sz="1400">
                  <a:solidFill>
                    <a:srgbClr val="FFFFFF"/>
                  </a:solidFill>
                </a:rPr>
                <a:t>/√</a:t>
              </a:r>
              <a:r>
                <a:rPr lang="it-IT" altLang="bg-BG" sz="1400" i="1">
                  <a:solidFill>
                    <a:srgbClr val="FFFFFF"/>
                  </a:solidFill>
                </a:rPr>
                <a:t>n</a:t>
              </a:r>
              <a:r>
                <a:rPr lang="it-IT" altLang="bg-BG" sz="1400">
                  <a:solidFill>
                    <a:srgbClr val="FFFFFF"/>
                  </a:solidFill>
                </a:rPr>
                <a:t>  (</a:t>
              </a:r>
              <a:r>
                <a:rPr lang="it-IT" altLang="bg-BG" sz="1400">
                  <a:solidFill>
                    <a:srgbClr val="000000"/>
                  </a:solidFill>
                </a:rPr>
                <a:t>mg </a:t>
              </a:r>
              <a:r>
                <a:rPr lang="en-US" altLang="bg-BG" sz="1400">
                  <a:solidFill>
                    <a:srgbClr val="000000"/>
                  </a:solidFill>
                </a:rPr>
                <a:t>L</a:t>
              </a:r>
              <a:r>
                <a:rPr lang="it-IT" altLang="bg-BG" sz="1400" baseline="14000">
                  <a:solidFill>
                    <a:srgbClr val="000000"/>
                  </a:solidFill>
                </a:rPr>
                <a:t>-1</a:t>
              </a:r>
              <a:r>
                <a:rPr lang="it-IT" altLang="bg-BG" sz="14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0968" name="Rectangle 7">
              <a:extLst>
                <a:ext uri="{FF2B5EF4-FFF2-40B4-BE49-F238E27FC236}">
                  <a16:creationId xmlns:a16="http://schemas.microsoft.com/office/drawing/2014/main" id="{4812D513-59CA-4FA1-BA33-1DB4FBA03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1487"/>
              <a:ext cx="1622" cy="734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>
                  <a:solidFill>
                    <a:srgbClr val="FFFFFF"/>
                  </a:solidFill>
                </a:rPr>
                <a:t>RSD</a:t>
              </a:r>
            </a:p>
            <a:p>
              <a:pPr algn="just" eaLnBrk="1">
                <a:lnSpc>
                  <a:spcPct val="140000"/>
                </a:lnSpc>
                <a:buClrTx/>
                <a:buFontTx/>
                <a:buNone/>
              </a:pPr>
              <a:r>
                <a:rPr lang="en-US" altLang="bg-BG" sz="1400" i="1">
                  <a:solidFill>
                    <a:srgbClr val="FFFFFF"/>
                  </a:solidFill>
                </a:rPr>
                <a:t>S</a:t>
              </a:r>
              <a:r>
                <a:rPr lang="en-US" altLang="bg-BG" sz="1400" i="1" baseline="-24000">
                  <a:solidFill>
                    <a:srgbClr val="FFFFFF"/>
                  </a:solidFill>
                </a:rPr>
                <a:t>r</a:t>
              </a:r>
              <a:r>
                <a:rPr lang="en-US" altLang="bg-BG" sz="1400" i="1">
                  <a:solidFill>
                    <a:srgbClr val="FFFFFF"/>
                  </a:solidFill>
                </a:rPr>
                <a:t> = (S/</a:t>
              </a:r>
              <a:r>
                <a:rPr lang="en-US" altLang="bg-BG" sz="1400">
                  <a:solidFill>
                    <a:srgbClr val="FFFFFF"/>
                  </a:solidFill>
                </a:rPr>
                <a:t></a:t>
              </a:r>
              <a:r>
                <a:rPr lang="en-GB" altLang="bg-BG" sz="1400" i="1">
                  <a:solidFill>
                    <a:srgbClr val="FFFFFF"/>
                  </a:solidFill>
                </a:rPr>
                <a:t>x</a:t>
              </a:r>
              <a:r>
                <a:rPr lang="en-US" altLang="bg-BG" sz="1400" i="1">
                  <a:solidFill>
                    <a:srgbClr val="FFFFFF"/>
                  </a:solidFill>
                </a:rPr>
                <a:t>)</a:t>
              </a:r>
              <a:r>
                <a:rPr lang="en-US" altLang="bg-BG" sz="1400">
                  <a:solidFill>
                    <a:srgbClr val="FFFFFF"/>
                  </a:solidFill>
                </a:rPr>
                <a:t>× 100 (%)</a:t>
              </a:r>
            </a:p>
          </p:txBody>
        </p:sp>
        <p:sp>
          <p:nvSpPr>
            <p:cNvPr id="40969" name="Rectangle 8">
              <a:extLst>
                <a:ext uri="{FF2B5EF4-FFF2-40B4-BE49-F238E27FC236}">
                  <a16:creationId xmlns:a16="http://schemas.microsoft.com/office/drawing/2014/main" id="{4919CB45-6E46-4E0C-9192-CA1E75768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223"/>
              <a:ext cx="1622" cy="36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1</a:t>
              </a:r>
            </a:p>
          </p:txBody>
        </p:sp>
        <p:sp>
          <p:nvSpPr>
            <p:cNvPr id="40970" name="Rectangle 9">
              <a:extLst>
                <a:ext uri="{FF2B5EF4-FFF2-40B4-BE49-F238E27FC236}">
                  <a16:creationId xmlns:a16="http://schemas.microsoft.com/office/drawing/2014/main" id="{C1000122-22EF-4240-B1D3-B36CB276D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2223"/>
              <a:ext cx="1623" cy="36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1.57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0,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</a:t>
              </a:r>
            </a:p>
          </p:txBody>
        </p:sp>
        <p:sp>
          <p:nvSpPr>
            <p:cNvPr id="40971" name="Rectangle 10">
              <a:extLst>
                <a:ext uri="{FF2B5EF4-FFF2-40B4-BE49-F238E27FC236}">
                  <a16:creationId xmlns:a16="http://schemas.microsoft.com/office/drawing/2014/main" id="{67EABEA6-BD36-4455-9313-720C08A8B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2223"/>
              <a:ext cx="1622" cy="36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4,32</a:t>
              </a:r>
            </a:p>
          </p:txBody>
        </p:sp>
        <p:sp>
          <p:nvSpPr>
            <p:cNvPr id="40972" name="Rectangle 11">
              <a:extLst>
                <a:ext uri="{FF2B5EF4-FFF2-40B4-BE49-F238E27FC236}">
                  <a16:creationId xmlns:a16="http://schemas.microsoft.com/office/drawing/2014/main" id="{8398A42A-8A4B-442F-B3EA-318920DE1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585"/>
              <a:ext cx="1622" cy="3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2</a:t>
              </a:r>
            </a:p>
          </p:txBody>
        </p:sp>
        <p:sp>
          <p:nvSpPr>
            <p:cNvPr id="40973" name="Rectangle 12">
              <a:extLst>
                <a:ext uri="{FF2B5EF4-FFF2-40B4-BE49-F238E27FC236}">
                  <a16:creationId xmlns:a16="http://schemas.microsoft.com/office/drawing/2014/main" id="{C2D95B5F-4A91-450F-96DE-19BB0FDB9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2585"/>
              <a:ext cx="1623" cy="3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1.28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40974" name="Rectangle 13">
              <a:extLst>
                <a:ext uri="{FF2B5EF4-FFF2-40B4-BE49-F238E27FC236}">
                  <a16:creationId xmlns:a16="http://schemas.microsoft.com/office/drawing/2014/main" id="{E6B5C9F7-B208-4B7C-BFC0-F95B6E93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2585"/>
              <a:ext cx="1622" cy="3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3,62</a:t>
              </a:r>
            </a:p>
          </p:txBody>
        </p:sp>
        <p:sp>
          <p:nvSpPr>
            <p:cNvPr id="40975" name="Rectangle 14">
              <a:extLst>
                <a:ext uri="{FF2B5EF4-FFF2-40B4-BE49-F238E27FC236}">
                  <a16:creationId xmlns:a16="http://schemas.microsoft.com/office/drawing/2014/main" id="{93DF6C56-B9F2-48A2-8AC7-C1F34C9F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946"/>
              <a:ext cx="1622" cy="36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3</a:t>
              </a:r>
            </a:p>
          </p:txBody>
        </p:sp>
        <p:sp>
          <p:nvSpPr>
            <p:cNvPr id="40976" name="Rectangle 15">
              <a:extLst>
                <a:ext uri="{FF2B5EF4-FFF2-40B4-BE49-F238E27FC236}">
                  <a16:creationId xmlns:a16="http://schemas.microsoft.com/office/drawing/2014/main" id="{A480B241-DC5F-473C-A1DF-EADCA0CD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2946"/>
              <a:ext cx="1623" cy="36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40977" name="Rectangle 16">
              <a:extLst>
                <a:ext uri="{FF2B5EF4-FFF2-40B4-BE49-F238E27FC236}">
                  <a16:creationId xmlns:a16="http://schemas.microsoft.com/office/drawing/2014/main" id="{CC0BB783-B4F7-4A23-B774-915FF7CDE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2946"/>
              <a:ext cx="1622" cy="36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3,18</a:t>
              </a:r>
            </a:p>
          </p:txBody>
        </p:sp>
        <p:sp>
          <p:nvSpPr>
            <p:cNvPr id="40978" name="Rectangle 17">
              <a:extLst>
                <a:ext uri="{FF2B5EF4-FFF2-40B4-BE49-F238E27FC236}">
                  <a16:creationId xmlns:a16="http://schemas.microsoft.com/office/drawing/2014/main" id="{1FB27A24-2F6B-48E8-876C-F9CB6A510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3308"/>
              <a:ext cx="1622" cy="3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4</a:t>
              </a:r>
            </a:p>
          </p:txBody>
        </p:sp>
        <p:sp>
          <p:nvSpPr>
            <p:cNvPr id="40979" name="Rectangle 18">
              <a:extLst>
                <a:ext uri="{FF2B5EF4-FFF2-40B4-BE49-F238E27FC236}">
                  <a16:creationId xmlns:a16="http://schemas.microsoft.com/office/drawing/2014/main" id="{B6A01AA1-171C-4864-B563-02FF3101F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3308"/>
              <a:ext cx="1623" cy="3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40980" name="Rectangle 19">
              <a:extLst>
                <a:ext uri="{FF2B5EF4-FFF2-40B4-BE49-F238E27FC236}">
                  <a16:creationId xmlns:a16="http://schemas.microsoft.com/office/drawing/2014/main" id="{2EF422B6-7EE4-40EE-9897-82405AE1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308"/>
              <a:ext cx="1622" cy="3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4,02</a:t>
              </a:r>
            </a:p>
          </p:txBody>
        </p:sp>
        <p:sp>
          <p:nvSpPr>
            <p:cNvPr id="40981" name="Rectangle 20">
              <a:extLst>
                <a:ext uri="{FF2B5EF4-FFF2-40B4-BE49-F238E27FC236}">
                  <a16:creationId xmlns:a16="http://schemas.microsoft.com/office/drawing/2014/main" id="{9325DA4D-352C-4C09-BFB5-5891E300A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3670"/>
              <a:ext cx="1622" cy="36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5</a:t>
              </a:r>
            </a:p>
          </p:txBody>
        </p:sp>
        <p:sp>
          <p:nvSpPr>
            <p:cNvPr id="40982" name="Rectangle 21">
              <a:extLst>
                <a:ext uri="{FF2B5EF4-FFF2-40B4-BE49-F238E27FC236}">
                  <a16:creationId xmlns:a16="http://schemas.microsoft.com/office/drawing/2014/main" id="{D289708C-6727-499E-9C2B-9C320197E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3670"/>
              <a:ext cx="1623" cy="36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0.09</a:t>
              </a:r>
            </a:p>
          </p:txBody>
        </p:sp>
        <p:sp>
          <p:nvSpPr>
            <p:cNvPr id="40983" name="Rectangle 22">
              <a:extLst>
                <a:ext uri="{FF2B5EF4-FFF2-40B4-BE49-F238E27FC236}">
                  <a16:creationId xmlns:a16="http://schemas.microsoft.com/office/drawing/2014/main" id="{03701348-1161-40DA-AF73-DF842B715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670"/>
              <a:ext cx="1622" cy="36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2,98</a:t>
              </a:r>
            </a:p>
          </p:txBody>
        </p:sp>
        <p:sp>
          <p:nvSpPr>
            <p:cNvPr id="40984" name="Line 23">
              <a:extLst>
                <a:ext uri="{FF2B5EF4-FFF2-40B4-BE49-F238E27FC236}">
                  <a16:creationId xmlns:a16="http://schemas.microsoft.com/office/drawing/2014/main" id="{E4D760C8-A48A-4FFE-862B-7ADD52F3D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" y="1487"/>
              <a:ext cx="0" cy="2545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85" name="Line 24">
              <a:extLst>
                <a:ext uri="{FF2B5EF4-FFF2-40B4-BE49-F238E27FC236}">
                  <a16:creationId xmlns:a16="http://schemas.microsoft.com/office/drawing/2014/main" id="{643C4A2D-594E-4AC5-A721-59C2C2FE4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1487"/>
              <a:ext cx="0" cy="2545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86" name="Line 25">
              <a:extLst>
                <a:ext uri="{FF2B5EF4-FFF2-40B4-BE49-F238E27FC236}">
                  <a16:creationId xmlns:a16="http://schemas.microsoft.com/office/drawing/2014/main" id="{CEBFBF80-7524-4242-AB41-2A92CE234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2223"/>
              <a:ext cx="4873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87" name="Line 26">
              <a:extLst>
                <a:ext uri="{FF2B5EF4-FFF2-40B4-BE49-F238E27FC236}">
                  <a16:creationId xmlns:a16="http://schemas.microsoft.com/office/drawing/2014/main" id="{18BD21D4-C0F8-4E1F-84E6-B2D178711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2585"/>
              <a:ext cx="4873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88" name="Line 27">
              <a:extLst>
                <a:ext uri="{FF2B5EF4-FFF2-40B4-BE49-F238E27FC236}">
                  <a16:creationId xmlns:a16="http://schemas.microsoft.com/office/drawing/2014/main" id="{746EB279-603C-4062-8449-24FF8E4B3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2946"/>
              <a:ext cx="4873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89" name="Line 28">
              <a:extLst>
                <a:ext uri="{FF2B5EF4-FFF2-40B4-BE49-F238E27FC236}">
                  <a16:creationId xmlns:a16="http://schemas.microsoft.com/office/drawing/2014/main" id="{3FA9F9D0-432B-4CBE-BC7E-BDE3C5A8C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3308"/>
              <a:ext cx="4873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90" name="Line 29">
              <a:extLst>
                <a:ext uri="{FF2B5EF4-FFF2-40B4-BE49-F238E27FC236}">
                  <a16:creationId xmlns:a16="http://schemas.microsoft.com/office/drawing/2014/main" id="{9F0EC8FF-7C9B-48CF-A9A7-27FCE7EF7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3670"/>
              <a:ext cx="4873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91" name="Line 30">
              <a:extLst>
                <a:ext uri="{FF2B5EF4-FFF2-40B4-BE49-F238E27FC236}">
                  <a16:creationId xmlns:a16="http://schemas.microsoft.com/office/drawing/2014/main" id="{6AF8AF05-DD99-4AE7-87E5-C377FD811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1487"/>
              <a:ext cx="0" cy="2545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92" name="Line 31">
              <a:extLst>
                <a:ext uri="{FF2B5EF4-FFF2-40B4-BE49-F238E27FC236}">
                  <a16:creationId xmlns:a16="http://schemas.microsoft.com/office/drawing/2014/main" id="{D8A7F154-DFEB-4C88-B385-133979854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487"/>
              <a:ext cx="0" cy="2545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93" name="Line 32">
              <a:extLst>
                <a:ext uri="{FF2B5EF4-FFF2-40B4-BE49-F238E27FC236}">
                  <a16:creationId xmlns:a16="http://schemas.microsoft.com/office/drawing/2014/main" id="{D29E5628-A47F-42FA-A0F3-2C13FE66A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1487"/>
              <a:ext cx="4873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0994" name="Line 33">
              <a:extLst>
                <a:ext uri="{FF2B5EF4-FFF2-40B4-BE49-F238E27FC236}">
                  <a16:creationId xmlns:a16="http://schemas.microsoft.com/office/drawing/2014/main" id="{5B26E9AD-E376-4F67-AD37-5F223CB94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4034"/>
              <a:ext cx="4873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E5E378B-CC11-47F2-AEC5-6F99EE92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4950"/>
            <a:ext cx="6121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indent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bg-BG" altLang="bg-BG" sz="3600">
                <a:solidFill>
                  <a:srgbClr val="FFFF00"/>
                </a:solidFill>
                <a:latin typeface="Constantia" panose="02030602050306030303" pitchFamily="18" charset="0"/>
                <a:ea typeface="SimSun" panose="02010600030101010101" pitchFamily="2" charset="-122"/>
              </a:rPr>
              <a:t>Резултати 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B65EE580-818F-407D-9C01-0E33E5BCC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802313"/>
            <a:ext cx="1476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CE800C1-B621-431F-A101-47C9158E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1289050"/>
            <a:ext cx="80359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bg-BG" altLang="bg-BG" sz="2400">
                <a:solidFill>
                  <a:srgbClr val="FFFF00"/>
                </a:solidFill>
                <a:latin typeface="Constantia" panose="02030602050306030303" pitchFamily="18" charset="0"/>
              </a:rPr>
              <a:t>Таблица 3. Резултати от анализа на мед в кисели почви</a:t>
            </a:r>
            <a:r>
              <a:rPr lang="bg-BG" altLang="bg-BG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altLang="bg-BG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</p:txBody>
      </p:sp>
      <p:grpSp>
        <p:nvGrpSpPr>
          <p:cNvPr id="43013" name="Group 4">
            <a:extLst>
              <a:ext uri="{FF2B5EF4-FFF2-40B4-BE49-F238E27FC236}">
                <a16:creationId xmlns:a16="http://schemas.microsoft.com/office/drawing/2014/main" id="{491700DD-CA52-4290-AD8A-8966787F60D4}"/>
              </a:ext>
            </a:extLst>
          </p:cNvPr>
          <p:cNvGrpSpPr>
            <a:grpSpLocks/>
          </p:cNvGrpSpPr>
          <p:nvPr/>
        </p:nvGrpSpPr>
        <p:grpSpPr bwMode="auto">
          <a:xfrm>
            <a:off x="9885363" y="-14233525"/>
            <a:ext cx="646112" cy="24539575"/>
            <a:chOff x="6227" y="-8966"/>
            <a:chExt cx="407" cy="15458"/>
          </a:xfrm>
        </p:grpSpPr>
        <p:sp>
          <p:nvSpPr>
            <p:cNvPr id="43044" name="Rectangle 5">
              <a:extLst>
                <a:ext uri="{FF2B5EF4-FFF2-40B4-BE49-F238E27FC236}">
                  <a16:creationId xmlns:a16="http://schemas.microsoft.com/office/drawing/2014/main" id="{101951AF-71CB-468E-A307-8F157CE83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" y="-8966"/>
              <a:ext cx="134" cy="50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43045" name="Rectangle 6">
              <a:extLst>
                <a:ext uri="{FF2B5EF4-FFF2-40B4-BE49-F238E27FC236}">
                  <a16:creationId xmlns:a16="http://schemas.microsoft.com/office/drawing/2014/main" id="{994653EE-825D-45A8-A6E6-07FB6BDFD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3" y="-8966"/>
              <a:ext cx="135" cy="50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Êîíöåíòðàöèÿ </a:t>
              </a:r>
              <a:r>
                <a:rPr lang="it-IT" altLang="bg-BG" sz="1400">
                  <a:solidFill>
                    <a:srgbClr val="000000"/>
                  </a:solidFill>
                </a:rPr>
                <a:t>Cu(II)</a:t>
              </a:r>
            </a:p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>
                  <a:solidFill>
                    <a:srgbClr val="FFFFFF"/>
                  </a:solidFill>
                </a:rPr>
                <a:t></a:t>
              </a:r>
              <a:r>
                <a:rPr lang="it-IT" altLang="bg-BG" sz="1400" i="1">
                  <a:solidFill>
                    <a:srgbClr val="FFFFFF"/>
                  </a:solidFill>
                </a:rPr>
                <a:t>x </a:t>
              </a:r>
              <a:r>
                <a:rPr lang="it-IT" altLang="bg-BG" sz="1400">
                  <a:solidFill>
                    <a:srgbClr val="FFFFFF"/>
                  </a:solidFill>
                </a:rPr>
                <a:t>± </a:t>
              </a:r>
              <a:r>
                <a:rPr lang="it-IT" altLang="bg-BG" sz="1400" i="1">
                  <a:solidFill>
                    <a:srgbClr val="FFFFFF"/>
                  </a:solidFill>
                </a:rPr>
                <a:t>tS</a:t>
              </a:r>
              <a:r>
                <a:rPr lang="it-IT" altLang="bg-BG" sz="1400">
                  <a:solidFill>
                    <a:srgbClr val="FFFFFF"/>
                  </a:solidFill>
                </a:rPr>
                <a:t>/√</a:t>
              </a:r>
              <a:r>
                <a:rPr lang="it-IT" altLang="bg-BG" sz="1400" i="1">
                  <a:solidFill>
                    <a:srgbClr val="FFFFFF"/>
                  </a:solidFill>
                </a:rPr>
                <a:t>n</a:t>
              </a:r>
              <a:r>
                <a:rPr lang="it-IT" altLang="bg-BG" sz="1400">
                  <a:solidFill>
                    <a:srgbClr val="FFFFFF"/>
                  </a:solidFill>
                </a:rPr>
                <a:t>  (</a:t>
              </a:r>
              <a:r>
                <a:rPr lang="it-IT" altLang="bg-BG" sz="1400">
                  <a:solidFill>
                    <a:srgbClr val="000000"/>
                  </a:solidFill>
                </a:rPr>
                <a:t>mg </a:t>
              </a:r>
              <a:r>
                <a:rPr lang="en-US" altLang="bg-BG" sz="1400">
                  <a:solidFill>
                    <a:srgbClr val="000000"/>
                  </a:solidFill>
                </a:rPr>
                <a:t>L</a:t>
              </a:r>
              <a:r>
                <a:rPr lang="it-IT" altLang="bg-BG" sz="1400" baseline="14000">
                  <a:solidFill>
                    <a:srgbClr val="000000"/>
                  </a:solidFill>
                </a:rPr>
                <a:t>-1</a:t>
              </a:r>
              <a:r>
                <a:rPr lang="it-IT" altLang="bg-BG" sz="14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3046" name="Rectangle 7">
              <a:extLst>
                <a:ext uri="{FF2B5EF4-FFF2-40B4-BE49-F238E27FC236}">
                  <a16:creationId xmlns:a16="http://schemas.microsoft.com/office/drawing/2014/main" id="{E74D4111-2304-404C-BDD1-F9918041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-8966"/>
              <a:ext cx="134" cy="50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43047" name="Rectangle 8">
              <a:extLst>
                <a:ext uri="{FF2B5EF4-FFF2-40B4-BE49-F238E27FC236}">
                  <a16:creationId xmlns:a16="http://schemas.microsoft.com/office/drawing/2014/main" id="{7B339B1E-14F0-4419-BF3A-5FD803F0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" y="-3936"/>
              <a:ext cx="134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1</a:t>
              </a:r>
            </a:p>
          </p:txBody>
        </p:sp>
        <p:sp>
          <p:nvSpPr>
            <p:cNvPr id="43048" name="Rectangle 9">
              <a:extLst>
                <a:ext uri="{FF2B5EF4-FFF2-40B4-BE49-F238E27FC236}">
                  <a16:creationId xmlns:a16="http://schemas.microsoft.com/office/drawing/2014/main" id="{BDFAF4F1-8D6F-473A-B530-492B306B6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3" y="-3936"/>
              <a:ext cx="135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1.57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0,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</a:t>
              </a:r>
            </a:p>
          </p:txBody>
        </p:sp>
        <p:sp>
          <p:nvSpPr>
            <p:cNvPr id="43049" name="Rectangle 10">
              <a:extLst>
                <a:ext uri="{FF2B5EF4-FFF2-40B4-BE49-F238E27FC236}">
                  <a16:creationId xmlns:a16="http://schemas.microsoft.com/office/drawing/2014/main" id="{1B3A3AD0-8965-48F1-87AD-22B124464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-3936"/>
              <a:ext cx="134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4,32</a:t>
              </a:r>
            </a:p>
          </p:txBody>
        </p:sp>
        <p:sp>
          <p:nvSpPr>
            <p:cNvPr id="43050" name="Rectangle 11">
              <a:extLst>
                <a:ext uri="{FF2B5EF4-FFF2-40B4-BE49-F238E27FC236}">
                  <a16:creationId xmlns:a16="http://schemas.microsoft.com/office/drawing/2014/main" id="{48C86507-4213-44BA-9328-DEC96AFBD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" y="-1850"/>
              <a:ext cx="134" cy="208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2</a:t>
              </a:r>
            </a:p>
          </p:txBody>
        </p:sp>
        <p:sp>
          <p:nvSpPr>
            <p:cNvPr id="43051" name="Rectangle 12">
              <a:extLst>
                <a:ext uri="{FF2B5EF4-FFF2-40B4-BE49-F238E27FC236}">
                  <a16:creationId xmlns:a16="http://schemas.microsoft.com/office/drawing/2014/main" id="{B96E83EB-1285-40C9-98A3-80E0A14C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3" y="-1850"/>
              <a:ext cx="135" cy="208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1.28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43052" name="Rectangle 13">
              <a:extLst>
                <a:ext uri="{FF2B5EF4-FFF2-40B4-BE49-F238E27FC236}">
                  <a16:creationId xmlns:a16="http://schemas.microsoft.com/office/drawing/2014/main" id="{FD6C16B8-4CE6-49BE-8903-23FC26204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-1850"/>
              <a:ext cx="134" cy="208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3,62</a:t>
              </a:r>
            </a:p>
          </p:txBody>
        </p:sp>
        <p:sp>
          <p:nvSpPr>
            <p:cNvPr id="43053" name="Rectangle 14">
              <a:extLst>
                <a:ext uri="{FF2B5EF4-FFF2-40B4-BE49-F238E27FC236}">
                  <a16:creationId xmlns:a16="http://schemas.microsoft.com/office/drawing/2014/main" id="{882FDAFA-38E0-4736-9E29-756E20694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" y="235"/>
              <a:ext cx="134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3</a:t>
              </a:r>
            </a:p>
          </p:txBody>
        </p:sp>
        <p:sp>
          <p:nvSpPr>
            <p:cNvPr id="43054" name="Rectangle 15">
              <a:extLst>
                <a:ext uri="{FF2B5EF4-FFF2-40B4-BE49-F238E27FC236}">
                  <a16:creationId xmlns:a16="http://schemas.microsoft.com/office/drawing/2014/main" id="{EFD929D5-B3B7-4570-8561-F0C4A764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3" y="235"/>
              <a:ext cx="135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43055" name="Rectangle 16">
              <a:extLst>
                <a:ext uri="{FF2B5EF4-FFF2-40B4-BE49-F238E27FC236}">
                  <a16:creationId xmlns:a16="http://schemas.microsoft.com/office/drawing/2014/main" id="{0B5CF824-E33C-4C14-BB17-568DB5177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235"/>
              <a:ext cx="134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3,18</a:t>
              </a:r>
            </a:p>
          </p:txBody>
        </p:sp>
        <p:sp>
          <p:nvSpPr>
            <p:cNvPr id="43056" name="Rectangle 17">
              <a:extLst>
                <a:ext uri="{FF2B5EF4-FFF2-40B4-BE49-F238E27FC236}">
                  <a16:creationId xmlns:a16="http://schemas.microsoft.com/office/drawing/2014/main" id="{DA4CE2C2-F4DD-463B-9CA7-D6E4B81E6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" y="2321"/>
              <a:ext cx="134" cy="208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4</a:t>
              </a:r>
            </a:p>
          </p:txBody>
        </p:sp>
        <p:sp>
          <p:nvSpPr>
            <p:cNvPr id="43057" name="Rectangle 18">
              <a:extLst>
                <a:ext uri="{FF2B5EF4-FFF2-40B4-BE49-F238E27FC236}">
                  <a16:creationId xmlns:a16="http://schemas.microsoft.com/office/drawing/2014/main" id="{19394E05-866E-4FE4-9AAB-EF978CFFC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3" y="2321"/>
              <a:ext cx="135" cy="208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43058" name="Rectangle 19">
              <a:extLst>
                <a:ext uri="{FF2B5EF4-FFF2-40B4-BE49-F238E27FC236}">
                  <a16:creationId xmlns:a16="http://schemas.microsoft.com/office/drawing/2014/main" id="{FBCF3753-D826-4375-A842-386B94E14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2321"/>
              <a:ext cx="134" cy="208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4,02</a:t>
              </a:r>
            </a:p>
          </p:txBody>
        </p:sp>
        <p:sp>
          <p:nvSpPr>
            <p:cNvPr id="43059" name="Rectangle 20">
              <a:extLst>
                <a:ext uri="{FF2B5EF4-FFF2-40B4-BE49-F238E27FC236}">
                  <a16:creationId xmlns:a16="http://schemas.microsoft.com/office/drawing/2014/main" id="{566D68CB-B186-4BE5-A19C-36D92A34B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" y="4407"/>
              <a:ext cx="134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No 5</a:t>
              </a:r>
            </a:p>
          </p:txBody>
        </p:sp>
        <p:sp>
          <p:nvSpPr>
            <p:cNvPr id="43060" name="Rectangle 21">
              <a:extLst>
                <a:ext uri="{FF2B5EF4-FFF2-40B4-BE49-F238E27FC236}">
                  <a16:creationId xmlns:a16="http://schemas.microsoft.com/office/drawing/2014/main" id="{1805CC0C-610C-4C9E-87CF-48286D113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3" y="4407"/>
              <a:ext cx="135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0.09</a:t>
              </a:r>
            </a:p>
          </p:txBody>
        </p:sp>
        <p:sp>
          <p:nvSpPr>
            <p:cNvPr id="43061" name="Rectangle 22">
              <a:extLst>
                <a:ext uri="{FF2B5EF4-FFF2-40B4-BE49-F238E27FC236}">
                  <a16:creationId xmlns:a16="http://schemas.microsoft.com/office/drawing/2014/main" id="{9746875D-A144-4048-8F50-37BDD1AFE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4407"/>
              <a:ext cx="134" cy="208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>
                  <a:solidFill>
                    <a:srgbClr val="FFFFFF"/>
                  </a:solidFill>
                </a:rPr>
                <a:t>2,98</a:t>
              </a:r>
            </a:p>
          </p:txBody>
        </p:sp>
        <p:sp>
          <p:nvSpPr>
            <p:cNvPr id="43062" name="Line 23">
              <a:extLst>
                <a:ext uri="{FF2B5EF4-FFF2-40B4-BE49-F238E27FC236}">
                  <a16:creationId xmlns:a16="http://schemas.microsoft.com/office/drawing/2014/main" id="{1EEE089E-291B-4329-A295-62E5B39FB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3" y="-8966"/>
              <a:ext cx="0" cy="15457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63" name="Line 24">
              <a:extLst>
                <a:ext uri="{FF2B5EF4-FFF2-40B4-BE49-F238E27FC236}">
                  <a16:creationId xmlns:a16="http://schemas.microsoft.com/office/drawing/2014/main" id="{FC656808-2B24-4752-A849-D14CBF260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9" y="-8966"/>
              <a:ext cx="0" cy="15457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64" name="Line 25">
              <a:extLst>
                <a:ext uri="{FF2B5EF4-FFF2-40B4-BE49-F238E27FC236}">
                  <a16:creationId xmlns:a16="http://schemas.microsoft.com/office/drawing/2014/main" id="{549C6535-DF9F-4118-8409-D91443ECD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" y="-3936"/>
              <a:ext cx="406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65" name="Line 26">
              <a:extLst>
                <a:ext uri="{FF2B5EF4-FFF2-40B4-BE49-F238E27FC236}">
                  <a16:creationId xmlns:a16="http://schemas.microsoft.com/office/drawing/2014/main" id="{A675FBFE-70EF-4AF4-A965-722D66341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" y="-1850"/>
              <a:ext cx="406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66" name="Line 27">
              <a:extLst>
                <a:ext uri="{FF2B5EF4-FFF2-40B4-BE49-F238E27FC236}">
                  <a16:creationId xmlns:a16="http://schemas.microsoft.com/office/drawing/2014/main" id="{D74B616A-7653-48CD-A698-4E242185B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" y="235"/>
              <a:ext cx="406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67" name="Line 28">
              <a:extLst>
                <a:ext uri="{FF2B5EF4-FFF2-40B4-BE49-F238E27FC236}">
                  <a16:creationId xmlns:a16="http://schemas.microsoft.com/office/drawing/2014/main" id="{E2F9FDE0-1F1D-4E8E-88E1-BEF557F52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" y="2321"/>
              <a:ext cx="406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68" name="Line 29">
              <a:extLst>
                <a:ext uri="{FF2B5EF4-FFF2-40B4-BE49-F238E27FC236}">
                  <a16:creationId xmlns:a16="http://schemas.microsoft.com/office/drawing/2014/main" id="{096BA25E-6929-4268-8B10-16631B3E9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" y="4407"/>
              <a:ext cx="406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69" name="Line 30">
              <a:extLst>
                <a:ext uri="{FF2B5EF4-FFF2-40B4-BE49-F238E27FC236}">
                  <a16:creationId xmlns:a16="http://schemas.microsoft.com/office/drawing/2014/main" id="{79A6B928-1EED-49A9-80B7-6B186E0B0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" y="-8966"/>
              <a:ext cx="0" cy="15457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70" name="Line 31">
              <a:extLst>
                <a:ext uri="{FF2B5EF4-FFF2-40B4-BE49-F238E27FC236}">
                  <a16:creationId xmlns:a16="http://schemas.microsoft.com/office/drawing/2014/main" id="{B1E73364-3807-4704-A72A-61CB4544A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5" y="-8966"/>
              <a:ext cx="0" cy="15457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71" name="Line 32">
              <a:extLst>
                <a:ext uri="{FF2B5EF4-FFF2-40B4-BE49-F238E27FC236}">
                  <a16:creationId xmlns:a16="http://schemas.microsoft.com/office/drawing/2014/main" id="{B3648B74-E884-4D35-8555-A7339E9EB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" y="-8966"/>
              <a:ext cx="406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72" name="Line 33">
              <a:extLst>
                <a:ext uri="{FF2B5EF4-FFF2-40B4-BE49-F238E27FC236}">
                  <a16:creationId xmlns:a16="http://schemas.microsoft.com/office/drawing/2014/main" id="{E62164E5-F23F-4BF2-BCFF-8ECD0920C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" y="6493"/>
              <a:ext cx="406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43014" name="Group 34">
            <a:extLst>
              <a:ext uri="{FF2B5EF4-FFF2-40B4-BE49-F238E27FC236}">
                <a16:creationId xmlns:a16="http://schemas.microsoft.com/office/drawing/2014/main" id="{B4D1872C-3DFC-4FA4-B5A0-92A1FA7E7899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2016125"/>
            <a:ext cx="7845425" cy="4319588"/>
            <a:chOff x="408" y="1270"/>
            <a:chExt cx="4942" cy="2721"/>
          </a:xfrm>
        </p:grpSpPr>
        <p:sp>
          <p:nvSpPr>
            <p:cNvPr id="43015" name="Rectangle 35">
              <a:extLst>
                <a:ext uri="{FF2B5EF4-FFF2-40B4-BE49-F238E27FC236}">
                  <a16:creationId xmlns:a16="http://schemas.microsoft.com/office/drawing/2014/main" id="{A2F127AC-1856-4F96-AF66-257CD6DB0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1270"/>
              <a:ext cx="1646" cy="834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spcBef>
                  <a:spcPts val="338"/>
                </a:spcBef>
                <a:buClrTx/>
                <a:buFontTx/>
                <a:buNone/>
              </a:pPr>
              <a:endParaRPr lang="bg-BG" altLang="bg-BG">
                <a:solidFill>
                  <a:srgbClr val="FFFFFF"/>
                </a:solidFill>
              </a:endParaRPr>
            </a:p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Проба</a:t>
              </a:r>
            </a:p>
          </p:txBody>
        </p:sp>
        <p:sp>
          <p:nvSpPr>
            <p:cNvPr id="43016" name="Rectangle 36">
              <a:extLst>
                <a:ext uri="{FF2B5EF4-FFF2-40B4-BE49-F238E27FC236}">
                  <a16:creationId xmlns:a16="http://schemas.microsoft.com/office/drawing/2014/main" id="{D56096AB-7D5F-4E41-9E0A-C9619AF63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270"/>
              <a:ext cx="1646" cy="834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Концентрация </a:t>
              </a:r>
              <a:r>
                <a:rPr lang="it-IT" altLang="bg-BG" sz="1400">
                  <a:solidFill>
                    <a:srgbClr val="000000"/>
                  </a:solidFill>
                </a:rPr>
                <a:t>Cu(II)</a:t>
              </a:r>
            </a:p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>
                  <a:solidFill>
                    <a:srgbClr val="FFFFFF"/>
                  </a:solidFill>
                </a:rPr>
                <a:t></a:t>
              </a:r>
              <a:r>
                <a:rPr lang="it-IT" altLang="bg-BG" sz="1400" i="1">
                  <a:solidFill>
                    <a:srgbClr val="FFFFFF"/>
                  </a:solidFill>
                </a:rPr>
                <a:t>x </a:t>
              </a:r>
              <a:r>
                <a:rPr lang="it-IT" altLang="bg-BG" sz="1400">
                  <a:solidFill>
                    <a:srgbClr val="FFFFFF"/>
                  </a:solidFill>
                </a:rPr>
                <a:t>± </a:t>
              </a:r>
              <a:r>
                <a:rPr lang="it-IT" altLang="bg-BG" sz="1400" i="1">
                  <a:solidFill>
                    <a:srgbClr val="FFFFFF"/>
                  </a:solidFill>
                </a:rPr>
                <a:t>tS</a:t>
              </a:r>
              <a:r>
                <a:rPr lang="it-IT" altLang="bg-BG" sz="1400">
                  <a:solidFill>
                    <a:srgbClr val="FFFFFF"/>
                  </a:solidFill>
                </a:rPr>
                <a:t>/√</a:t>
              </a:r>
              <a:r>
                <a:rPr lang="it-IT" altLang="bg-BG" sz="1400" i="1">
                  <a:solidFill>
                    <a:srgbClr val="FFFFFF"/>
                  </a:solidFill>
                </a:rPr>
                <a:t>n</a:t>
              </a:r>
              <a:r>
                <a:rPr lang="it-IT" altLang="bg-BG" sz="1400">
                  <a:solidFill>
                    <a:srgbClr val="FFFFFF"/>
                  </a:solidFill>
                </a:rPr>
                <a:t>  (</a:t>
              </a:r>
              <a:r>
                <a:rPr lang="it-IT" altLang="bg-BG" sz="1400">
                  <a:solidFill>
                    <a:srgbClr val="000000"/>
                  </a:solidFill>
                </a:rPr>
                <a:t>mg </a:t>
              </a:r>
              <a:r>
                <a:rPr lang="en-US" altLang="bg-BG" sz="1400">
                  <a:solidFill>
                    <a:srgbClr val="000000"/>
                  </a:solidFill>
                </a:rPr>
                <a:t>kg</a:t>
              </a:r>
              <a:r>
                <a:rPr lang="it-IT" altLang="bg-BG" sz="1400" baseline="14000">
                  <a:solidFill>
                    <a:srgbClr val="000000"/>
                  </a:solidFill>
                </a:rPr>
                <a:t>-1</a:t>
              </a:r>
              <a:r>
                <a:rPr lang="it-IT" altLang="bg-BG" sz="14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3017" name="Rectangle 37">
              <a:extLst>
                <a:ext uri="{FF2B5EF4-FFF2-40B4-BE49-F238E27FC236}">
                  <a16:creationId xmlns:a16="http://schemas.microsoft.com/office/drawing/2014/main" id="{FB35A295-F172-424D-A2F4-7742561D3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1270"/>
              <a:ext cx="1645" cy="834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 sz="1400">
                  <a:solidFill>
                    <a:srgbClr val="FFFFFF"/>
                  </a:solidFill>
                </a:rPr>
                <a:t>RSD</a:t>
              </a:r>
            </a:p>
            <a:p>
              <a:pPr algn="just" eaLnBrk="1">
                <a:lnSpc>
                  <a:spcPct val="140000"/>
                </a:lnSpc>
                <a:buClrTx/>
                <a:buFontTx/>
                <a:buNone/>
              </a:pPr>
              <a:r>
                <a:rPr lang="en-US" altLang="bg-BG" sz="1400" i="1">
                  <a:solidFill>
                    <a:srgbClr val="FFFFFF"/>
                  </a:solidFill>
                </a:rPr>
                <a:t>S</a:t>
              </a:r>
              <a:r>
                <a:rPr lang="en-US" altLang="bg-BG" sz="1400" i="1" baseline="-24000">
                  <a:solidFill>
                    <a:srgbClr val="FFFFFF"/>
                  </a:solidFill>
                </a:rPr>
                <a:t>r</a:t>
              </a:r>
              <a:r>
                <a:rPr lang="en-US" altLang="bg-BG" sz="1400" i="1">
                  <a:solidFill>
                    <a:srgbClr val="FFFFFF"/>
                  </a:solidFill>
                </a:rPr>
                <a:t> = (S/</a:t>
              </a:r>
              <a:r>
                <a:rPr lang="en-US" altLang="bg-BG" sz="1400">
                  <a:solidFill>
                    <a:srgbClr val="FFFFFF"/>
                  </a:solidFill>
                </a:rPr>
                <a:t></a:t>
              </a:r>
              <a:r>
                <a:rPr lang="en-GB" altLang="bg-BG" sz="1400" i="1">
                  <a:solidFill>
                    <a:srgbClr val="FFFFFF"/>
                  </a:solidFill>
                </a:rPr>
                <a:t>x</a:t>
              </a:r>
              <a:r>
                <a:rPr lang="en-US" altLang="bg-BG" sz="1400" i="1">
                  <a:solidFill>
                    <a:srgbClr val="FFFFFF"/>
                  </a:solidFill>
                </a:rPr>
                <a:t>)</a:t>
              </a:r>
              <a:r>
                <a:rPr lang="en-US" altLang="bg-BG" sz="1400">
                  <a:solidFill>
                    <a:srgbClr val="FFFFFF"/>
                  </a:solidFill>
                </a:rPr>
                <a:t>× 100 (%)</a:t>
              </a:r>
            </a:p>
          </p:txBody>
        </p:sp>
        <p:sp>
          <p:nvSpPr>
            <p:cNvPr id="43018" name="Rectangle 38">
              <a:extLst>
                <a:ext uri="{FF2B5EF4-FFF2-40B4-BE49-F238E27FC236}">
                  <a16:creationId xmlns:a16="http://schemas.microsoft.com/office/drawing/2014/main" id="{8B212848-EAE7-4B9C-A4FF-D174EF3B2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2106"/>
              <a:ext cx="1646" cy="37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1</a:t>
              </a:r>
            </a:p>
          </p:txBody>
        </p:sp>
        <p:sp>
          <p:nvSpPr>
            <p:cNvPr id="43019" name="Rectangle 39">
              <a:extLst>
                <a:ext uri="{FF2B5EF4-FFF2-40B4-BE49-F238E27FC236}">
                  <a16:creationId xmlns:a16="http://schemas.microsoft.com/office/drawing/2014/main" id="{0D925C1C-4891-4179-9759-04CCF2FEA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6"/>
              <a:ext cx="1646" cy="37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24.5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</a:p>
          </p:txBody>
        </p:sp>
        <p:sp>
          <p:nvSpPr>
            <p:cNvPr id="43020" name="Rectangle 40">
              <a:extLst>
                <a:ext uri="{FF2B5EF4-FFF2-40B4-BE49-F238E27FC236}">
                  <a16:creationId xmlns:a16="http://schemas.microsoft.com/office/drawing/2014/main" id="{4682092B-391F-4326-935F-821530412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106"/>
              <a:ext cx="1645" cy="37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3,98</a:t>
              </a:r>
            </a:p>
          </p:txBody>
        </p:sp>
        <p:sp>
          <p:nvSpPr>
            <p:cNvPr id="43021" name="Rectangle 41">
              <a:extLst>
                <a:ext uri="{FF2B5EF4-FFF2-40B4-BE49-F238E27FC236}">
                  <a16:creationId xmlns:a16="http://schemas.microsoft.com/office/drawing/2014/main" id="{762D1606-1A2E-44A6-B570-7C685DCDC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2482"/>
              <a:ext cx="1646" cy="3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2</a:t>
              </a:r>
            </a:p>
          </p:txBody>
        </p:sp>
        <p:sp>
          <p:nvSpPr>
            <p:cNvPr id="43022" name="Rectangle 42">
              <a:extLst>
                <a:ext uri="{FF2B5EF4-FFF2-40B4-BE49-F238E27FC236}">
                  <a16:creationId xmlns:a16="http://schemas.microsoft.com/office/drawing/2014/main" id="{4FF6401F-75E3-4EA5-B6B1-D2E6A3DD5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482"/>
              <a:ext cx="1646" cy="3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22.3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43023" name="Rectangle 43">
              <a:extLst>
                <a:ext uri="{FF2B5EF4-FFF2-40B4-BE49-F238E27FC236}">
                  <a16:creationId xmlns:a16="http://schemas.microsoft.com/office/drawing/2014/main" id="{B877C81A-2716-4DA0-98C2-F03A28366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482"/>
              <a:ext cx="1645" cy="3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2,77</a:t>
              </a:r>
            </a:p>
          </p:txBody>
        </p:sp>
        <p:sp>
          <p:nvSpPr>
            <p:cNvPr id="43024" name="Rectangle 44">
              <a:extLst>
                <a:ext uri="{FF2B5EF4-FFF2-40B4-BE49-F238E27FC236}">
                  <a16:creationId xmlns:a16="http://schemas.microsoft.com/office/drawing/2014/main" id="{4D1502EC-CB95-4578-9E4D-53472198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2859"/>
              <a:ext cx="1646" cy="37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3</a:t>
              </a:r>
            </a:p>
          </p:txBody>
        </p:sp>
        <p:sp>
          <p:nvSpPr>
            <p:cNvPr id="43025" name="Rectangle 45">
              <a:extLst>
                <a:ext uri="{FF2B5EF4-FFF2-40B4-BE49-F238E27FC236}">
                  <a16:creationId xmlns:a16="http://schemas.microsoft.com/office/drawing/2014/main" id="{0DC9F50B-3262-421C-812A-338E3E470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859"/>
              <a:ext cx="1646" cy="37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43026" name="Rectangle 46">
              <a:extLst>
                <a:ext uri="{FF2B5EF4-FFF2-40B4-BE49-F238E27FC236}">
                  <a16:creationId xmlns:a16="http://schemas.microsoft.com/office/drawing/2014/main" id="{E08EFE9A-5AF4-4AE4-ABB6-E689AF48E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859"/>
              <a:ext cx="1645" cy="37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2,28</a:t>
              </a:r>
            </a:p>
          </p:txBody>
        </p:sp>
        <p:sp>
          <p:nvSpPr>
            <p:cNvPr id="43027" name="Rectangle 47">
              <a:extLst>
                <a:ext uri="{FF2B5EF4-FFF2-40B4-BE49-F238E27FC236}">
                  <a16:creationId xmlns:a16="http://schemas.microsoft.com/office/drawing/2014/main" id="{34F2C873-3DDA-4FAB-B7E5-FA838FFF7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236"/>
              <a:ext cx="1646" cy="3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4</a:t>
              </a:r>
            </a:p>
          </p:txBody>
        </p:sp>
        <p:sp>
          <p:nvSpPr>
            <p:cNvPr id="43028" name="Rectangle 48">
              <a:extLst>
                <a:ext uri="{FF2B5EF4-FFF2-40B4-BE49-F238E27FC236}">
                  <a16:creationId xmlns:a16="http://schemas.microsoft.com/office/drawing/2014/main" id="{B5992BEE-63B7-4EF9-8260-19E50B0F0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3236"/>
              <a:ext cx="1646" cy="3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.98 ± 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</a:t>
              </a:r>
            </a:p>
          </p:txBody>
        </p:sp>
        <p:sp>
          <p:nvSpPr>
            <p:cNvPr id="43029" name="Rectangle 49">
              <a:extLst>
                <a:ext uri="{FF2B5EF4-FFF2-40B4-BE49-F238E27FC236}">
                  <a16:creationId xmlns:a16="http://schemas.microsoft.com/office/drawing/2014/main" id="{364D8EA4-600C-4FAD-8FAA-F525DE699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3236"/>
              <a:ext cx="1645" cy="3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4,69</a:t>
              </a:r>
            </a:p>
          </p:txBody>
        </p:sp>
        <p:sp>
          <p:nvSpPr>
            <p:cNvPr id="43030" name="Rectangle 50">
              <a:extLst>
                <a:ext uri="{FF2B5EF4-FFF2-40B4-BE49-F238E27FC236}">
                  <a16:creationId xmlns:a16="http://schemas.microsoft.com/office/drawing/2014/main" id="{67E25008-A339-4147-AA20-239C88E80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613"/>
              <a:ext cx="1646" cy="37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5</a:t>
              </a:r>
            </a:p>
          </p:txBody>
        </p:sp>
        <p:sp>
          <p:nvSpPr>
            <p:cNvPr id="43031" name="Rectangle 51">
              <a:extLst>
                <a:ext uri="{FF2B5EF4-FFF2-40B4-BE49-F238E27FC236}">
                  <a16:creationId xmlns:a16="http://schemas.microsoft.com/office/drawing/2014/main" id="{C3939061-E71F-4011-AAAB-A86514F2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3613"/>
              <a:ext cx="1646" cy="37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43032" name="Rectangle 52">
              <a:extLst>
                <a:ext uri="{FF2B5EF4-FFF2-40B4-BE49-F238E27FC236}">
                  <a16:creationId xmlns:a16="http://schemas.microsoft.com/office/drawing/2014/main" id="{339218FC-F226-4317-94E9-60C6FBC37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3613"/>
              <a:ext cx="1645" cy="37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2,68</a:t>
              </a:r>
            </a:p>
          </p:txBody>
        </p:sp>
        <p:sp>
          <p:nvSpPr>
            <p:cNvPr id="43033" name="Line 53">
              <a:extLst>
                <a:ext uri="{FF2B5EF4-FFF2-40B4-BE49-F238E27FC236}">
                  <a16:creationId xmlns:a16="http://schemas.microsoft.com/office/drawing/2014/main" id="{D7BF8B82-A221-43BD-AC13-0675A270A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5" y="1270"/>
              <a:ext cx="0" cy="272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34" name="Line 54">
              <a:extLst>
                <a:ext uri="{FF2B5EF4-FFF2-40B4-BE49-F238E27FC236}">
                  <a16:creationId xmlns:a16="http://schemas.microsoft.com/office/drawing/2014/main" id="{4C3AE24C-01E9-4F4A-A9D4-91BEB0253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" y="1270"/>
              <a:ext cx="0" cy="272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35" name="Line 55">
              <a:extLst>
                <a:ext uri="{FF2B5EF4-FFF2-40B4-BE49-F238E27FC236}">
                  <a16:creationId xmlns:a16="http://schemas.microsoft.com/office/drawing/2014/main" id="{7A6D5BE4-4FD0-4FFF-9BF0-630CA4E6F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2106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36" name="Line 56">
              <a:extLst>
                <a:ext uri="{FF2B5EF4-FFF2-40B4-BE49-F238E27FC236}">
                  <a16:creationId xmlns:a16="http://schemas.microsoft.com/office/drawing/2014/main" id="{683FAD97-5389-43C0-9042-72F32F416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2482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37" name="Line 57">
              <a:extLst>
                <a:ext uri="{FF2B5EF4-FFF2-40B4-BE49-F238E27FC236}">
                  <a16:creationId xmlns:a16="http://schemas.microsoft.com/office/drawing/2014/main" id="{969205A0-C051-482F-89F2-7517EEB56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2859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38" name="Line 58">
              <a:extLst>
                <a:ext uri="{FF2B5EF4-FFF2-40B4-BE49-F238E27FC236}">
                  <a16:creationId xmlns:a16="http://schemas.microsoft.com/office/drawing/2014/main" id="{EAA69C85-2454-426E-BD95-F820CB66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3236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39" name="Line 59">
              <a:extLst>
                <a:ext uri="{FF2B5EF4-FFF2-40B4-BE49-F238E27FC236}">
                  <a16:creationId xmlns:a16="http://schemas.microsoft.com/office/drawing/2014/main" id="{47C5B2A0-0B63-4307-B6EF-DA36DE1D2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3613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40" name="Line 60">
              <a:extLst>
                <a:ext uri="{FF2B5EF4-FFF2-40B4-BE49-F238E27FC236}">
                  <a16:creationId xmlns:a16="http://schemas.microsoft.com/office/drawing/2014/main" id="{2DB9032C-B09D-4B9C-BF47-C5BBD76E8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1270"/>
              <a:ext cx="0" cy="272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41" name="Line 61">
              <a:extLst>
                <a:ext uri="{FF2B5EF4-FFF2-40B4-BE49-F238E27FC236}">
                  <a16:creationId xmlns:a16="http://schemas.microsoft.com/office/drawing/2014/main" id="{E963E467-32E5-4BB1-998C-F5A373E71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1" y="1270"/>
              <a:ext cx="0" cy="272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42" name="Line 62">
              <a:extLst>
                <a:ext uri="{FF2B5EF4-FFF2-40B4-BE49-F238E27FC236}">
                  <a16:creationId xmlns:a16="http://schemas.microsoft.com/office/drawing/2014/main" id="{D3C6DF84-E469-47E7-9935-F946AE46E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1270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3043" name="Line 63">
              <a:extLst>
                <a:ext uri="{FF2B5EF4-FFF2-40B4-BE49-F238E27FC236}">
                  <a16:creationId xmlns:a16="http://schemas.microsoft.com/office/drawing/2014/main" id="{248E2175-1F73-4895-988B-214809C3C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3992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3A98E97E-0F42-41D2-87FF-7808F70E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71438"/>
            <a:ext cx="8999537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2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Списък на изследователския екип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2600" b="1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доц. д-р Красимира Станчева, ръководител, кат. Химия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2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гл. ас. Д-р Виктория Трифонова, кат. Химия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2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Златина Георгиева, студент сп. Химия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2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Кадер Садет, студент сп. Химия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2600" b="1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2600" b="1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2600" b="1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027823F9-15B9-4D5C-B83A-0719FBF73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4950"/>
            <a:ext cx="6121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indent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bg-BG" altLang="bg-BG" sz="3600">
                <a:solidFill>
                  <a:srgbClr val="FFFF00"/>
                </a:solidFill>
                <a:latin typeface="Constantia" panose="02030602050306030303" pitchFamily="18" charset="0"/>
                <a:ea typeface="SimSun" panose="02010600030101010101" pitchFamily="2" charset="-122"/>
              </a:rPr>
              <a:t>Резултати 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0A6F1F1F-6E77-4E2A-9DBE-3B0D516C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802313"/>
            <a:ext cx="1476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600ACE2-CC47-42D6-A11A-BE1601CE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1289050"/>
            <a:ext cx="85455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bg-BG" altLang="bg-BG" sz="2400">
                <a:solidFill>
                  <a:srgbClr val="FFFF00"/>
                </a:solidFill>
                <a:latin typeface="Constantia" panose="02030602050306030303" pitchFamily="18" charset="0"/>
              </a:rPr>
              <a:t>Таблица 4. Резултати от анализа на мед в неутрални почви</a:t>
            </a:r>
            <a:r>
              <a:rPr lang="bg-BG" altLang="bg-BG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altLang="bg-BG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</p:txBody>
      </p:sp>
      <p:grpSp>
        <p:nvGrpSpPr>
          <p:cNvPr id="45061" name="Group 4">
            <a:extLst>
              <a:ext uri="{FF2B5EF4-FFF2-40B4-BE49-F238E27FC236}">
                <a16:creationId xmlns:a16="http://schemas.microsoft.com/office/drawing/2014/main" id="{CC17D45B-1121-440D-94AB-C86131FD25B6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2016125"/>
            <a:ext cx="7845425" cy="4229100"/>
            <a:chOff x="408" y="1270"/>
            <a:chExt cx="4942" cy="2664"/>
          </a:xfrm>
        </p:grpSpPr>
        <p:sp>
          <p:nvSpPr>
            <p:cNvPr id="45062" name="Rectangle 5">
              <a:extLst>
                <a:ext uri="{FF2B5EF4-FFF2-40B4-BE49-F238E27FC236}">
                  <a16:creationId xmlns:a16="http://schemas.microsoft.com/office/drawing/2014/main" id="{A803F290-D4C5-4EBB-B38E-12ACE5C74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1270"/>
              <a:ext cx="1476" cy="81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spcBef>
                  <a:spcPts val="338"/>
                </a:spcBef>
                <a:buClrTx/>
                <a:buFontTx/>
                <a:buNone/>
              </a:pPr>
              <a:endParaRPr lang="bg-BG" altLang="bg-BG">
                <a:solidFill>
                  <a:srgbClr val="FFFFFF"/>
                </a:solidFill>
              </a:endParaRPr>
            </a:p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Проба</a:t>
              </a:r>
            </a:p>
          </p:txBody>
        </p:sp>
        <p:sp>
          <p:nvSpPr>
            <p:cNvPr id="45063" name="Rectangle 6">
              <a:extLst>
                <a:ext uri="{FF2B5EF4-FFF2-40B4-BE49-F238E27FC236}">
                  <a16:creationId xmlns:a16="http://schemas.microsoft.com/office/drawing/2014/main" id="{982CFA33-5A3B-4459-91B1-9B19B65F4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1270"/>
              <a:ext cx="1476" cy="81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it-IT" altLang="bg-BG" sz="1400">
                  <a:solidFill>
                    <a:srgbClr val="000000"/>
                  </a:solidFill>
                </a:rPr>
                <a:t>Концентрация Cu(II)</a:t>
              </a:r>
            </a:p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>
                  <a:solidFill>
                    <a:srgbClr val="FFFFFF"/>
                  </a:solidFill>
                </a:rPr>
                <a:t></a:t>
              </a:r>
              <a:r>
                <a:rPr lang="it-IT" altLang="bg-BG" sz="1400" i="1">
                  <a:solidFill>
                    <a:srgbClr val="FFFFFF"/>
                  </a:solidFill>
                </a:rPr>
                <a:t>x </a:t>
              </a:r>
              <a:r>
                <a:rPr lang="it-IT" altLang="bg-BG" sz="1400">
                  <a:solidFill>
                    <a:srgbClr val="FFFFFF"/>
                  </a:solidFill>
                </a:rPr>
                <a:t>± </a:t>
              </a:r>
              <a:r>
                <a:rPr lang="it-IT" altLang="bg-BG" sz="1400" i="1">
                  <a:solidFill>
                    <a:srgbClr val="FFFFFF"/>
                  </a:solidFill>
                </a:rPr>
                <a:t>tS</a:t>
              </a:r>
              <a:r>
                <a:rPr lang="it-IT" altLang="bg-BG" sz="1400">
                  <a:solidFill>
                    <a:srgbClr val="FFFFFF"/>
                  </a:solidFill>
                </a:rPr>
                <a:t>/√</a:t>
              </a:r>
              <a:r>
                <a:rPr lang="it-IT" altLang="bg-BG" sz="1400" i="1">
                  <a:solidFill>
                    <a:srgbClr val="FFFFFF"/>
                  </a:solidFill>
                </a:rPr>
                <a:t>n</a:t>
              </a:r>
              <a:r>
                <a:rPr lang="it-IT" altLang="bg-BG" sz="1400">
                  <a:solidFill>
                    <a:srgbClr val="FFFFFF"/>
                  </a:solidFill>
                </a:rPr>
                <a:t>  (</a:t>
              </a:r>
              <a:r>
                <a:rPr lang="it-IT" altLang="bg-BG" sz="1400">
                  <a:solidFill>
                    <a:srgbClr val="000000"/>
                  </a:solidFill>
                </a:rPr>
                <a:t>mg </a:t>
              </a:r>
              <a:r>
                <a:rPr lang="en-US" altLang="bg-BG" sz="1400">
                  <a:solidFill>
                    <a:srgbClr val="000000"/>
                  </a:solidFill>
                </a:rPr>
                <a:t>kg</a:t>
              </a:r>
              <a:r>
                <a:rPr lang="it-IT" altLang="bg-BG" sz="1400" baseline="14000">
                  <a:solidFill>
                    <a:srgbClr val="000000"/>
                  </a:solidFill>
                </a:rPr>
                <a:t>-1</a:t>
              </a:r>
              <a:r>
                <a:rPr lang="it-IT" altLang="bg-BG" sz="14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5064" name="Rectangle 7">
              <a:extLst>
                <a:ext uri="{FF2B5EF4-FFF2-40B4-BE49-F238E27FC236}">
                  <a16:creationId xmlns:a16="http://schemas.microsoft.com/office/drawing/2014/main" id="{A8FE8B91-A41B-4F32-817C-2363D1FB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1270"/>
              <a:ext cx="1984" cy="81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en-US" altLang="bg-BG" sz="1400">
                  <a:solidFill>
                    <a:srgbClr val="FFFFFF"/>
                  </a:solidFill>
                </a:rPr>
                <a:t>RSD</a:t>
              </a:r>
            </a:p>
            <a:p>
              <a:pPr algn="just" eaLnBrk="1">
                <a:lnSpc>
                  <a:spcPct val="140000"/>
                </a:lnSpc>
                <a:buClrTx/>
                <a:buFontTx/>
                <a:buNone/>
              </a:pPr>
              <a:r>
                <a:rPr lang="en-US" altLang="bg-BG" sz="1400" i="1">
                  <a:solidFill>
                    <a:srgbClr val="FFFFFF"/>
                  </a:solidFill>
                </a:rPr>
                <a:t>S</a:t>
              </a:r>
              <a:r>
                <a:rPr lang="en-US" altLang="bg-BG" sz="1400" i="1" baseline="-24000">
                  <a:solidFill>
                    <a:srgbClr val="FFFFFF"/>
                  </a:solidFill>
                </a:rPr>
                <a:t>r</a:t>
              </a:r>
              <a:r>
                <a:rPr lang="en-US" altLang="bg-BG" sz="1400" i="1">
                  <a:solidFill>
                    <a:srgbClr val="FFFFFF"/>
                  </a:solidFill>
                </a:rPr>
                <a:t> = (S/</a:t>
              </a:r>
              <a:r>
                <a:rPr lang="en-US" altLang="bg-BG" sz="1400">
                  <a:solidFill>
                    <a:srgbClr val="FFFFFF"/>
                  </a:solidFill>
                </a:rPr>
                <a:t></a:t>
              </a:r>
              <a:r>
                <a:rPr lang="en-GB" altLang="bg-BG" sz="1400" i="1">
                  <a:solidFill>
                    <a:srgbClr val="FFFFFF"/>
                  </a:solidFill>
                </a:rPr>
                <a:t>x</a:t>
              </a:r>
              <a:r>
                <a:rPr lang="en-US" altLang="bg-BG" sz="1400" i="1">
                  <a:solidFill>
                    <a:srgbClr val="FFFFFF"/>
                  </a:solidFill>
                </a:rPr>
                <a:t>)</a:t>
              </a:r>
              <a:r>
                <a:rPr lang="en-US" altLang="bg-BG" sz="1400">
                  <a:solidFill>
                    <a:srgbClr val="FFFFFF"/>
                  </a:solidFill>
                </a:rPr>
                <a:t>× 100 (%)</a:t>
              </a:r>
            </a:p>
          </p:txBody>
        </p:sp>
        <p:sp>
          <p:nvSpPr>
            <p:cNvPr id="45065" name="Rectangle 8">
              <a:extLst>
                <a:ext uri="{FF2B5EF4-FFF2-40B4-BE49-F238E27FC236}">
                  <a16:creationId xmlns:a16="http://schemas.microsoft.com/office/drawing/2014/main" id="{3D7E2809-8EA2-4357-8DFE-C3AA248B2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2089"/>
              <a:ext cx="1476" cy="3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1</a:t>
              </a:r>
            </a:p>
          </p:txBody>
        </p:sp>
        <p:sp>
          <p:nvSpPr>
            <p:cNvPr id="45066" name="Rectangle 9">
              <a:extLst>
                <a:ext uri="{FF2B5EF4-FFF2-40B4-BE49-F238E27FC236}">
                  <a16:creationId xmlns:a16="http://schemas.microsoft.com/office/drawing/2014/main" id="{F55BB76E-ECEF-4B07-B088-741671BD4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2089"/>
              <a:ext cx="1476" cy="3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141.25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</a:t>
              </a:r>
            </a:p>
          </p:txBody>
        </p:sp>
        <p:sp>
          <p:nvSpPr>
            <p:cNvPr id="45067" name="Rectangle 10">
              <a:extLst>
                <a:ext uri="{FF2B5EF4-FFF2-40B4-BE49-F238E27FC236}">
                  <a16:creationId xmlns:a16="http://schemas.microsoft.com/office/drawing/2014/main" id="{08BAFE87-6368-449F-9882-2AAD8E164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2089"/>
              <a:ext cx="1984" cy="3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5,36</a:t>
              </a:r>
            </a:p>
          </p:txBody>
        </p:sp>
        <p:sp>
          <p:nvSpPr>
            <p:cNvPr id="45068" name="Rectangle 11">
              <a:extLst>
                <a:ext uri="{FF2B5EF4-FFF2-40B4-BE49-F238E27FC236}">
                  <a16:creationId xmlns:a16="http://schemas.microsoft.com/office/drawing/2014/main" id="{545C5994-7799-498D-80F1-0FC88A6DD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2458"/>
              <a:ext cx="1476" cy="36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2</a:t>
              </a:r>
            </a:p>
          </p:txBody>
        </p:sp>
        <p:sp>
          <p:nvSpPr>
            <p:cNvPr id="45069" name="Rectangle 12">
              <a:extLst>
                <a:ext uri="{FF2B5EF4-FFF2-40B4-BE49-F238E27FC236}">
                  <a16:creationId xmlns:a16="http://schemas.microsoft.com/office/drawing/2014/main" id="{061E5E95-CC01-4A48-B1CF-C554EDA36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2458"/>
              <a:ext cx="1476" cy="36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142.55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69</a:t>
              </a:r>
            </a:p>
          </p:txBody>
        </p:sp>
        <p:sp>
          <p:nvSpPr>
            <p:cNvPr id="45070" name="Rectangle 13">
              <a:extLst>
                <a:ext uri="{FF2B5EF4-FFF2-40B4-BE49-F238E27FC236}">
                  <a16:creationId xmlns:a16="http://schemas.microsoft.com/office/drawing/2014/main" id="{5D6FB164-752F-41B4-A5BD-0C4393832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2458"/>
              <a:ext cx="1984" cy="36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4,73</a:t>
              </a:r>
            </a:p>
          </p:txBody>
        </p:sp>
        <p:sp>
          <p:nvSpPr>
            <p:cNvPr id="45071" name="Rectangle 14">
              <a:extLst>
                <a:ext uri="{FF2B5EF4-FFF2-40B4-BE49-F238E27FC236}">
                  <a16:creationId xmlns:a16="http://schemas.microsoft.com/office/drawing/2014/main" id="{0B8CD4DD-BAE9-4788-BB28-5B3B65153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2827"/>
              <a:ext cx="1476" cy="3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3</a:t>
              </a:r>
            </a:p>
          </p:txBody>
        </p:sp>
        <p:sp>
          <p:nvSpPr>
            <p:cNvPr id="45072" name="Rectangle 15">
              <a:extLst>
                <a:ext uri="{FF2B5EF4-FFF2-40B4-BE49-F238E27FC236}">
                  <a16:creationId xmlns:a16="http://schemas.microsoft.com/office/drawing/2014/main" id="{C61B4813-F1D2-45D2-AEF1-1665ECC24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2827"/>
              <a:ext cx="1476" cy="3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141.04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5073" name="Rectangle 16">
              <a:extLst>
                <a:ext uri="{FF2B5EF4-FFF2-40B4-BE49-F238E27FC236}">
                  <a16:creationId xmlns:a16="http://schemas.microsoft.com/office/drawing/2014/main" id="{FE2875EC-7BFC-485A-BAB6-2FC143FB0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2827"/>
              <a:ext cx="1984" cy="3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3,81</a:t>
              </a:r>
            </a:p>
          </p:txBody>
        </p:sp>
        <p:sp>
          <p:nvSpPr>
            <p:cNvPr id="45074" name="Rectangle 17">
              <a:extLst>
                <a:ext uri="{FF2B5EF4-FFF2-40B4-BE49-F238E27FC236}">
                  <a16:creationId xmlns:a16="http://schemas.microsoft.com/office/drawing/2014/main" id="{0140BB10-43F0-4827-AD85-DA1BD5B94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196"/>
              <a:ext cx="1476" cy="36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4</a:t>
              </a:r>
            </a:p>
          </p:txBody>
        </p:sp>
        <p:sp>
          <p:nvSpPr>
            <p:cNvPr id="45075" name="Rectangle 18">
              <a:extLst>
                <a:ext uri="{FF2B5EF4-FFF2-40B4-BE49-F238E27FC236}">
                  <a16:creationId xmlns:a16="http://schemas.microsoft.com/office/drawing/2014/main" id="{BDC1047B-75F4-4414-9D98-2C3391DE0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3196"/>
              <a:ext cx="1476" cy="36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139.23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45076" name="Rectangle 19">
              <a:extLst>
                <a:ext uri="{FF2B5EF4-FFF2-40B4-BE49-F238E27FC236}">
                  <a16:creationId xmlns:a16="http://schemas.microsoft.com/office/drawing/2014/main" id="{65858658-5F4F-4966-958D-2B8F80352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3196"/>
              <a:ext cx="1984" cy="36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3,98</a:t>
              </a:r>
            </a:p>
          </p:txBody>
        </p:sp>
        <p:sp>
          <p:nvSpPr>
            <p:cNvPr id="45077" name="Rectangle 20">
              <a:extLst>
                <a:ext uri="{FF2B5EF4-FFF2-40B4-BE49-F238E27FC236}">
                  <a16:creationId xmlns:a16="http://schemas.microsoft.com/office/drawing/2014/main" id="{1C305ED1-73AA-475E-A8ED-D58FE93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565"/>
              <a:ext cx="1476" cy="36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No 5</a:t>
              </a:r>
            </a:p>
          </p:txBody>
        </p:sp>
        <p:sp>
          <p:nvSpPr>
            <p:cNvPr id="45078" name="Rectangle 21">
              <a:extLst>
                <a:ext uri="{FF2B5EF4-FFF2-40B4-BE49-F238E27FC236}">
                  <a16:creationId xmlns:a16="http://schemas.microsoft.com/office/drawing/2014/main" id="{86BD89DF-A3B3-42A3-8E8B-FAD2DB88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3565"/>
              <a:ext cx="1476" cy="36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5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145.02</a:t>
              </a:r>
              <a:r>
                <a:rPr lang="fr-FR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</a:t>
              </a:r>
              <a:r>
                <a:rPr lang="en-US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</a:t>
              </a:r>
              <a:r>
                <a:rPr lang="bg-BG" altLang="bg-BG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</a:t>
              </a:r>
            </a:p>
          </p:txBody>
        </p:sp>
        <p:sp>
          <p:nvSpPr>
            <p:cNvPr id="45079" name="Rectangle 22">
              <a:extLst>
                <a:ext uri="{FF2B5EF4-FFF2-40B4-BE49-F238E27FC236}">
                  <a16:creationId xmlns:a16="http://schemas.microsoft.com/office/drawing/2014/main" id="{0A8A3B29-3776-4EA0-A75F-F7F152911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3565"/>
              <a:ext cx="1984" cy="36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04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just" eaLnBrk="1">
                <a:lnSpc>
                  <a:spcPct val="93000"/>
                </a:lnSpc>
                <a:buClrTx/>
                <a:buFontTx/>
                <a:buNone/>
              </a:pPr>
              <a:r>
                <a:rPr lang="bg-BG" altLang="bg-BG" sz="1400">
                  <a:solidFill>
                    <a:srgbClr val="FFFFFF"/>
                  </a:solidFill>
                </a:rPr>
                <a:t>4,58</a:t>
              </a:r>
            </a:p>
          </p:txBody>
        </p:sp>
        <p:sp>
          <p:nvSpPr>
            <p:cNvPr id="45080" name="Line 23">
              <a:extLst>
                <a:ext uri="{FF2B5EF4-FFF2-40B4-BE49-F238E27FC236}">
                  <a16:creationId xmlns:a16="http://schemas.microsoft.com/office/drawing/2014/main" id="{2DDAD43F-F7F8-4970-9553-D02A5A7FC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6" y="1270"/>
              <a:ext cx="0" cy="2663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1" name="Line 24">
              <a:extLst>
                <a:ext uri="{FF2B5EF4-FFF2-40B4-BE49-F238E27FC236}">
                  <a16:creationId xmlns:a16="http://schemas.microsoft.com/office/drawing/2014/main" id="{7A2ABD57-2D2C-4722-95F7-881E92A75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4" y="1270"/>
              <a:ext cx="0" cy="2663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2" name="Line 25">
              <a:extLst>
                <a:ext uri="{FF2B5EF4-FFF2-40B4-BE49-F238E27FC236}">
                  <a16:creationId xmlns:a16="http://schemas.microsoft.com/office/drawing/2014/main" id="{53BD2FE9-D9C0-48A2-AB7C-AE83D8604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2089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3" name="Line 26">
              <a:extLst>
                <a:ext uri="{FF2B5EF4-FFF2-40B4-BE49-F238E27FC236}">
                  <a16:creationId xmlns:a16="http://schemas.microsoft.com/office/drawing/2014/main" id="{C713DED9-6429-4F91-A82E-47CD7D0CF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2458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4" name="Line 27">
              <a:extLst>
                <a:ext uri="{FF2B5EF4-FFF2-40B4-BE49-F238E27FC236}">
                  <a16:creationId xmlns:a16="http://schemas.microsoft.com/office/drawing/2014/main" id="{A0213986-714E-4F39-A73B-E8A230762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2827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5" name="Line 28">
              <a:extLst>
                <a:ext uri="{FF2B5EF4-FFF2-40B4-BE49-F238E27FC236}">
                  <a16:creationId xmlns:a16="http://schemas.microsoft.com/office/drawing/2014/main" id="{B7E3D5D8-2EF5-4DA1-A0C1-034174F5F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3196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6" name="Line 29">
              <a:extLst>
                <a:ext uri="{FF2B5EF4-FFF2-40B4-BE49-F238E27FC236}">
                  <a16:creationId xmlns:a16="http://schemas.microsoft.com/office/drawing/2014/main" id="{8D9E8727-8DF7-4E98-A773-63D72E630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3565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7" name="Line 30">
              <a:extLst>
                <a:ext uri="{FF2B5EF4-FFF2-40B4-BE49-F238E27FC236}">
                  <a16:creationId xmlns:a16="http://schemas.microsoft.com/office/drawing/2014/main" id="{F80658A1-AC2D-4FE4-A6C3-DEC55B208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1270"/>
              <a:ext cx="0" cy="2663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8" name="Line 31">
              <a:extLst>
                <a:ext uri="{FF2B5EF4-FFF2-40B4-BE49-F238E27FC236}">
                  <a16:creationId xmlns:a16="http://schemas.microsoft.com/office/drawing/2014/main" id="{9278A81A-7307-46B9-A510-CDF7C3205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1" y="1270"/>
              <a:ext cx="0" cy="2663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89" name="Line 32">
              <a:extLst>
                <a:ext uri="{FF2B5EF4-FFF2-40B4-BE49-F238E27FC236}">
                  <a16:creationId xmlns:a16="http://schemas.microsoft.com/office/drawing/2014/main" id="{A050CD99-44F1-4354-BC3B-E49CC398B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1270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45090" name="Line 33">
              <a:extLst>
                <a:ext uri="{FF2B5EF4-FFF2-40B4-BE49-F238E27FC236}">
                  <a16:creationId xmlns:a16="http://schemas.microsoft.com/office/drawing/2014/main" id="{C2FD90EB-3369-4344-A698-DDB84F62F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3935"/>
              <a:ext cx="4941" cy="0"/>
            </a:xfrm>
            <a:prstGeom prst="line">
              <a:avLst/>
            </a:prstGeom>
            <a:noFill/>
            <a:ln w="7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676C7C1F-451D-4F41-8C65-29F04082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871378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bg-BG" altLang="bg-BG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ИЗВОДИ</a:t>
            </a:r>
          </a:p>
          <a:p>
            <a:pPr algn="just">
              <a:spcBef>
                <a:spcPts val="1000"/>
              </a:spcBef>
              <a:buClr>
                <a:srgbClr val="EF53A5"/>
              </a:buClr>
              <a:buFont typeface="Wingdings 3" panose="05040102010807070707" pitchFamily="18" charset="2"/>
              <a:buChar char=""/>
            </a:pPr>
            <a:r>
              <a:rPr lang="bg-BG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3200">
                <a:solidFill>
                  <a:srgbClr val="FFFFFF"/>
                </a:solidFill>
              </a:rPr>
              <a:t>Разработени са аналитични процедури за спектрофотометрично определяне на мед </a:t>
            </a:r>
            <a:r>
              <a:rPr lang="en-US" altLang="bg-BG" sz="3200">
                <a:solidFill>
                  <a:srgbClr val="FFFFFF"/>
                </a:solidFill>
              </a:rPr>
              <a:t>(II). </a:t>
            </a:r>
            <a:r>
              <a:rPr lang="bg-BG" altLang="bg-BG" sz="3200">
                <a:solidFill>
                  <a:srgbClr val="FFFFFF"/>
                </a:solidFill>
              </a:rPr>
              <a:t>Определението на двувалентната мед е индиректно. Отделеният йод е еквивалентен на окислителя мед (II).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C7C049D7-942F-4289-84ED-F54D4D98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8964612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>
                <a:srgbClr val="EF53A5"/>
              </a:buClr>
              <a:buFont typeface="Wingdings 3" panose="05040102010807070707" pitchFamily="18" charset="2"/>
              <a:buChar char=""/>
            </a:pPr>
            <a:r>
              <a:rPr lang="bg-BG" altLang="bg-BG" sz="2800">
                <a:solidFill>
                  <a:srgbClr val="FFFFFF"/>
                </a:solidFill>
              </a:rPr>
              <a:t>Максималната абсорбция е при дължина на вълната </a:t>
            </a:r>
            <a:r>
              <a:rPr lang="en-US" altLang="bg-BG" sz="2800">
                <a:solidFill>
                  <a:srgbClr val="FFFFFF"/>
                </a:solidFill>
              </a:rPr>
              <a:t>560</a:t>
            </a:r>
            <a:r>
              <a:rPr lang="bg-BG" altLang="bg-BG" sz="2800">
                <a:solidFill>
                  <a:srgbClr val="FFFFFF"/>
                </a:solidFill>
              </a:rPr>
              <a:t> нанометра. Законът на Беер се спазва в областта 0,5-6 </a:t>
            </a:r>
            <a:r>
              <a:rPr lang="en-US" altLang="bg-BG" sz="2800">
                <a:solidFill>
                  <a:srgbClr val="FFFFFF"/>
                </a:solidFill>
              </a:rPr>
              <a:t>mg mL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 </a:t>
            </a:r>
            <a:r>
              <a:rPr lang="bg-BG" altLang="bg-BG" sz="2800">
                <a:solidFill>
                  <a:srgbClr val="FFFFFF"/>
                </a:solidFill>
              </a:rPr>
              <a:t>и съответоно 10-70 </a:t>
            </a:r>
            <a:r>
              <a:rPr lang="en-US" altLang="bg-BG" sz="2800">
                <a:solidFill>
                  <a:srgbClr val="FFFFFF"/>
                </a:solidFill>
              </a:rPr>
              <a:t>mg mL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 </a:t>
            </a:r>
            <a:r>
              <a:rPr lang="bg-BG" altLang="bg-BG" sz="2800">
                <a:solidFill>
                  <a:srgbClr val="FFFFFF"/>
                </a:solidFill>
              </a:rPr>
              <a:t>по диференциалния метод. Моларната абсорбируемост е </a:t>
            </a:r>
            <a:r>
              <a:rPr lang="en-US" altLang="bg-BG" sz="2800">
                <a:solidFill>
                  <a:srgbClr val="FFFFFF"/>
                </a:solidFill>
              </a:rPr>
              <a:t>5.8</a:t>
            </a:r>
            <a:r>
              <a:rPr lang="bg-BG" altLang="bg-BG" sz="2800">
                <a:solidFill>
                  <a:srgbClr val="FFFFFF"/>
                </a:solidFill>
              </a:rPr>
              <a:t>×10</a:t>
            </a:r>
            <a:r>
              <a:rPr lang="bg-BG" altLang="bg-BG" sz="2800" baseline="30000">
                <a:solidFill>
                  <a:srgbClr val="FFFFFF"/>
                </a:solidFill>
              </a:rPr>
              <a:t>4</a:t>
            </a:r>
            <a:r>
              <a:rPr lang="bg-BG" altLang="bg-BG" sz="2800">
                <a:solidFill>
                  <a:srgbClr val="FFFFFF"/>
                </a:solidFill>
              </a:rPr>
              <a:t> </a:t>
            </a:r>
            <a:r>
              <a:rPr lang="en-US" altLang="bg-BG" sz="2800">
                <a:solidFill>
                  <a:srgbClr val="FFFFFF"/>
                </a:solidFill>
              </a:rPr>
              <a:t>L mol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cm</a:t>
            </a:r>
            <a:r>
              <a:rPr lang="en-US" altLang="bg-BG" sz="2800" baseline="30000">
                <a:solidFill>
                  <a:srgbClr val="FFFFFF"/>
                </a:solidFill>
              </a:rPr>
              <a:t>-1 </a:t>
            </a:r>
            <a:r>
              <a:rPr lang="bg-BG" altLang="bg-BG" sz="2800">
                <a:solidFill>
                  <a:srgbClr val="FFFFFF"/>
                </a:solidFill>
              </a:rPr>
              <a:t>и съответно 0.45х10</a:t>
            </a:r>
            <a:r>
              <a:rPr lang="bg-BG" altLang="bg-BG" sz="2800" baseline="30000">
                <a:solidFill>
                  <a:srgbClr val="FFFFFF"/>
                </a:solidFill>
              </a:rPr>
              <a:t>4</a:t>
            </a:r>
            <a:r>
              <a:rPr lang="bg-BG" altLang="bg-BG" sz="2800">
                <a:solidFill>
                  <a:srgbClr val="FFFFFF"/>
                </a:solidFill>
              </a:rPr>
              <a:t> </a:t>
            </a:r>
            <a:r>
              <a:rPr lang="en-US" altLang="bg-BG" sz="2800">
                <a:solidFill>
                  <a:srgbClr val="FFFFFF"/>
                </a:solidFill>
              </a:rPr>
              <a:t>L mol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cm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 </a:t>
            </a:r>
            <a:r>
              <a:rPr lang="bg-BG" altLang="bg-BG" sz="2800">
                <a:solidFill>
                  <a:srgbClr val="FFFFFF"/>
                </a:solidFill>
              </a:rPr>
              <a:t>по диференциалният метод</a:t>
            </a:r>
            <a:r>
              <a:rPr lang="en-US" altLang="bg-BG" sz="2800">
                <a:solidFill>
                  <a:srgbClr val="FFFFFF"/>
                </a:solidFill>
              </a:rPr>
              <a:t>. </a:t>
            </a:r>
            <a:r>
              <a:rPr lang="bg-BG" altLang="bg-BG" sz="2800">
                <a:solidFill>
                  <a:srgbClr val="FFFFFF"/>
                </a:solidFill>
              </a:rPr>
              <a:t>Границата на откриване (</a:t>
            </a:r>
            <a:r>
              <a:rPr lang="en-US" altLang="bg-BG" sz="2800">
                <a:solidFill>
                  <a:srgbClr val="FFFFFF"/>
                </a:solidFill>
              </a:rPr>
              <a:t>LOD = 3.3 s/</a:t>
            </a:r>
            <a:r>
              <a:rPr lang="en-US" altLang="bg-BG" sz="2800" i="1">
                <a:solidFill>
                  <a:srgbClr val="FFFFFF"/>
                </a:solidFill>
              </a:rPr>
              <a:t>S</a:t>
            </a:r>
            <a:r>
              <a:rPr lang="bg-BG" altLang="bg-BG" sz="2800">
                <a:solidFill>
                  <a:srgbClr val="FFFFFF"/>
                </a:solidFill>
              </a:rPr>
              <a:t>) е 0</a:t>
            </a:r>
            <a:r>
              <a:rPr lang="en-US" altLang="bg-BG" sz="2800">
                <a:solidFill>
                  <a:srgbClr val="FFFFFF"/>
                </a:solidFill>
              </a:rPr>
              <a:t>.0372 mg L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. </a:t>
            </a:r>
            <a:r>
              <a:rPr lang="bg-BG" altLang="bg-BG" sz="2800">
                <a:solidFill>
                  <a:srgbClr val="FFFFFF"/>
                </a:solidFill>
              </a:rPr>
              <a:t>Границата на определяне (QL=10</a:t>
            </a:r>
            <a:r>
              <a:rPr lang="en-US" altLang="bg-BG" sz="2800">
                <a:solidFill>
                  <a:srgbClr val="FFFFFF"/>
                </a:solidFill>
              </a:rPr>
              <a:t>s/</a:t>
            </a:r>
            <a:r>
              <a:rPr lang="en-US" altLang="bg-BG" sz="2800" i="1">
                <a:solidFill>
                  <a:srgbClr val="FFFFFF"/>
                </a:solidFill>
              </a:rPr>
              <a:t>S</a:t>
            </a:r>
            <a:r>
              <a:rPr lang="bg-BG" altLang="bg-BG" sz="2800">
                <a:solidFill>
                  <a:srgbClr val="FFFFFF"/>
                </a:solidFill>
              </a:rPr>
              <a:t>) е 0.</a:t>
            </a:r>
            <a:r>
              <a:rPr lang="en-US" altLang="bg-BG" sz="2800">
                <a:solidFill>
                  <a:srgbClr val="FFFFFF"/>
                </a:solidFill>
              </a:rPr>
              <a:t>1127 mg L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. s</a:t>
            </a:r>
            <a:r>
              <a:rPr lang="bg-BG" altLang="bg-BG" sz="2800">
                <a:solidFill>
                  <a:srgbClr val="FFFFFF"/>
                </a:solidFill>
              </a:rPr>
              <a:t> е стандартно отклонение на празна проба (n=5) и </a:t>
            </a:r>
            <a:r>
              <a:rPr lang="en-US" altLang="bg-BG" sz="2800">
                <a:solidFill>
                  <a:srgbClr val="FFFFFF"/>
                </a:solidFill>
              </a:rPr>
              <a:t>S</a:t>
            </a:r>
            <a:r>
              <a:rPr lang="bg-BG" altLang="bg-BG" sz="2800">
                <a:solidFill>
                  <a:srgbClr val="FFFFFF"/>
                </a:solidFill>
              </a:rPr>
              <a:t> е наклона на калибриращата права.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ECD873F-6629-43F3-9B38-395B2DDD0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477838"/>
            <a:ext cx="2238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bg-BG" altLang="bg-BG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ИЗВОДИ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3238D7A4-038B-4080-A9F2-DE3F8D9D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2089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02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bg-BG" altLang="bg-BG" sz="2800">
                <a:solidFill>
                  <a:srgbClr val="FFFFFF"/>
                </a:solidFill>
              </a:rPr>
              <a:t>Съответно за деривативния метод </a:t>
            </a:r>
            <a:r>
              <a:rPr lang="en-US" altLang="bg-BG" sz="2800">
                <a:solidFill>
                  <a:srgbClr val="FFFFFF"/>
                </a:solidFill>
              </a:rPr>
              <a:t>LOD e 0.</a:t>
            </a:r>
            <a:r>
              <a:rPr lang="bg-BG" altLang="bg-BG" sz="2800">
                <a:solidFill>
                  <a:srgbClr val="FFFFFF"/>
                </a:solidFill>
              </a:rPr>
              <a:t>1148</a:t>
            </a:r>
            <a:r>
              <a:rPr lang="en-US" altLang="bg-BG" sz="2800">
                <a:solidFill>
                  <a:srgbClr val="FFFFFF"/>
                </a:solidFill>
              </a:rPr>
              <a:t> L mol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cm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, a LQ e 0.</a:t>
            </a:r>
            <a:r>
              <a:rPr lang="bg-BG" altLang="bg-BG" sz="2800">
                <a:solidFill>
                  <a:srgbClr val="FFFFFF"/>
                </a:solidFill>
              </a:rPr>
              <a:t>3480</a:t>
            </a:r>
            <a:r>
              <a:rPr lang="en-US" altLang="bg-BG" sz="2800">
                <a:solidFill>
                  <a:srgbClr val="FFFFFF"/>
                </a:solidFill>
              </a:rPr>
              <a:t> L mol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cm</a:t>
            </a:r>
            <a:r>
              <a:rPr lang="en-US" altLang="bg-BG" sz="2800" baseline="30000">
                <a:solidFill>
                  <a:srgbClr val="FFFFFF"/>
                </a:solidFill>
              </a:rPr>
              <a:t>-1</a:t>
            </a:r>
            <a:r>
              <a:rPr lang="en-US" altLang="bg-BG" sz="2800">
                <a:solidFill>
                  <a:srgbClr val="FFFFFF"/>
                </a:solidFill>
              </a:rPr>
              <a:t>.</a:t>
            </a:r>
          </a:p>
          <a:p>
            <a:pPr>
              <a:buClrTx/>
              <a:buFontTx/>
              <a:buNone/>
            </a:pPr>
            <a:endParaRPr lang="en-US" altLang="bg-BG" sz="280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bg-BG" altLang="bg-BG" sz="2800">
                <a:solidFill>
                  <a:srgbClr val="FFFFFF"/>
                </a:solidFill>
              </a:rPr>
              <a:t>Методът се характеризира с добра линейност на калибриращата права, чувствителност, селективност, точност и прецизност. Разработените аналитични процедури са приложени за анализ на мед </a:t>
            </a:r>
            <a:r>
              <a:rPr lang="en-US" altLang="bg-BG" sz="2800">
                <a:solidFill>
                  <a:srgbClr val="FFFFFF"/>
                </a:solidFill>
              </a:rPr>
              <a:t>(II)</a:t>
            </a:r>
            <a:r>
              <a:rPr lang="bg-BG" altLang="bg-BG" sz="2800">
                <a:solidFill>
                  <a:srgbClr val="FFFFFF"/>
                </a:solidFill>
              </a:rPr>
              <a:t> във води и почви.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D55C45B-0AF6-4C23-BF3F-C2E792FA2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515938"/>
            <a:ext cx="2238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bg-BG" altLang="bg-BG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ИЗВОДИ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803F77F2-451F-4462-AAEE-93088357B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42486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02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bg-BG" altLang="bg-BG" sz="2800">
                <a:solidFill>
                  <a:srgbClr val="FFFFFF"/>
                </a:solidFill>
              </a:rPr>
              <a:t>Резултатите от получените данни са публикувани в две списания:</a:t>
            </a:r>
          </a:p>
          <a:p>
            <a:pPr>
              <a:buClrTx/>
              <a:buFontTx/>
              <a:buNone/>
            </a:pPr>
            <a:r>
              <a:rPr lang="bg-BG" altLang="bg-BG" sz="2800">
                <a:solidFill>
                  <a:srgbClr val="FFFFFF"/>
                </a:solidFill>
              </a:rPr>
              <a:t> </a:t>
            </a:r>
          </a:p>
          <a:p>
            <a:pPr>
              <a:buClrTx/>
              <a:buFontTx/>
              <a:buNone/>
            </a:pPr>
            <a:r>
              <a:rPr lang="en-US" altLang="bg-BG" sz="2800">
                <a:solidFill>
                  <a:srgbClr val="FFFFFF"/>
                </a:solidFill>
              </a:rPr>
              <a:t>K. Stancheva, C. Pasha, V. Trifonova. Spectrophotometric determination of copper in soils using fuchsine as reagent. Industrial Technologies, 10(1), 24-29, 2023</a:t>
            </a:r>
          </a:p>
          <a:p>
            <a:pPr>
              <a:buClrTx/>
              <a:buFontTx/>
              <a:buNone/>
            </a:pPr>
            <a:r>
              <a:rPr lang="bg-BG" altLang="bg-BG" sz="2800">
                <a:solidFill>
                  <a:srgbClr val="FFFFFF"/>
                </a:solidFill>
              </a:rPr>
              <a:t> </a:t>
            </a:r>
          </a:p>
          <a:p>
            <a:pPr>
              <a:buClrTx/>
              <a:buFontTx/>
              <a:buNone/>
            </a:pPr>
            <a:r>
              <a:rPr lang="en-US" altLang="bg-BG" sz="2800">
                <a:solidFill>
                  <a:srgbClr val="FFFFFF"/>
                </a:solidFill>
              </a:rPr>
              <a:t>K. Stancheva, C. Pasha, V. Trifonova. Spectrophotometric determination of copper in waters and soils using fuchsine as reagent. Oxidation Communications </a:t>
            </a:r>
            <a:r>
              <a:rPr lang="bg-BG" altLang="bg-BG" sz="2800">
                <a:solidFill>
                  <a:srgbClr val="FFFFFF"/>
                </a:solidFill>
              </a:rPr>
              <a:t>2023</a:t>
            </a:r>
            <a:r>
              <a:rPr lang="en-US" altLang="bg-BG" sz="2800">
                <a:solidFill>
                  <a:srgbClr val="FFFFFF"/>
                </a:solidFill>
              </a:rPr>
              <a:t> (in press)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643482C8-5B2C-491B-861A-2ECFC5A79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3798888"/>
            <a:ext cx="84105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bg-BG" altLang="bg-BG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Благодаря Ви за вниманието!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65B9A642-3863-4031-B66B-5254451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71463"/>
            <a:ext cx="2716213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DB444373-9EB5-4731-AAEC-1DD56566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71463"/>
            <a:ext cx="249872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FD04F6C8-9E5A-4345-BFAD-A070FE61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271463"/>
            <a:ext cx="2151062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C9B351F3-E693-41C0-A8C6-6FCF9B21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2716213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3EA70AFE-4A85-4E99-A5DA-9DBDB73F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1839913"/>
            <a:ext cx="2151062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3892DEB6-217D-4EA9-9F8A-44928C8A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364038"/>
            <a:ext cx="190182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0" dur="2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3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6C230F5F-98A5-44C2-B286-631BD64EF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71438"/>
            <a:ext cx="8999537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bg-BG" altLang="bg-BG" sz="2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стойност на проекта – 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лв.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Продължителност на проекта –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година.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Изразходвани средства – 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r>
              <a:rPr lang="bg-BG" altLang="bg-BG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874,15 лв.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DE4FAB40-3ABC-4C7F-A976-A896C178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bg-BG" altLang="bg-BG" sz="3600" b="1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bg-BG" altLang="bg-BG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ВЪВЕДЕНИЕ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19AF371-28AE-48DC-A377-6DB0AA5C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800725"/>
            <a:ext cx="55435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bg-BG" altLang="bg-BG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Схема 1. Тежки метали в екологичната и биологичната верига 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38F5E10-4774-4588-A859-47721F90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993775"/>
            <a:ext cx="590708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555531E7-77B0-434C-8756-DE404E513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75E5AB5-2FDA-4902-9AFE-05D6EA21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792413"/>
            <a:ext cx="56388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14656446-CDF7-43AC-96F2-26FDAD07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3188"/>
            <a:ext cx="37560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1999F63-7CF3-434B-912D-140430D1D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03188"/>
            <a:ext cx="3687762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7F11C1E5-58B3-45F2-963B-C4793A802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80645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26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1000"/>
              </a:spcBef>
              <a:buClr>
                <a:srgbClr val="EF53A5"/>
              </a:buClr>
              <a:buFont typeface="Wingdings 3" panose="05040102010807070707" pitchFamily="18" charset="2"/>
              <a:buChar char=""/>
            </a:pPr>
            <a:r>
              <a:rPr lang="bg-BG" altLang="bg-BG" sz="2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Предмет</a:t>
            </a:r>
            <a:r>
              <a:rPr lang="bg-BG" altLang="bg-BG" sz="3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на настоящия проект е спектрофотометрично определяне на мед(II) използвайки фуксин като нов реагент.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endParaRPr lang="bg-BG" altLang="bg-BG" sz="36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00A26DD2-F939-44ED-8604-8EBB59D6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930275"/>
            <a:ext cx="8308975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>
                <a:srgbClr val="EF53A5"/>
              </a:buClr>
              <a:buFont typeface="Wingdings" panose="05000000000000000000" pitchFamily="2" charset="2"/>
              <a:buChar char=""/>
            </a:pPr>
            <a:r>
              <a:rPr lang="bg-BG" altLang="bg-BG" sz="320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Да се намерят оптималните условия за:</a:t>
            </a:r>
          </a:p>
          <a:p>
            <a:pPr algn="just">
              <a:spcBef>
                <a:spcPts val="1000"/>
              </a:spcBef>
              <a:buClr>
                <a:srgbClr val="EF53A5"/>
              </a:buClr>
              <a:buFont typeface="Wingdings 3" panose="05040102010807070707" pitchFamily="18" charset="2"/>
              <a:buChar char=""/>
            </a:pPr>
            <a:r>
              <a:rPr lang="bg-BG" altLang="bg-BG" sz="320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3200">
                <a:solidFill>
                  <a:srgbClr val="47FFD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Комплексообразуване между реагентите;</a:t>
            </a:r>
          </a:p>
          <a:p>
            <a:pPr algn="just">
              <a:spcBef>
                <a:spcPts val="1000"/>
              </a:spcBef>
              <a:buClr>
                <a:srgbClr val="EF53A5"/>
              </a:buClr>
              <a:buFont typeface="Wingdings 3" panose="05040102010807070707" pitchFamily="18" charset="2"/>
              <a:buChar char=""/>
            </a:pPr>
            <a:r>
              <a:rPr lang="bg-BG" altLang="bg-BG" sz="3200">
                <a:solidFill>
                  <a:srgbClr val="47FFD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Добра линейност на калибриращата права;</a:t>
            </a:r>
          </a:p>
          <a:p>
            <a:pPr algn="just">
              <a:spcBef>
                <a:spcPts val="1000"/>
              </a:spcBef>
              <a:buClr>
                <a:srgbClr val="EF53A5"/>
              </a:buClr>
              <a:buFont typeface="Wingdings 3" panose="05040102010807070707" pitchFamily="18" charset="2"/>
              <a:buChar char=""/>
            </a:pPr>
            <a:r>
              <a:rPr lang="bg-BG" altLang="bg-BG" sz="3200">
                <a:solidFill>
                  <a:srgbClr val="47FFD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Чувствителност, селективност, точност и прецизност;</a:t>
            </a:r>
          </a:p>
          <a:p>
            <a:pPr algn="just">
              <a:spcBef>
                <a:spcPts val="1000"/>
              </a:spcBef>
              <a:buClr>
                <a:srgbClr val="EF53A5"/>
              </a:buClr>
              <a:buFont typeface="Wingdings 3" panose="05040102010807070707" pitchFamily="18" charset="2"/>
              <a:buChar char=""/>
            </a:pPr>
            <a:r>
              <a:rPr lang="bg-BG" altLang="bg-BG" sz="3200">
                <a:solidFill>
                  <a:srgbClr val="47FFD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Приложение на метода за анализ на мед (II) в почви и води.</a:t>
            </a:r>
          </a:p>
          <a:p>
            <a:pPr algn="just">
              <a:spcBef>
                <a:spcPts val="1000"/>
              </a:spcBef>
              <a:buClrTx/>
              <a:buFontTx/>
              <a:buNone/>
            </a:pPr>
            <a:endParaRPr lang="bg-BG" altLang="bg-BG" sz="3200">
              <a:solidFill>
                <a:srgbClr val="47FFD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1A063DA-CB23-4F53-B86E-A75426CA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60350"/>
            <a:ext cx="75168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bg-BG" altLang="bg-BG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Цел и задачи на проекта: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4ACFA19B-5ADE-44EE-9DA8-F7D0B3C99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7993062" cy="26638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>
                <a:srgbClr val="EF53A5"/>
              </a:buClr>
              <a:buSzPct val="100000"/>
              <a:buFont typeface="Wingdings 3" panose="05040102010807070707" pitchFamily="18" charset="2"/>
              <a:buChar char=""/>
              <a:defRPr/>
            </a:pPr>
            <a:r>
              <a:rPr lang="bg-BG" altLang="bg-BG" sz="2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За провеждане на експеримента са </a:t>
            </a:r>
            <a:r>
              <a:rPr lang="bg-BG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използвани реактиви с висок клас на чистота </a:t>
            </a:r>
            <a:r>
              <a:rPr lang="en-US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(Merck, Germany, high purity &gt;99 %;</a:t>
            </a:r>
            <a:r>
              <a:rPr lang="bg-BG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Sigma Aldrich, ≥99% purity</a:t>
            </a:r>
            <a:r>
              <a:rPr lang="en-US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)</a:t>
            </a:r>
            <a:r>
              <a:rPr lang="bg-BG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1000"/>
              </a:spcBef>
              <a:buClr>
                <a:srgbClr val="EF53A5"/>
              </a:buClr>
              <a:buSzPct val="100000"/>
              <a:buFont typeface="Wingdings 3" panose="05040102010807070707" pitchFamily="18" charset="2"/>
              <a:buChar char=""/>
              <a:defRPr/>
            </a:pPr>
            <a:r>
              <a:rPr lang="bg-BG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За приготвяне на разтворите е използвана дестилирана и бидестилирана вода.</a:t>
            </a:r>
          </a:p>
          <a:p>
            <a:pPr marL="330200">
              <a:spcBef>
                <a:spcPts val="1000"/>
              </a:spcBef>
              <a:buSzPct val="100000"/>
              <a:defRPr/>
            </a:pPr>
            <a:endParaRPr lang="bg-BG" altLang="bg-BG" sz="26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6763A3E8-BEB8-4DF5-983F-14087A0C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217988"/>
            <a:ext cx="441325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3">
            <a:extLst>
              <a:ext uri="{FF2B5EF4-FFF2-40B4-BE49-F238E27FC236}">
                <a16:creationId xmlns:a16="http://schemas.microsoft.com/office/drawing/2014/main" id="{41D1099B-2453-47BB-BBC5-A6CEC435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73453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bg-BG" altLang="bg-BG" sz="3600" b="1">
                <a:solidFill>
                  <a:srgbClr val="FFFFFF"/>
                </a:solidFill>
                <a:latin typeface="Constantia" panose="02030602050306030303" pitchFamily="18" charset="0"/>
              </a:rPr>
              <a:t>Реактиви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F23261D0-1A18-4C9F-A29E-21A080BBD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7920038" cy="2592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000"/>
              </a:spcBef>
              <a:buClr>
                <a:srgbClr val="EF53A5"/>
              </a:buClr>
              <a:buSzPct val="100000"/>
              <a:buFont typeface="Wingdings 3" panose="05040102010807070707" pitchFamily="18" charset="2"/>
              <a:buChar char=""/>
              <a:defRPr/>
            </a:pPr>
            <a:r>
              <a:rPr lang="bg-BG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 настоящата работа е използван спектрофотометър </a:t>
            </a:r>
            <a:r>
              <a:rPr lang="en-US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Thermo Scientific</a:t>
            </a:r>
            <a:r>
              <a:rPr lang="bg-BG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и спектрофотометър Спекол 11;</a:t>
            </a:r>
          </a:p>
          <a:p>
            <a:pPr algn="just">
              <a:spcBef>
                <a:spcPts val="1000"/>
              </a:spcBef>
              <a:buClr>
                <a:srgbClr val="EF53A5"/>
              </a:buClr>
              <a:buSzPct val="100000"/>
              <a:buFont typeface="Wingdings 3" panose="05040102010807070707" pitchFamily="18" charset="2"/>
              <a:buChar char=""/>
              <a:defRPr/>
            </a:pPr>
            <a:r>
              <a:rPr lang="bg-BG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рН на разтворите е измерван с </a:t>
            </a:r>
            <a:r>
              <a:rPr lang="en-US" altLang="bg-BG" sz="2600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 meter/potentiometer (Ekoniks-Expert RF) със стъклен електрод.</a:t>
            </a:r>
          </a:p>
          <a:p>
            <a:pPr marL="330200" algn="just">
              <a:spcBef>
                <a:spcPts val="1000"/>
              </a:spcBef>
              <a:buSzPct val="100000"/>
              <a:defRPr/>
            </a:pPr>
            <a:endParaRPr lang="en-US" altLang="bg-BG" sz="2600">
              <a:solidFill>
                <a:srgbClr val="FFFF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720CF956-046E-4963-A3C5-E20FED16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4144963"/>
            <a:ext cx="41814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3">
            <a:extLst>
              <a:ext uri="{FF2B5EF4-FFF2-40B4-BE49-F238E27FC236}">
                <a16:creationId xmlns:a16="http://schemas.microsoft.com/office/drawing/2014/main" id="{BDADC549-538E-4F39-A6B8-1BBF1E83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200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bg-BG" altLang="bg-BG" sz="3600" b="1">
                <a:solidFill>
                  <a:srgbClr val="FFFFFF"/>
                </a:solidFill>
                <a:latin typeface="Constantia" panose="02030602050306030303" pitchFamily="18" charset="0"/>
              </a:rPr>
              <a:t>Апаратура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1078</Words>
  <Application>Microsoft Office PowerPoint</Application>
  <PresentationFormat>On-screen Show (4:3)</PresentationFormat>
  <Paragraphs>257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Microsoft YaHei</vt:lpstr>
      <vt:lpstr>Times New Roman</vt:lpstr>
      <vt:lpstr>Century Gothic</vt:lpstr>
      <vt:lpstr>Lucida Sans Unicode</vt:lpstr>
      <vt:lpstr>Constantia</vt:lpstr>
      <vt:lpstr>Arial Black</vt:lpstr>
      <vt:lpstr>Wingdings 3</vt:lpstr>
      <vt:lpstr>Wingdings</vt:lpstr>
      <vt:lpstr>SimSun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ФИЗИЧНИ МЕТОДИ</dc:title>
  <dc:creator>aaa</dc:creator>
  <cp:lastModifiedBy>Teacher</cp:lastModifiedBy>
  <cp:revision>681</cp:revision>
  <cp:lastPrinted>1601-01-01T00:00:00Z</cp:lastPrinted>
  <dcterms:created xsi:type="dcterms:W3CDTF">2013-01-14T08:07:52Z</dcterms:created>
  <dcterms:modified xsi:type="dcterms:W3CDTF">2024-05-20T05:44:01Z</dcterms:modified>
</cp:coreProperties>
</file>