
<file path=[Content_Types].xml><?xml version="1.0" encoding="utf-8"?>
<Types xmlns="http://schemas.openxmlformats.org/package/2006/content-types">
  <Default Extension="xml" ContentType="application/xml"/>
  <Default Extension="emf" ContentType="image/x-emf"/>
  <Default Extension="jpeg" ContentType="image/jpeg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notesSlides/notesSlide4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324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C36D5A4-CB68-4CFB-B978-C112B0A4D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A4EB93F-1277-44B4-A3C5-04197235C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4FA8A1C-A454-4541-97E0-D48059E34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A6AB77-6634-474F-AD93-A57AAB93D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A9D0C45-652B-475B-A66B-F96F54EDF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D23AB1F-717E-4423-B6F7-4C30EC5C8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88329"/>
            <a:ext cx="9144000" cy="1328727"/>
          </a:xfrm>
        </p:spPr>
        <p:txBody>
          <a:bodyPr/>
          <a:lstStyle/>
          <a:p>
            <a:r>
              <a:rPr lang="ru-RU" sz="2000" b="1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УНИВЕРСИТЕТ “ПРОФ. Д-Р АСЕН ЗЛАТАРОВ” – БУРГАС </a:t>
            </a:r>
            <a:br>
              <a:rPr lang="ru-RU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</a:br>
            <a:r>
              <a:rPr lang="bg-BG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ФАКУЛТЕТ ПО ТЕХНИЧЕСКИ НАУКИ </a:t>
            </a:r>
            <a:br>
              <a:rPr lang="bg-BG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</a:br>
            <a:r>
              <a:rPr lang="ru-RU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КАТЕДРА „ТЕХНИКА И ТЕХНОЛОГИИ В ТРАНСПОРТА И МАШИНОСТРОЕНЕТО“ </a:t>
            </a:r>
            <a:endParaRPr lang="en-US" sz="20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2476334"/>
            <a:ext cx="9573150" cy="3951112"/>
          </a:xfrm>
        </p:spPr>
        <p:txBody>
          <a:bodyPr/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ОТЧЕТ НА </a:t>
            </a: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ПРОЕКТ № НИХ-</a:t>
            </a:r>
            <a:r>
              <a:rPr lang="bg-BG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480</a:t>
            </a:r>
            <a:r>
              <a:rPr lang="ru-RU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 /202</a:t>
            </a:r>
            <a:r>
              <a:rPr lang="bg-BG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3</a:t>
            </a:r>
            <a:endParaRPr sz="20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sz="20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ПРОУЧВАНЕ РАБОТАТА НА СИСТЕМА ЗА РЕЦИРКУЛИРАНЕ НА ОТРАБОТЕНИТЕ ГАЗОВЕ И НИВОТО НА ВРЕДНИТЕ ЕМИСИИ ОТ АВТОМОБИЛИ В ГРАДСКА СРЕДА</a:t>
            </a:r>
            <a:endParaRPr lang="en-US" sz="200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92842" y="10965"/>
            <a:ext cx="1335177" cy="13287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559823"/>
          </a:xfrm>
        </p:spPr>
        <p:txBody>
          <a:bodyPr/>
          <a:lstStyle/>
          <a:p>
            <a:pPr algn="ctr"/>
            <a:r>
              <a:rPr lang="bg-BG" sz="2000" b="1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Ръководител:</a:t>
            </a:r>
            <a:r>
              <a:rPr lang="en-US" sz="2000" b="1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 </a:t>
            </a:r>
            <a:r>
              <a:rPr lang="bg-BG" sz="2000" b="1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доц. д-р Васил Бобев</a:t>
            </a:r>
            <a:endParaRPr sz="2000" b="1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051470"/>
            <a:ext cx="10515600" cy="5529400"/>
          </a:xfrm>
        </p:spPr>
        <p:txBody>
          <a:bodyPr/>
          <a:lstStyle/>
          <a:p>
            <a:pPr marL="0" indent="0" algn="ctr">
              <a:buNone/>
            </a:pPr>
            <a:r>
              <a:rPr lang="bg-BG" sz="1400" b="1">
                <a:latin typeface="Times New Roman"/>
                <a:ea typeface="Times New Roman"/>
                <a:cs typeface="Times New Roman"/>
              </a:rPr>
              <a:t>КОЛЕКТИВ</a:t>
            </a:r>
            <a:endParaRPr sz="1400" b="1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"/>
          <p:cNvSpPr txBox="1"/>
          <p:nvPr/>
        </p:nvSpPr>
        <p:spPr>
          <a:xfrm>
            <a:off x="3112006" y="0"/>
            <a:ext cx="19777234" cy="429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9144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sz="16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Колектив</a:t>
            </a:r>
          </a:p>
        </p:txBody>
      </p:sp>
      <p:graphicFrame>
        <p:nvGraphicFramePr>
          <p:cNvPr id="5" name=""/>
          <p:cNvGraphicFramePr/>
          <p:nvPr/>
        </p:nvGraphicFramePr>
        <p:xfrm>
          <a:off x="1497821" y="1859654"/>
          <a:ext cx="9518860" cy="4361586"/>
        </p:xfrm>
        <a:graphic>
          <a:graphicData uri="http://schemas.openxmlformats.org/drawingml/2006/table">
            <a:tbl>
              <a:tblPr bandRow="1" bandCol="1"/>
              <a:tblGrid>
                <a:gridCol w="4666826"/>
                <a:gridCol w="4852034"/>
              </a:tblGrid>
              <a:tr h="553318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н.з н.с., име, презиме, фамилия</a:t>
                      </a:r>
                    </a:p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sz="1300" b="0" i="0" u="none" strike="noStrike">
                        <a:latin typeface="Times New Roman" pitchFamily="18" charset="0" panose="02020603050405020304"/>
                        <a:ea typeface="+mn-ea"/>
                        <a:cs typeface="Times New Roman" pitchFamily="18" charset="0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4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Основна месторабота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Проф. д-р Лило Петков Кунчев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Доц. д-р Магдалена Христова Дюлгерова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 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„Проф. д-р Асен Златаров“	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Доц. д-р Йорданка Цанкова Ташева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Доц. д-р Васил Станков Бобев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Гл. ас. д-р Златин Андреев Георгиев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Ас. Тончо Иванов Боюков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Ас. Симона Ивова Хесапчиева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Даниел Вълчев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 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„Проф. д-р Асен Златаров“, студент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31890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4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Георги Иванов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4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Златаров“, студент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754053" y="365125"/>
            <a:ext cx="10599747" cy="1056292"/>
          </a:xfrm>
        </p:spPr>
        <p:txBody>
          <a:bodyPr/>
          <a:lstStyle/>
          <a:p>
            <a:pPr algn="ctr"/>
            <a:r>
              <a:rPr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ПРЕЗ ПЪРВАТА ГОДИНА СА ПЛАНИРАНИ И ИЗПЪЛНЕНИ СЛЕДНИТЕ ДЕЙНОСТИ:</a:t>
            </a:r>
            <a:endParaRPr sz="1800" b="1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800080"/>
            <a:ext cx="10515600" cy="4747130"/>
          </a:xfrm>
        </p:spPr>
        <p:txBody>
          <a:bodyPr/>
          <a:lstStyle/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414"/>
              <a:buFont typeface="Symbol" pitchFamily="18" charset="2" panose="05050102010706020507"/>
              <a:buChar char=""/>
            </a:pPr>
            <a:r>
              <a:rPr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Проучване и анализ на структурата и принципа на работа на изпускателната система</a:t>
            </a:r>
            <a:r>
              <a:rPr lang="bg-BG"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;</a:t>
            </a:r>
            <a:endParaRPr sz="1414" b="1" i="0" u="sng" strike="noStrike">
              <a:latin typeface="+mn-lt"/>
              <a:ea typeface="+mn-ea"/>
              <a:cs typeface="+mn-cs"/>
            </a:endParaRP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800"/>
              <a:buFont typeface="Symbol" pitchFamily="18" charset="2" panose="05050102010706020507"/>
              <a:buChar char=""/>
            </a:pPr>
            <a:r>
              <a:rPr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Определяне на схема за тестване работата на горивната и изпускателната системи с газоанализатор</a:t>
            </a:r>
            <a:r>
              <a:rPr lang="bg-BG"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;</a:t>
            </a:r>
            <a:endParaRPr sz="18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800"/>
              <a:buFont typeface="Symbol" pitchFamily="18" charset="2" panose="05050102010706020507"/>
              <a:buChar char=""/>
            </a:pPr>
            <a:r>
              <a:rPr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Проучване на предлаганата компютъризирана диагностична апаратура от фирми в България</a:t>
            </a:r>
            <a:r>
              <a:rPr lang="bg-BG"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.</a:t>
            </a:r>
            <a:endParaRPr sz="18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45720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sz="18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18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Разгледани са професионални уреди за анализиране на нивото на вредните емисии от автомобили в градска среда.</a:t>
            </a:r>
          </a:p>
          <a:p>
            <a:pPr marL="678815" marR="0" indent="-2286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800"/>
              <a:buFont typeface="Times New Roman" pitchFamily="18" charset="0" panose="02020603050405020304"/>
              <a:buAutoNum type="arabicPeriod" startAt="1"/>
            </a:pPr>
            <a:r>
              <a:rPr sz="18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Газ анализатор – одобрен тип с MID серттификат: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	</a:t>
            </a:r>
            <a:r>
              <a:rPr sz="18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Модел: CAP3010+S; Производител CAPELEC, Франция</a:t>
            </a:r>
            <a:endParaRPr sz="1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677629"/>
          </a:xfrm>
        </p:spPr>
        <p:txBody>
          <a:bodyPr/>
          <a:lstStyle/>
          <a:p>
            <a:r>
              <a:rPr lang="bg-BG" sz="1600" b="1">
                <a:latin typeface="Times New Roman"/>
                <a:ea typeface="Times New Roman"/>
                <a:cs typeface="Times New Roman"/>
              </a:rPr>
              <a:t>ГАЗ АНАЛИЗАТОР ЗА ИЗГОРЕЛИ ГАЗОВЕ ЗА ИЗМЕРВАНЕ НА БЕВЗИНОВИ ДВИГАТЕЛИ МОДЕЛ </a:t>
            </a:r>
            <a:r>
              <a:rPr lang="en-US" sz="1600" b="1">
                <a:latin typeface="Times New Roman"/>
                <a:ea typeface="Times New Roman"/>
                <a:cs typeface="Times New Roman"/>
              </a:rPr>
              <a:t>TEXA</a:t>
            </a:r>
            <a:endParaRPr sz="1600" b="1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211350"/>
            <a:ext cx="10515600" cy="5369520"/>
          </a:xfrm>
        </p:spPr>
        <p:txBody>
          <a:bodyPr/>
          <a:lstStyle/>
          <a:p>
            <a:endParaRPr sz="180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44119" y="1211350"/>
            <a:ext cx="10127050" cy="5369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20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ПРЕЗ ПЪРВАТА ГОДИНА </a:t>
            </a:r>
            <a:r>
              <a:rPr lang="bg-BG" sz="20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Е НАПРАВЕНА ЕДНА ПУБЛИКАЦИЯ:</a:t>
            </a:r>
            <a:endParaRPr sz="2000" b="1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2296850"/>
            <a:ext cx="10515600" cy="1325563"/>
          </a:xfrm>
        </p:spPr>
        <p:txBody>
          <a:bodyPr/>
          <a:lstStyle/>
          <a:p>
            <a:pPr marL="0" indent="0" algn="l">
              <a:buNone/>
            </a:pPr>
            <a:r>
              <a:rPr lang="en-US" sz="2000" b="0" i="0" u="sng" strike="noStrike">
                <a:solidFill>
                  <a:srgbClr val="000000"/>
                </a:solidFill>
                <a:highlight>
                  <a:srgbClr val="FFFFFF"/>
                </a:highlight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Tasheva Y</a:t>
            </a:r>
            <a:r>
              <a:rPr lang="en-US" sz="2000" b="0" i="0" u="none" strike="noStrike">
                <a:solidFill>
                  <a:srgbClr val="000000"/>
                </a:solidFill>
                <a:highlight>
                  <a:srgbClr val="FFFFFF"/>
                </a:highlight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., E. Dimitrov, L. Kunchev, Effect of treated gasoil under effective performance of engine, Oxidation communications, 46, (2), p.536, 2023, SJR:0.22; Q3 Scopus, www.scibulcom.net.</a:t>
            </a:r>
            <a:r>
              <a:rPr lang="en-US" sz="2000" b="0" i="0" u="none" strike="noStrike">
                <a:solidFill>
                  <a:srgbClr val="000000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 </a:t>
            </a:r>
            <a:endParaRPr sz="20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/>
          <p:nvPr/>
        </p:nvGraphicFramePr>
        <p:xfrm>
          <a:off x="3257550" y="314325"/>
          <a:ext cx="5676900" cy="6229350"/>
        </p:xfrm>
        <a:graphic>
          <a:graphicData uri="http://schemas.openxmlformats.org/drawingml/2006/table">
            <a:tbl>
              <a:tblPr firstRow="1" bandCol="1"/>
              <a:tblGrid>
                <a:gridCol w="647700"/>
                <a:gridCol w="4229100"/>
                <a:gridCol w="800100"/>
              </a:tblGrid>
              <a:tr h="40005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№ 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по ред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</a:rPr>
                        <a:t>Получени средства: 5200,00 лв                                                       Изразходени средства: 5200,00 лв  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Сума                             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955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"Дълготрайни материални активи" (над праг за същественост):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955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Газ анализатор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4615.00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190500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4615.00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0025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2.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"Други материали и активи"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9550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19050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3.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"Програмни продукти и литература":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9550"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0025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19050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"Външни услуги":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0025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955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"Такси правоучастия"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955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28600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955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"Командировки":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19075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19050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7.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"Заплащане на възнаграждения":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7.1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Заплащане на членовете на екипа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0025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19075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8.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"Рецензенти":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8.1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Заплащане на рецензенти по отчета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65.00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00025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65.00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19075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9. Към перо </a:t>
                      </a: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"Административно/финансово-счетоводно обслужване":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0025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9.1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10% от стойността на договора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520.00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28600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0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520.00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95275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извършени разходи по проекта: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2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5200.00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Mobile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Vasil Bobev</cp:lastModifiedBy>
  <cp:revision>1</cp:revision>
  <dcterms:created xsi:type="dcterms:W3CDTF">2017-06-21T13:57:27Z</dcterms:created>
  <dcterms:modified xsi:type="dcterms:W3CDTF">2023-12-20T20:13:56Z</dcterms:modified>
</cp:coreProperties>
</file>