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2" r:id="rId11"/>
    <p:sldId id="267" r:id="rId12"/>
    <p:sldId id="266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>
        <p:scale>
          <a:sx n="80" d="100"/>
          <a:sy n="80" d="100"/>
        </p:scale>
        <p:origin x="-51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467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173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2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694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412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0498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1406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132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576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708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927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151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113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728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903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D6E5-D380-445E-B45F-67432D5438D4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3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на проекта:</a:t>
            </a:r>
            <a:r>
              <a:rPr lang="bg-BG" sz="7200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Изследване на </a:t>
            </a:r>
            <a:r>
              <a:rPr lang="bg-BG" dirty="0" err="1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антимикробиална</a:t>
            </a: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активност на екстракти от гроздови семки и люспи“</a:t>
            </a: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НИХ  №463/2022г.</a:t>
            </a:r>
            <a:r>
              <a:rPr lang="bg-B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853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192505"/>
            <a:ext cx="4620125" cy="6439546"/>
          </a:xfrm>
        </p:spPr>
      </p:pic>
    </p:spTree>
    <p:extLst>
      <p:ext uri="{BB962C8B-B14F-4D97-AF65-F5344CB8AC3E}">
        <p14:creationId xmlns:p14="http://schemas.microsoft.com/office/powerpoint/2010/main" val="307336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Logo-Asen Zlatar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91" y="11786547"/>
            <a:ext cx="571500" cy="371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-Asen Zlatar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641" y="11786547"/>
            <a:ext cx="571500" cy="371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Картина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59" y="312170"/>
            <a:ext cx="4300479" cy="645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7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97257" y="2589710"/>
            <a:ext cx="10515600" cy="1325563"/>
          </a:xfrm>
        </p:spPr>
        <p:txBody>
          <a:bodyPr/>
          <a:lstStyle/>
          <a:p>
            <a:pPr algn="ctr"/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4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00251" y="1935745"/>
            <a:ext cx="11573302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 екип, участвал в изпълнението на проекта: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гл. ас. д-р Милка Атанасова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„Проф. д-р Асен Златаров“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Доц. д-р Катя Габровска         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„Проф. д-р Асен Златаров“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Ас. Д-р Димитрина Кръстева 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 „Проф. д-р Асен Златаров“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Инж. Велина Бойчева Йорданова, докторант – свободна форма към Университет „Проф. д-р Асен Златаров“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Деси Стоянова, студент                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3 курс, Хранителни биотехнологии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Ани Димитрова, студент                              3 курс, Хранителни биотехнологии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Жармена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Желева, студент                            4 курс, Хранителни биотехнологии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04" y="319008"/>
            <a:ext cx="8640960" cy="612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7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818866" y="1105982"/>
            <a:ext cx="11550555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g-BG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 цели и задачи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bg-B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Целта на настоящият проект през отчетния период е, получаване на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антиоксидантни</a:t>
            </a:r>
            <a:r>
              <a:rPr lang="bg-B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екстракти от гроздови люспи  на различни сортове грозде и изследване, и  сравняване на тяхната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антимикробна</a:t>
            </a:r>
            <a:r>
              <a:rPr lang="bg-B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активност спрямо различни видове микроорганизми, замърсители на храни.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бяха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поставени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следните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задачи: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Получаване на екстракти от гроздови люспи на различни сортове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грозде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Определяне на общото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фенолно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съдържание на екстрактите;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Определяне 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на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антимикробната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активност на екстрактите от гроздови люспи чрез използването на дисков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дифузионен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метод;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4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Определяне на минималната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инхибиторна</a:t>
            </a: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концентрация на екстрактите от гроздови люспи;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на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антимикробната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екстрактите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гроздови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семки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гроздови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люспи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3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180" y="637046"/>
            <a:ext cx="8137639" cy="55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4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75117"/>
              </p:ext>
            </p:extLst>
          </p:nvPr>
        </p:nvGraphicFramePr>
        <p:xfrm>
          <a:off x="341194" y="211048"/>
          <a:ext cx="6025806" cy="5718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5"/>
                <a:gridCol w="830197"/>
                <a:gridCol w="830197"/>
                <a:gridCol w="848543"/>
                <a:gridCol w="848543"/>
                <a:gridCol w="848543"/>
                <a:gridCol w="928238"/>
              </a:tblGrid>
              <a:tr h="623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Сорт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грозде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Добив, %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TPC, mg GAE/g DW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 mg QE/g DW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TA, mg CGE/g DW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 mg/g DW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mg CE/g DW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6169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Каберне Совиньон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16.02 ±0.65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88.22 ±0.72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45.95 ±0.14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 ±0.02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3.01 ±0.11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157.22 ±2.10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Марселан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18.34 ±0.66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103.24±1.11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52.01±0.34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0.062±0.01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2.71±0.13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152.18±2.05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Пино ноар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12.05 ±0.77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111.22±1.28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51.50±0.30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0.040±0.02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11.07±0.25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170.45±2.5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Тамянка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 ±0.63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79.06 ±0.65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40.05 ±0.18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31.44 ±0.23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4.88 ±0.13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6169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Каберне Совиньон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GSKE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13.25 ±0.52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42.32 ±0.32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6.45 ±0.12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3.34 ±0.12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 ±0.11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 ±0.13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Марселан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GSKE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15.42 ±0.55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56.17 ±0.41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6.70 ±0.16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3.94 ±0.15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 ±0.11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3.94 ±0.15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Пино ноар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GSKE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5.52 ±0.51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45.05 ±0.85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4.41 ±0.12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1.21 ±0.10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 ±0.16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3.31 ±0.15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  <a:tr h="4156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Тамянка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GSKE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10.02 ±0.52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36.28 ±0.29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2.64 ±0.11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 ±0.08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 ±0.14</a:t>
                      </a:r>
                      <a:endParaRPr lang="bg-BG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 ±0.10</a:t>
                      </a:r>
                      <a:endParaRPr lang="bg-BG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36" marR="44536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77376"/>
              </p:ext>
            </p:extLst>
          </p:nvPr>
        </p:nvGraphicFramePr>
        <p:xfrm>
          <a:off x="6438265" y="379861"/>
          <a:ext cx="5753735" cy="1746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/>
                <a:gridCol w="1917700"/>
                <a:gridCol w="1918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Сорт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грозде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DPPH</a:t>
                      </a:r>
                      <a:endParaRPr lang="bg-BG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(µM TE/g DW)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ABTS</a:t>
                      </a:r>
                      <a:endParaRPr lang="bg-BG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(µM TE/g DW)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Каберне Совиньон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81.23 ±0.73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99.05 ±0.88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Марселан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89.74 ±0.78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109.31 ±1.01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Пино ноар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75.77 ±1.12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87.61 ±1.25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Тамянка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14.22 ±0.18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58.23 ±0.4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авоъгълник 1"/>
          <p:cNvSpPr/>
          <p:nvPr/>
        </p:nvSpPr>
        <p:spPr>
          <a:xfrm>
            <a:off x="277504" y="5898571"/>
            <a:ext cx="6096000" cy="7914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 Сравнение на резултатите за </a:t>
            </a:r>
            <a:r>
              <a:rPr lang="bg-BG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полифенолен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състав на екстракти от гроздови семки и екстракти от гроздови люспи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6855726" y="2256976"/>
            <a:ext cx="53362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2. </a:t>
            </a:r>
            <a:r>
              <a:rPr lang="bg-BG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Антиоксидантен</a:t>
            </a:r>
            <a:r>
              <a:rPr lang="bg-BG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потенциал на екстракти от гроздови люспи спрямо DPPH (2,2-дифенил-1-(2,4,6-тринитрофенил)-</a:t>
            </a:r>
            <a:r>
              <a:rPr lang="bg-BG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хидразинил</a:t>
            </a:r>
            <a:r>
              <a:rPr lang="bg-BG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 ABTS (2,2-азино-бис(3-етилбензотиазолин-6-сулфонова киселина) </a:t>
            </a:r>
            <a:r>
              <a:rPr lang="bg-BG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диамониева</a:t>
            </a:r>
            <a:r>
              <a:rPr lang="bg-BG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сол)</a:t>
            </a: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6855726" y="4183585"/>
            <a:ext cx="5336274" cy="2457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sz="1400" b="1" dirty="0"/>
              <a:t>За сравнение стойностите при определяне на </a:t>
            </a:r>
            <a:r>
              <a:rPr lang="bg-BG" sz="1400" b="1" dirty="0" err="1"/>
              <a:t>антиоксидантния</a:t>
            </a:r>
            <a:r>
              <a:rPr lang="bg-BG" sz="1400" b="1" dirty="0"/>
              <a:t> капацитет на екстракти от гроздови семки спрямо DPPH варират между 245.6 ± 3.23 и 597.23 ± 4.12 µM TE/g DW, а спрямо ABTS варират между 1,907.24 ± 9.56 и 2,273,92 ± 12.32 съответно за екстрактите от Тамянка и </a:t>
            </a:r>
            <a:r>
              <a:rPr lang="bg-BG" sz="1400" b="1" dirty="0" err="1"/>
              <a:t>Пино</a:t>
            </a:r>
            <a:r>
              <a:rPr lang="bg-BG" sz="1400" b="1" dirty="0"/>
              <a:t> </a:t>
            </a:r>
            <a:r>
              <a:rPr lang="bg-BG" sz="1400" b="1" dirty="0" err="1"/>
              <a:t>Ноар</a:t>
            </a:r>
            <a:r>
              <a:rPr lang="bg-BG" sz="1400" b="1" dirty="0"/>
              <a:t>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bg-BG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0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32510"/>
              </p:ext>
            </p:extLst>
          </p:nvPr>
        </p:nvGraphicFramePr>
        <p:xfrm>
          <a:off x="0" y="27296"/>
          <a:ext cx="6224271" cy="2780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109"/>
                <a:gridCol w="610199"/>
                <a:gridCol w="646520"/>
                <a:gridCol w="646520"/>
                <a:gridCol w="719163"/>
                <a:gridCol w="719163"/>
                <a:gridCol w="610199"/>
                <a:gridCol w="610199"/>
                <a:gridCol w="610199"/>
              </a:tblGrid>
              <a:tr h="25019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Бактериални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видове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Зона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инхибиране</a:t>
                      </a:r>
                      <a:r>
                        <a:rPr lang="en-US" sz="1400" dirty="0">
                          <a:effectLst/>
                        </a:rPr>
                        <a:t> (mm)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Пино Ноар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Каберне Совиньон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Марселан</a:t>
                      </a:r>
                      <a:endParaRPr lang="bg-BG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Тамянка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GSE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GSKE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Staphylococcus aureus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14±0.25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12</a:t>
                      </a:r>
                      <a:r>
                        <a:rPr lang="en-US" sz="1200">
                          <a:effectLst/>
                        </a:rPr>
                        <a:t>±0.22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9</a:t>
                      </a:r>
                      <a:r>
                        <a:rPr lang="en-US" sz="1200">
                          <a:effectLst/>
                        </a:rPr>
                        <a:t>±0.1</a:t>
                      </a:r>
                      <a:r>
                        <a:rPr lang="bg-BG" sz="1200">
                          <a:effectLst/>
                        </a:rPr>
                        <a:t>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±0.08</a:t>
                      </a:r>
                      <a:endParaRPr lang="bg-BG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13.5±0.20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11</a:t>
                      </a:r>
                      <a:r>
                        <a:rPr lang="en-US" sz="1200">
                          <a:effectLst/>
                        </a:rPr>
                        <a:t>±0.20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±0.12</a:t>
                      </a:r>
                      <a:endParaRPr lang="bg-BG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±0.07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Bacillus cereus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10±0.15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9</a:t>
                      </a:r>
                      <a:r>
                        <a:rPr lang="en-US" sz="1200">
                          <a:effectLst/>
                        </a:rPr>
                        <a:t>±0.18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7.5</a:t>
                      </a:r>
                      <a:r>
                        <a:rPr lang="en-US" sz="1200">
                          <a:effectLst/>
                        </a:rPr>
                        <a:t>±0.08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±0.07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8.5±0.11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±0.09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±0.09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5</a:t>
                      </a:r>
                      <a:r>
                        <a:rPr lang="en-US" sz="1200">
                          <a:effectLst/>
                        </a:rPr>
                        <a:t>±0.065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0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Escherichia coli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8±0.10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7</a:t>
                      </a:r>
                      <a:r>
                        <a:rPr lang="en-US" sz="1200">
                          <a:effectLst/>
                        </a:rPr>
                        <a:t>±0.09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6.5±0.10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±0.05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-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-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787323"/>
              </p:ext>
            </p:extLst>
          </p:nvPr>
        </p:nvGraphicFramePr>
        <p:xfrm>
          <a:off x="5854889" y="3400217"/>
          <a:ext cx="6172520" cy="332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084"/>
                <a:gridCol w="906461"/>
                <a:gridCol w="93980"/>
                <a:gridCol w="93980"/>
                <a:gridCol w="858577"/>
                <a:gridCol w="817929"/>
                <a:gridCol w="733553"/>
                <a:gridCol w="732978"/>
                <a:gridCol w="732978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Екстракт от гроздови </a:t>
                      </a:r>
                      <a:r>
                        <a:rPr lang="bg-BG" sz="1400">
                          <a:effectLst/>
                        </a:rPr>
                        <a:t>люспи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MIC (mg/mL)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Staphylococcus aureus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Bacillus cereus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Escherichia coli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GSKE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GSE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Пино Ноар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0.14±0.03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 ±0.03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0.30±0.08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 ±0.08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0.8±0.17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0.50 ±0.17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Марселан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0.28±0.04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 ±0.04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0.5±0.11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 ±0.1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0.9±0.17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0.50 ±0.13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Каберне Совиньон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0.37±0.08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 ±0.07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0.5±0.12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 ±0.14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1.0±0.17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0.75 ±0.18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Тамянка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0.5±0.12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0.50 ±0.16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1±0.15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0.50 ±0.17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1.5±0.22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 ±0.17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авоъгълник 1"/>
          <p:cNvSpPr/>
          <p:nvPr/>
        </p:nvSpPr>
        <p:spPr>
          <a:xfrm>
            <a:off x="168321" y="2814177"/>
            <a:ext cx="5927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3. Сравнение на </a:t>
            </a:r>
            <a:r>
              <a:rPr lang="bg-BG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антимикробната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активност на екстракти от гроздови семки и гроздови люспи на четири сорта грозде.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6096000" y="2233761"/>
            <a:ext cx="6096000" cy="1160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4. Сравнение на минималната </a:t>
            </a:r>
            <a:r>
              <a:rPr lang="bg-BG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инхибираща</a:t>
            </a:r>
            <a:r>
              <a:rPr lang="bg-BG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концентрация на екстракти от гроздови семки и гроздови люспи на четири сорта грозде. 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105468" y="1076674"/>
            <a:ext cx="9048466" cy="578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Изводи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 са екстракти от гроздови люспи на три сорта червено грозде („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Каберне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Совиньон“, 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Марселан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Пино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Ноар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 и един сорт бяло грозде („Тамянка“);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Определени са общите 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антиоксидантни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на екстрактите на три сорта червено грозде („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Каберне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Совиньон“ , 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Марселан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, „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Пино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Ноар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 и един сорт бяло грозде („Тамянка“) и са сравнени с тези получени за екстракти от гроздови семки на същите сортове.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Общото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фенолно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число на екстрактите от семки е 2 пъти по-високо в сравнение с това на екстрактите от люспи;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Общото </a:t>
            </a:r>
            <a:r>
              <a:rPr lang="bg-B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фенолно</a:t>
            </a:r>
            <a:r>
              <a:rPr lang="bg-B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съдържание на екстрактите от люспи на червеното грозде е по - високо от това на екстрактите на люспи от бяло грозде 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Определена е </a:t>
            </a:r>
            <a:r>
              <a:rPr lang="bg-BG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антимикробната</a:t>
            </a: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активност на получените екстракти от гроздови люспи чрез използването на дисков </a:t>
            </a:r>
            <a:r>
              <a:rPr lang="bg-BG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дифузионен</a:t>
            </a: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метод;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4. Определена е минималната </a:t>
            </a:r>
            <a:r>
              <a:rPr lang="bg-BG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инхибираща</a:t>
            </a: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концентрация на получените екстракти.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5. Получените резултати са сравнени с резултатите за екстракти от гроздови семки.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9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7546" y="2251849"/>
            <a:ext cx="11354937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Публикации</a:t>
            </a:r>
            <a:r>
              <a:rPr lang="bg-BG" b="1" dirty="0" smtClean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antimicrobial effectiveness of the antibiotic Ciprofloxacin active,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Dimitrina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Krasteva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Katya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Gabrovska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Yavor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Ivanov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of </a:t>
            </a:r>
            <a:r>
              <a:rPr lang="en-GB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Assen</a:t>
            </a:r>
            <a:r>
              <a:rPr lang="en-GB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Zlatarov</a:t>
            </a:r>
            <a:r>
              <a:rPr lang="en-GB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University, </a:t>
            </a:r>
            <a:r>
              <a:rPr lang="en-GB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Burgas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Bulgaria, 2022</a:t>
            </a:r>
            <a:r>
              <a:rPr lang="bg-BG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bg-BG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1600" dirty="0" smtClean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2. </a:t>
            </a:r>
            <a:r>
              <a:rPr lang="bg-BG" sz="1600" dirty="0" err="1" smtClean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Krasteva</a:t>
            </a:r>
            <a:r>
              <a:rPr lang="bg-BG" sz="1600" dirty="0" smtClean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D,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Ivanov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Y,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Chengolova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Z,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Godjevargova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T.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Antimicrobial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Potential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Antioxidant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Activity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,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and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Phenolic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Content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of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Grape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Seed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Extracts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from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Four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Grape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Varieties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.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Microorganisms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. 2023 </a:t>
            </a:r>
            <a:r>
              <a:rPr lang="bg-BG" sz="1600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Feb</a:t>
            </a:r>
            <a:r>
              <a:rPr lang="bg-BG" sz="1600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3;11(2):395.</a:t>
            </a:r>
            <a:endParaRPr lang="bg-BG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36462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970</Words>
  <Application>Microsoft Office PowerPoint</Application>
  <PresentationFormat>Широк екран</PresentationFormat>
  <Paragraphs>206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E-BX</vt:lpstr>
      <vt:lpstr>Monotype Corsiva</vt:lpstr>
      <vt:lpstr>Times New Roman</vt:lpstr>
      <vt:lpstr>Wingdings</vt:lpstr>
      <vt:lpstr>Wingdings 3</vt:lpstr>
      <vt:lpstr>Загатване</vt:lpstr>
      <vt:lpstr>      Тема на проекта: „Изследване на антимикробиална активност на екстракти от гроздови семки и люспи“ НИХ  №463/2022г.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на проекта: „Изследване на антимикробиална активност на екстракти от гроздови семки и люспи“ НИХ  №463/2022г.</dc:title>
  <dc:creator>Trifonovi</dc:creator>
  <cp:lastModifiedBy>Trifonovi</cp:lastModifiedBy>
  <cp:revision>11</cp:revision>
  <dcterms:created xsi:type="dcterms:W3CDTF">2023-12-14T12:47:42Z</dcterms:created>
  <dcterms:modified xsi:type="dcterms:W3CDTF">2023-12-15T09:38:23Z</dcterms:modified>
</cp:coreProperties>
</file>