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2" r:id="rId10"/>
    <p:sldId id="269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1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5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9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22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0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7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5E31-1C10-4987-91E9-27FB5079CB1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AB540B-8C0A-488E-9EEE-709ED3687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0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0962" y="6067446"/>
            <a:ext cx="5540415" cy="488831"/>
          </a:xfrm>
        </p:spPr>
        <p:txBody>
          <a:bodyPr/>
          <a:lstStyle/>
          <a:p>
            <a:pPr lvl="0"/>
            <a:r>
              <a:rPr lang="bg-BG" altLang="en-US" sz="1600" b="1" i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РЪКОВОДИТЕЛ: Проф. Петя Д. Цветкова, дмн</a:t>
            </a:r>
            <a:endParaRPr kumimoji="0" lang="bg-BG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Logo-Asen Zlatarov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5847" y="592365"/>
            <a:ext cx="571500" cy="528638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48683" y="2400236"/>
            <a:ext cx="849463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			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				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О  Т  Ч  Е  Т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ПЪРВА ФИНАНСОВА ГОДИНА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ПРОЕКТ № НИХ-456/2021: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„ПРОУЧВАНЕ ВЪРХУ ВЛИЯНИЕТО 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МЕДИКО-БИОЛОГИЧНИТЕ И ПСИХО-СОЦИАЛНИ ФАКТОРИ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 ДЕМОГРАФСКАТА КРИЗА В БУРГАСКИ РЕГИОН“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7054" y="548908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Университет “Проф. д-р Асен Златаров” – Бургас</a:t>
            </a:r>
            <a:endParaRPr lang="en-US" altLang="en-US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g-BG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Научноизследователски институт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11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6142" y="439444"/>
            <a:ext cx="3576578" cy="602806"/>
          </a:xfrm>
        </p:spPr>
        <p:txBody>
          <a:bodyPr>
            <a:normAutofit fontScale="90000"/>
          </a:bodyPr>
          <a:lstStyle/>
          <a:p>
            <a:r>
              <a:rPr lang="bg-BG" sz="1800" b="1" i="1" dirty="0"/>
              <a:t>Дейност 4: </a:t>
            </a:r>
            <a:r>
              <a:rPr lang="bg-BG" sz="1800" b="1" i="1" dirty="0" smtClean="0"/>
              <a:t/>
            </a:r>
            <a:br>
              <a:rPr lang="bg-BG" sz="1800" b="1" i="1" dirty="0" smtClean="0"/>
            </a:br>
            <a:r>
              <a:rPr lang="bg-BG" sz="1800" b="1" i="1" dirty="0" smtClean="0"/>
              <a:t>    </a:t>
            </a:r>
            <a:r>
              <a:rPr lang="bg-BG" sz="1800" i="1" dirty="0" smtClean="0"/>
              <a:t>Анкетиране </a:t>
            </a:r>
            <a:r>
              <a:rPr lang="bg-BG" sz="1800" i="1" dirty="0"/>
              <a:t>на целеви групи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bg-BG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678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/>
              <a:t>ДЕЙНОСТИ ПО ПРОЕКТА:</a:t>
            </a:r>
            <a:endParaRPr lang="en-US" sz="1600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952602" y="2316030"/>
            <a:ext cx="4772287" cy="2370334"/>
          </a:xfrm>
        </p:spPr>
        <p:txBody>
          <a:bodyPr>
            <a:normAutofit fontScale="92500"/>
          </a:bodyPr>
          <a:lstStyle/>
          <a:p>
            <a:r>
              <a:rPr lang="bg-BG" sz="1400" dirty="0"/>
              <a:t>До момента са анкетирани 30 мъже и жени с репродуктивни и 10 без репродуктивни проблеми. </a:t>
            </a:r>
            <a:endParaRPr lang="bg-BG" sz="1400" dirty="0" smtClean="0"/>
          </a:p>
          <a:p>
            <a:r>
              <a:rPr lang="bg-BG" sz="1400" dirty="0" smtClean="0"/>
              <a:t>Картите </a:t>
            </a:r>
            <a:r>
              <a:rPr lang="bg-BG" sz="1400" dirty="0"/>
              <a:t>са обработени. </a:t>
            </a:r>
            <a:endParaRPr lang="bg-BG" sz="1400" dirty="0" smtClean="0"/>
          </a:p>
          <a:p>
            <a:r>
              <a:rPr lang="bg-BG" sz="1400" dirty="0" smtClean="0"/>
              <a:t>Предстои </a:t>
            </a:r>
            <a:r>
              <a:rPr lang="bg-BG" sz="1400" dirty="0"/>
              <a:t>допълнително анкетиране на лицата от настоящата група с цел получаване на достоверни и статистически значими резултати с последващ анализ на данните и публикуване на резултатите.</a:t>
            </a:r>
            <a:endParaRPr lang="en-US" sz="1400" dirty="0"/>
          </a:p>
          <a:p>
            <a:pPr marL="0" indent="0">
              <a:buNone/>
            </a:pPr>
            <a:r>
              <a:rPr lang="bg-BG" dirty="0"/>
              <a:t>	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7248620" y="3501197"/>
            <a:ext cx="4534407" cy="2758295"/>
          </a:xfrm>
        </p:spPr>
        <p:txBody>
          <a:bodyPr>
            <a:normAutofit fontScale="92500"/>
          </a:bodyPr>
          <a:lstStyle/>
          <a:p>
            <a:r>
              <a:rPr lang="bg-BG" sz="1500" dirty="0"/>
              <a:t>След осъществяване на контакти с различните специалисти, проведени са редица срещи-разговор по проблема „репродуктивно здраве“, раздадени са за попълване на анкетни карти. </a:t>
            </a:r>
            <a:endParaRPr lang="bg-BG" sz="1500" dirty="0" smtClean="0"/>
          </a:p>
          <a:p>
            <a:r>
              <a:rPr lang="bg-BG" sz="1500" dirty="0" smtClean="0"/>
              <a:t>Обхванатият </a:t>
            </a:r>
            <a:r>
              <a:rPr lang="bg-BG" sz="1500" dirty="0"/>
              <a:t>брой специалисти е недостатъчен и предстоят по-нататъшни действия за привличане и на други такива към каузата „репродуктивно здраве в гр. Бургас“.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706" y="1486328"/>
            <a:ext cx="9143999" cy="1329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400" b="1" cap="all" dirty="0">
                <a:ea typeface="Calibri" panose="020F0502020204030204" pitchFamily="34" charset="0"/>
              </a:rPr>
              <a:t>Участие в научни форуми </a:t>
            </a:r>
            <a:endParaRPr lang="en-US" sz="1400" cap="all" dirty="0">
              <a:ea typeface="Times New Roman" panose="02020603050405020304" pitchFamily="18" charset="0"/>
            </a:endParaRPr>
          </a:p>
          <a:p>
            <a:pPr marL="28575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400" dirty="0" smtClean="0">
                <a:ea typeface="Calibri" panose="020F0502020204030204" pitchFamily="34" charset="0"/>
              </a:rPr>
              <a:t>	Dragomirova </a:t>
            </a:r>
            <a:r>
              <a:rPr lang="bg-BG" sz="1400" dirty="0">
                <a:ea typeface="Calibri" panose="020F0502020204030204" pitchFamily="34" charset="0"/>
              </a:rPr>
              <a:t>M., G. Karaboicheva, Kr. Gospodinova, P. Ilieva, F. Yumer, P. Tzvetkova. Clinical integrity of male infertility in the context of the demographic crisis. International conference "Education, Science, Economics and Technologies", University “Prof. Dr. Assen Zlatarov”, 24-25.06.2021, Burgas, Programme, Section V: Public Health, medicine, Pharmacy”, 12.</a:t>
            </a:r>
            <a:endParaRPr lang="en-US" sz="1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2648" y="3107074"/>
            <a:ext cx="8669437" cy="2021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400" b="1" i="1" dirty="0">
                <a:ea typeface="Calibri" panose="020F0502020204030204" pitchFamily="34" charset="0"/>
              </a:rPr>
              <a:t>Благодарности: </a:t>
            </a:r>
            <a:endParaRPr lang="bg-BG" sz="1400" b="1" i="1" dirty="0" smtClean="0">
              <a:ea typeface="Calibri" panose="020F0502020204030204" pitchFamily="34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400" b="1" i="1" dirty="0">
                <a:ea typeface="Calibri" panose="020F0502020204030204" pitchFamily="34" charset="0"/>
              </a:rPr>
              <a:t>	</a:t>
            </a:r>
            <a:r>
              <a:rPr lang="bg-BG" sz="1400" i="1" dirty="0" smtClean="0">
                <a:ea typeface="Calibri" panose="020F0502020204030204" pitchFamily="34" charset="0"/>
              </a:rPr>
              <a:t>Респект </a:t>
            </a:r>
            <a:r>
              <a:rPr lang="bg-BG" sz="1400" i="1" dirty="0">
                <a:ea typeface="Calibri" panose="020F0502020204030204" pitchFamily="34" charset="0"/>
              </a:rPr>
              <a:t>и благодарности към Председателя на ОбСъвет Проф. С. Турманова, общински съветници, Г-жа Ананиева – зам. Кмет и технически лица в община Бургас, както и на Г-жа Казанджиева – директор, регионален статистически институт-югоизточен район за оказаното съдействие. Специални благодарности на Д-р Душепеев – ръководител на Репродуктивен център при УМБАЛ за отделеното време и проведените дискусии върху реродуктивните проблеми, които стоят за решаване пред здравеопазването в града.</a:t>
            </a:r>
            <a:endParaRPr lang="en-US" sz="1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016" y="1457487"/>
            <a:ext cx="2858752" cy="452336"/>
          </a:xfrm>
        </p:spPr>
        <p:txBody>
          <a:bodyPr>
            <a:noAutofit/>
          </a:bodyPr>
          <a:lstStyle/>
          <a:p>
            <a:r>
              <a:rPr lang="bg-BG" sz="1600" b="1" cap="all" dirty="0"/>
              <a:t>Работен колектив: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3369" y="2237772"/>
            <a:ext cx="6994626" cy="2623595"/>
          </a:xfrm>
        </p:spPr>
        <p:txBody>
          <a:bodyPr>
            <a:normAutofit/>
          </a:bodyPr>
          <a:lstStyle/>
          <a:p>
            <a:r>
              <a:rPr lang="bg-BG" sz="1400" dirty="0" smtClean="0"/>
              <a:t>студент</a:t>
            </a:r>
            <a:r>
              <a:rPr lang="bg-BG" sz="1400" dirty="0"/>
              <a:t>, Габриела Иванова Карабойчева</a:t>
            </a:r>
            <a:endParaRPr lang="en-US" sz="1400" dirty="0"/>
          </a:p>
          <a:p>
            <a:r>
              <a:rPr lang="bg-BG" sz="1400" dirty="0" smtClean="0"/>
              <a:t>студент</a:t>
            </a:r>
            <a:r>
              <a:rPr lang="bg-BG" sz="1400" dirty="0"/>
              <a:t>, Кристияна Динкова Господинова</a:t>
            </a:r>
            <a:endParaRPr lang="en-US" sz="1400" dirty="0"/>
          </a:p>
          <a:p>
            <a:r>
              <a:rPr lang="bg-BG" sz="1400" dirty="0" smtClean="0"/>
              <a:t>студент</a:t>
            </a:r>
            <a:r>
              <a:rPr lang="bg-BG" sz="1400" dirty="0"/>
              <a:t>, Мария Красимирова Драгомирова</a:t>
            </a:r>
            <a:endParaRPr lang="en-US" sz="1400" dirty="0"/>
          </a:p>
          <a:p>
            <a:r>
              <a:rPr lang="bg-BG" sz="1400" dirty="0" smtClean="0"/>
              <a:t>студент</a:t>
            </a:r>
            <a:r>
              <a:rPr lang="bg-BG" sz="1400" dirty="0"/>
              <a:t>, Патрисия Цветелинова Илиева</a:t>
            </a:r>
            <a:endParaRPr lang="en-US" sz="1400" dirty="0"/>
          </a:p>
          <a:p>
            <a:r>
              <a:rPr lang="bg-BG" sz="1400" dirty="0" smtClean="0"/>
              <a:t>студент</a:t>
            </a:r>
            <a:r>
              <a:rPr lang="bg-BG" sz="1400" dirty="0"/>
              <a:t>, Теодора Любославова Телбизова</a:t>
            </a:r>
            <a:endParaRPr lang="en-US" sz="1400" dirty="0"/>
          </a:p>
          <a:p>
            <a:r>
              <a:rPr lang="bg-BG" sz="1400" dirty="0" smtClean="0"/>
              <a:t>студент</a:t>
            </a:r>
            <a:r>
              <a:rPr lang="bg-BG" sz="1400" dirty="0"/>
              <a:t>, Фатме Осман Юмер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6181" y="496788"/>
            <a:ext cx="7118430" cy="86902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g-BG" sz="1800" b="1" cap="all" dirty="0"/>
              <a:t>Цел на проекта: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i="1" dirty="0"/>
              <a:t>Проучване и анализ на медико - биологичните фактори и психо-социални аспекти на демографската криза в Бургаски регион.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8756" y="2226784"/>
            <a:ext cx="8846576" cy="243781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600" dirty="0" smtClean="0"/>
              <a:t>	</a:t>
            </a:r>
            <a:r>
              <a:rPr lang="bg-BG" sz="1400" dirty="0" smtClean="0"/>
              <a:t>С </a:t>
            </a:r>
            <a:r>
              <a:rPr lang="bg-BG" sz="1400" dirty="0"/>
              <a:t>настоящето проучване насочихме внимание към осъществяване на партньорство за взаимосътрудничество между административното ръководство на гр. Бургас*, Медицински центрове, Центрове по репродукция, специалисти в областа на репродуктивната медицина – акушер-гинеколози и уролози, граждански общности при разбиране проблемите на репродуктивното здраве на населението в общината, акцентиране върху влиянието на медико - биологичният фактор и психо-социалното поведение в контекста на демографската криза, пред която обществото ни е изложено.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1823" y="5560880"/>
            <a:ext cx="5346878" cy="1164011"/>
          </a:xfrm>
        </p:spPr>
        <p:txBody>
          <a:bodyPr>
            <a:normAutofit/>
          </a:bodyPr>
          <a:lstStyle/>
          <a:p>
            <a:pPr algn="just"/>
            <a:r>
              <a:rPr lang="bg-BG" sz="1400" i="1" dirty="0"/>
              <a:t>*Поради факта </a:t>
            </a:r>
            <a:r>
              <a:rPr lang="bg-BG" sz="1400" i="1" dirty="0" smtClean="0"/>
              <a:t>на </a:t>
            </a:r>
            <a:r>
              <a:rPr lang="bg-BG" sz="1400" i="1" dirty="0"/>
              <a:t>недостатъчно финансиране и реален срок за работа (м. </a:t>
            </a:r>
            <a:r>
              <a:rPr lang="bg-BG" sz="1400" i="1" dirty="0" smtClean="0"/>
              <a:t>май </a:t>
            </a:r>
            <a:r>
              <a:rPr lang="bg-BG" sz="1400" i="1" dirty="0"/>
              <a:t>– 22.10.2021) дейностите по проекта са реализирани само на територията на община Бургас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3105" y="494421"/>
            <a:ext cx="6667916" cy="128089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1800" dirty="0"/>
              <a:t/>
            </a:r>
            <a:br>
              <a:rPr lang="en-US" sz="1800" dirty="0"/>
            </a:br>
            <a:r>
              <a:rPr lang="bg-BG" sz="1800" b="1" i="1" dirty="0"/>
              <a:t>Дейност 1: </a:t>
            </a:r>
            <a:r>
              <a:rPr lang="bg-BG" sz="1800" b="1" i="1" dirty="0" smtClean="0"/>
              <a:t/>
            </a:r>
            <a:br>
              <a:rPr lang="bg-BG" sz="1800" b="1" i="1" dirty="0" smtClean="0"/>
            </a:br>
            <a:r>
              <a:rPr lang="bg-BG" sz="1800" b="1" i="1" dirty="0" smtClean="0"/>
              <a:t>		</a:t>
            </a:r>
            <a:r>
              <a:rPr lang="bg-BG" sz="1800" i="1" dirty="0" smtClean="0"/>
              <a:t>Изготвяне </a:t>
            </a:r>
            <a:r>
              <a:rPr lang="bg-BG" sz="1800" i="1" dirty="0"/>
              <a:t>сравка и анализ на статистически данни във връзка с предлаганата тема за Бургаски окръг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7998577" cy="3777622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/>
              <a:t>Съгласно данните, предоставени от Отдел статистически изследвания  - гр. Бургас към 31 декември 2020 г. населението в града е 198 593 души, което представлява 48.46% от населението на областта (409 750 души).</a:t>
            </a:r>
          </a:p>
          <a:p>
            <a:endParaRPr lang="ru-RU" sz="2300" dirty="0"/>
          </a:p>
          <a:p>
            <a:r>
              <a:rPr lang="ru-RU" sz="2300" dirty="0"/>
              <a:t>Коефициентът на раждаемост е 8.5%, но естественият прираст е отрицателен (-6.6%). </a:t>
            </a:r>
          </a:p>
          <a:p>
            <a:r>
              <a:rPr lang="ru-RU" sz="2300" dirty="0"/>
              <a:t>На фона от резултатите за цялата ни страна (-9.5%), гр. Бургас е с най-добри показатели.</a:t>
            </a:r>
          </a:p>
          <a:p>
            <a:endParaRPr lang="ru-RU" sz="2300" dirty="0"/>
          </a:p>
          <a:p>
            <a:r>
              <a:rPr lang="ru-RU" sz="2300" dirty="0"/>
              <a:t>Активната репродуктивна възраст между 20 и 30-години на живеещите постоянно на територията на града, проблизително е 30 000 мъже и 34 000 жени. </a:t>
            </a:r>
            <a:endParaRPr lang="ru-RU" sz="2300" dirty="0" smtClean="0"/>
          </a:p>
          <a:p>
            <a:r>
              <a:rPr lang="ru-RU" sz="2300" b="1" i="1" dirty="0" smtClean="0"/>
              <a:t>Не </a:t>
            </a:r>
            <a:r>
              <a:rPr lang="ru-RU" sz="2300" b="1" i="1" dirty="0"/>
              <a:t>се знае точният брой лица с репродуктивни проблеми, т.е. не е изяснен медико-биологичният фактор и в какви проценти се движи.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3591" y="325144"/>
            <a:ext cx="2678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/>
              <a:t>ДЕЙНОСТИ ПО ПРОЕКТА: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33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58" y="624110"/>
            <a:ext cx="8015454" cy="115656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b="1" i="1" dirty="0"/>
              <a:t>Дейност 2: </a:t>
            </a: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i="1" dirty="0" smtClean="0"/>
              <a:t>Осъществяване </a:t>
            </a:r>
            <a:r>
              <a:rPr lang="ru-RU" sz="1600" i="1" dirty="0"/>
              <a:t>колаборация с Медицински центрове, Центрове по репродукция, специалисти в областа на репродуктивната медицина – акушер-гинеколози и уролози, РЗИ, Община Бургас</a:t>
            </a: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1" y="3577389"/>
            <a:ext cx="8661381" cy="225792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dirty="0"/>
              <a:t>Осъществиха се трайни връзки на сътрудничество между членовете на екипа с Община гр. Бургас – Общински съвет, зам. кмет с ресор здравеопазване, Отдел статистически изследвания  към Регионален статистически институт-югоизточен район, Репродуктивен център към УМБАЛ, уролози, гинеколози, общо практикуващи лекари, както и гржданската организация „Искам бебе“.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/>
              <a:t>ДЕЙНОСТИ ПО ПРОЕКТА: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905" y="624110"/>
            <a:ext cx="9440525" cy="150211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g-BG" sz="1800" b="1" dirty="0"/>
              <a:t>Дейност 3: Изготвяне на анкентна </a:t>
            </a:r>
            <a:r>
              <a:rPr lang="bg-BG" sz="1800" b="1" dirty="0" smtClean="0"/>
              <a:t>карта</a:t>
            </a:r>
            <a:br>
              <a:rPr lang="bg-BG" sz="1800" b="1" dirty="0" smtClean="0"/>
            </a:br>
            <a:r>
              <a:rPr lang="bg-BG" sz="1800" b="1" dirty="0" smtClean="0"/>
              <a:t/>
            </a:r>
            <a:br>
              <a:rPr lang="bg-BG" sz="1800" b="1" dirty="0" smtClean="0"/>
            </a:br>
            <a:r>
              <a:rPr lang="bg-BG" sz="1800" b="1" dirty="0" smtClean="0"/>
              <a:t>	</a:t>
            </a:r>
            <a:r>
              <a:rPr lang="bg-BG" sz="1800" i="1" dirty="0" smtClean="0"/>
              <a:t>Изготвени </a:t>
            </a:r>
            <a:r>
              <a:rPr lang="bg-BG" sz="1800" i="1" dirty="0"/>
              <a:t>са три анкетни карти, съобразно различните таргенти групи обхванати в анкетирането – </a:t>
            </a:r>
            <a:r>
              <a:rPr lang="bg-BG" sz="1800" i="1" dirty="0" smtClean="0"/>
              <a:t>администрация (Приложение 1), медицински </a:t>
            </a:r>
            <a:r>
              <a:rPr lang="bg-BG" sz="1800" i="1" dirty="0"/>
              <a:t>специалисти </a:t>
            </a:r>
            <a:r>
              <a:rPr lang="bg-BG" sz="1800" i="1" dirty="0" smtClean="0"/>
              <a:t>(Приложение </a:t>
            </a:r>
            <a:r>
              <a:rPr lang="bg-BG" sz="1800" i="1" dirty="0"/>
              <a:t>2) и пациенти с или без репродуктивни проблеми </a:t>
            </a:r>
            <a:r>
              <a:rPr lang="bg-BG" sz="1800" i="1" dirty="0" smtClean="0"/>
              <a:t>(Приложение 3)</a:t>
            </a:r>
            <a:br>
              <a:rPr lang="bg-BG" sz="1800" i="1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endParaRPr lang="en-US" sz="1800" b="1" i="1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/>
              <a:t>ДЕЙНОСТИ ПО ПРОЕКТА:</a:t>
            </a:r>
            <a:endParaRPr lang="en-US" dirty="0"/>
          </a:p>
        </p:txBody>
      </p:sp>
      <p:pic>
        <p:nvPicPr>
          <p:cNvPr id="4100" name="Picture 4" descr="IMG_20211115_104953_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601" y="2392601"/>
            <a:ext cx="3448050" cy="399999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47338" y="4238710"/>
            <a:ext cx="3171061" cy="30777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g-BG" sz="1400" i="1" dirty="0"/>
              <a:t>администрация (Приложение 1</a:t>
            </a:r>
            <a:r>
              <a:rPr lang="bg-BG" sz="1400" i="1" dirty="0" smtClean="0"/>
              <a:t>) </a:t>
            </a:r>
            <a:endParaRPr lang="en-US" sz="14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81195" y="665897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08056" y="3119548"/>
            <a:ext cx="7586327" cy="3539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1400" dirty="0" smtClean="0">
                <a:solidFill>
                  <a:srgbClr val="5B9BD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Съществува ли демографски проблем в област Бургас?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          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СЪМ ЗАПОЗНАТ/А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Смятате ли, че медико-биологичният фактор е неизменна част от демографската криза?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          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СЪМ ЗАПОЗНАТ/А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Според Вас административното ръководство и държавните институции в обл. Бургас запознати ли са с подобен фактор?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          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СЪМ ЗАПОЗНАТ/А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Запознати ли сте колко семейства на територията на обл. Бургас нямат деца по медицински индикации?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          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СЪМ ЗАПОЗНАТ/А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Какви мерки/инициативи за решаване на демографската криза (в контекста на медицинския фактор) са предприети на локално ниво? Моля, посочете конкретно: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		</a:t>
            </a:r>
            <a:endParaRPr lang="bg-BG" sz="1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Съществува ли популярност и достъпност на информация сред заинтересуваните семейства?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           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                 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□</a:t>
            </a:r>
            <a:r>
              <a:rPr lang="bg-BG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СЪМ ЗАПОЗНАТ/А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9307" y="254779"/>
            <a:ext cx="5683169" cy="93741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g-BG" sz="1800" b="1" dirty="0"/>
              <a:t>Дейност 3: Изготвяне на анкентна </a:t>
            </a:r>
            <a:r>
              <a:rPr lang="bg-BG" sz="1800" b="1" dirty="0" smtClean="0"/>
              <a:t>карта</a:t>
            </a:r>
            <a:br>
              <a:rPr lang="bg-BG" sz="1800" b="1" dirty="0" smtClean="0"/>
            </a:br>
            <a:r>
              <a:rPr lang="bg-BG" sz="1800" b="1" dirty="0" smtClean="0"/>
              <a:t/>
            </a:r>
            <a:br>
              <a:rPr lang="bg-BG" sz="1800" b="1" dirty="0" smtClean="0"/>
            </a:br>
            <a:r>
              <a:rPr lang="bg-BG" sz="1800" b="1" dirty="0" smtClean="0"/>
              <a:t>	</a:t>
            </a:r>
            <a:r>
              <a:rPr lang="bg-BG" sz="1800" dirty="0" smtClean="0"/>
              <a:t>М</a:t>
            </a:r>
            <a:r>
              <a:rPr lang="bg-BG" sz="1800" i="1" dirty="0" smtClean="0"/>
              <a:t>едицински </a:t>
            </a:r>
            <a:r>
              <a:rPr lang="bg-BG" sz="1800" i="1" dirty="0"/>
              <a:t>специалисти </a:t>
            </a:r>
            <a:r>
              <a:rPr lang="bg-BG" sz="1800" i="1" dirty="0" smtClean="0"/>
              <a:t>(Приложение </a:t>
            </a:r>
            <a:r>
              <a:rPr lang="bg-BG" sz="1800" i="1" dirty="0"/>
              <a:t>2</a:t>
            </a:r>
            <a:r>
              <a:rPr lang="bg-BG" sz="1800" i="1" dirty="0" smtClean="0"/>
              <a:t>)</a:t>
            </a:r>
            <a:r>
              <a:rPr lang="en-US" sz="1800" i="1" dirty="0"/>
              <a:t/>
            </a:r>
            <a:br>
              <a:rPr lang="en-US" sz="1800" i="1" dirty="0"/>
            </a:br>
            <a:endParaRPr lang="en-US" sz="1800" b="1" i="1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/>
              <a:t>ДЕЙНОСТИ ПО ПРОЕКТА</a:t>
            </a:r>
            <a:r>
              <a:rPr lang="bg-BG" b="1" dirty="0"/>
              <a:t>: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66" y="1436319"/>
            <a:ext cx="3420650" cy="526005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660" y="1436319"/>
            <a:ext cx="3210373" cy="526005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068" y="1436320"/>
            <a:ext cx="3391373" cy="526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218" y="265430"/>
            <a:ext cx="7014257" cy="845875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g-BG" sz="1600" b="1" dirty="0"/>
              <a:t>Дейност 3: Изготвяне на анкентна </a:t>
            </a:r>
            <a:r>
              <a:rPr lang="bg-BG" sz="1600" b="1" dirty="0" smtClean="0"/>
              <a:t>карта</a:t>
            </a:r>
            <a:br>
              <a:rPr lang="bg-BG" sz="1600" b="1" dirty="0" smtClean="0"/>
            </a:br>
            <a:r>
              <a:rPr lang="bg-BG" sz="1600" b="1" dirty="0" smtClean="0"/>
              <a:t/>
            </a:r>
            <a:br>
              <a:rPr lang="bg-BG" sz="1600" b="1" dirty="0" smtClean="0"/>
            </a:br>
            <a:r>
              <a:rPr lang="bg-BG" sz="1600" i="1" dirty="0" smtClean="0"/>
              <a:t>Пациенти </a:t>
            </a:r>
            <a:r>
              <a:rPr lang="bg-BG" sz="1600" i="1" dirty="0"/>
              <a:t>с или без репродуктивни проблеми </a:t>
            </a:r>
            <a:r>
              <a:rPr lang="bg-BG" sz="1600" i="1" dirty="0" smtClean="0"/>
              <a:t>(Приложение 3)</a:t>
            </a:r>
            <a:br>
              <a:rPr lang="bg-BG" sz="1600" i="1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endParaRPr lang="en-US" sz="1800" b="1" i="1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/>
              <a:t>ДЕЙНОСТИ ПО ПРОЕКТА</a:t>
            </a:r>
            <a:r>
              <a:rPr lang="bg-BG" b="1" dirty="0"/>
              <a:t>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86" y="1699549"/>
            <a:ext cx="2896004" cy="48285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858" y="1354239"/>
            <a:ext cx="3829024" cy="51738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4428" y="1354238"/>
            <a:ext cx="3478047" cy="517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6142" y="439444"/>
            <a:ext cx="3576578" cy="602806"/>
          </a:xfrm>
        </p:spPr>
        <p:txBody>
          <a:bodyPr>
            <a:normAutofit fontScale="90000"/>
          </a:bodyPr>
          <a:lstStyle/>
          <a:p>
            <a:r>
              <a:rPr lang="bg-BG" sz="1800" b="1" i="1" dirty="0"/>
              <a:t>Дейност 4: </a:t>
            </a:r>
            <a:r>
              <a:rPr lang="bg-BG" sz="1800" b="1" i="1" dirty="0" smtClean="0"/>
              <a:t/>
            </a:r>
            <a:br>
              <a:rPr lang="bg-BG" sz="1800" b="1" i="1" dirty="0" smtClean="0"/>
            </a:br>
            <a:r>
              <a:rPr lang="bg-BG" sz="1800" b="1" i="1" dirty="0" smtClean="0"/>
              <a:t>    </a:t>
            </a:r>
            <a:r>
              <a:rPr lang="bg-BG" sz="1800" i="1" dirty="0" smtClean="0"/>
              <a:t>Анкетиране </a:t>
            </a:r>
            <a:r>
              <a:rPr lang="bg-BG" sz="1800" i="1" dirty="0"/>
              <a:t>на целеви групи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bg-BG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2133600"/>
            <a:ext cx="10599820" cy="2774066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Напълно завършено и обработено е анкетирането на групата „</a:t>
            </a:r>
            <a:r>
              <a:rPr lang="ru-RU" sz="1400" b="1" i="1" dirty="0"/>
              <a:t>администрация</a:t>
            </a:r>
            <a:r>
              <a:rPr lang="ru-RU" sz="1400" dirty="0"/>
              <a:t>“. </a:t>
            </a:r>
            <a:br>
              <a:rPr lang="ru-RU" sz="1400" dirty="0"/>
            </a:br>
            <a:r>
              <a:rPr lang="ru-RU" sz="1400" dirty="0"/>
              <a:t>Оформят се следните тенденции</a:t>
            </a:r>
            <a:r>
              <a:rPr lang="ru-RU" sz="1400" dirty="0" smtClean="0"/>
              <a:t>:</a:t>
            </a:r>
          </a:p>
          <a:p>
            <a:pPr algn="ctr"/>
            <a:r>
              <a:rPr lang="ru-RU" sz="1400" dirty="0" smtClean="0"/>
              <a:t>От </a:t>
            </a:r>
            <a:r>
              <a:rPr lang="ru-RU" sz="1400" dirty="0"/>
              <a:t>анкетираните 31 общински съветници - 20 смятат, че в града съществува демографски проблем  и медико-биологичният фактор се явява неизменна част от него. Между 5 и 11 – въобще не знаят има ли такъв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dirty="0" smtClean="0"/>
              <a:t>Анкетираните </a:t>
            </a:r>
            <a:r>
              <a:rPr lang="ru-RU" sz="1400" dirty="0"/>
              <a:t>не са запознати колко семейства на територията на града нямат деца по медицински индикации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dirty="0" smtClean="0"/>
              <a:t>Единодушно </a:t>
            </a:r>
            <a:r>
              <a:rPr lang="ru-RU" sz="1400" dirty="0"/>
              <a:t>е мнението за необходимостта от осигуряване на  допълнителна информация за репродуктивните проблеми на индивида – тяхната същност, методи за лечение, а и така също предприемането на редица инициативи от страна на мед. заведения да бъдат привлечени водещи специалисти в сферата на репродуктивните проблеми за консултиране и лечение.</a:t>
            </a:r>
            <a:br>
              <a:rPr lang="ru-RU" sz="1400" dirty="0"/>
            </a:br>
            <a:endParaRPr lang="ru-RU" sz="1400" dirty="0" smtClean="0"/>
          </a:p>
          <a:p>
            <a:pPr algn="r"/>
            <a:endParaRPr lang="ru-RU" sz="1400" i="1" dirty="0" smtClean="0"/>
          </a:p>
          <a:p>
            <a:pPr algn="r"/>
            <a:endParaRPr lang="ru-RU" sz="1400" i="1" dirty="0"/>
          </a:p>
          <a:p>
            <a:pPr algn="r"/>
            <a:r>
              <a:rPr lang="ru-RU" sz="1400" i="1" dirty="0" smtClean="0"/>
              <a:t>Предстои анализ </a:t>
            </a:r>
            <a:r>
              <a:rPr lang="ru-RU" sz="1400" i="1" dirty="0"/>
              <a:t>на данните и публикуване на резултатите.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747338" y="254778"/>
            <a:ext cx="2678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600" b="1" dirty="0"/>
              <a:t>ДЕЙНОСТИ ПО ПРОЕКТА: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04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443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Работен колектив: </vt:lpstr>
      <vt:lpstr>Цел на проекта: Проучване и анализ на медико - биологичните фактори и психо-социални аспекти на демографската криза в Бургаски регион.    </vt:lpstr>
      <vt:lpstr> Дейност 1:    Изготвяне сравка и анализ на статистически данни във връзка с предлаганата тема за Бургаски окръг  </vt:lpstr>
      <vt:lpstr>Дейност 2:  Осъществяване колаборация с Медицински центрове, Центрове по репродукция, специалисти в областа на репродуктивната медицина – акушер-гинеколози и уролози, РЗИ, Община Бургас</vt:lpstr>
      <vt:lpstr>Дейност 3: Изготвяне на анкентна карта   Изготвени са три анкетни карти, съобразно различните таргенти групи обхванати в анкетирането – администрация (Приложение 1), медицински специалисти (Приложение 2) и пациенти с или без репродуктивни проблеми (Приложение 3)  </vt:lpstr>
      <vt:lpstr>Дейност 3: Изготвяне на анкентна карта   Медицински специалисти (Приложение 2) </vt:lpstr>
      <vt:lpstr>Дейност 3: Изготвяне на анкентна карта  Пациенти с или без репродуктивни проблеми (Приложение 3)  </vt:lpstr>
      <vt:lpstr>Дейност 4:      Анкетиране на целеви групи   </vt:lpstr>
      <vt:lpstr>Дейност 4:      Анкетиране на целеви групи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Iliana R. Ishmerieva</cp:lastModifiedBy>
  <cp:revision>28</cp:revision>
  <dcterms:created xsi:type="dcterms:W3CDTF">2022-01-04T07:20:32Z</dcterms:created>
  <dcterms:modified xsi:type="dcterms:W3CDTF">2022-01-11T11:01:08Z</dcterms:modified>
</cp:coreProperties>
</file>