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9" r:id="rId2"/>
    <p:sldId id="260" r:id="rId3"/>
    <p:sldId id="261" r:id="rId4"/>
    <p:sldId id="262" r:id="rId5"/>
    <p:sldId id="265" r:id="rId6"/>
    <p:sldId id="266" r:id="rId7"/>
    <p:sldId id="268" r:id="rId8"/>
    <p:sldId id="263" r:id="rId9"/>
    <p:sldId id="264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4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9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3692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29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78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21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76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8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9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3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2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9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1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0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4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4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0596-2478-41F1-B186-38375F87548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A603-A66E-4B32-A814-7B2594E3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76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14499"/>
            <a:ext cx="9144000" cy="4880263"/>
          </a:xfrm>
        </p:spPr>
        <p:txBody>
          <a:bodyPr>
            <a:normAutofit fontScale="90000"/>
          </a:bodyPr>
          <a:lstStyle/>
          <a:p>
            <a:r>
              <a:rPr lang="en-US" sz="4900" b="1" i="1" dirty="0" smtClean="0"/>
              <a:t/>
            </a:r>
            <a:br>
              <a:rPr lang="en-US" sz="4900" b="1" i="1" dirty="0" smtClean="0"/>
            </a:br>
            <a:r>
              <a:rPr lang="en-US" sz="4900" b="1" i="1" dirty="0"/>
              <a:t/>
            </a:r>
            <a:br>
              <a:rPr lang="en-US" sz="4900" b="1" i="1" dirty="0"/>
            </a:br>
            <a:r>
              <a:rPr lang="en-US" sz="4900" b="1" i="1" dirty="0" smtClean="0"/>
              <a:t/>
            </a:r>
            <a:br>
              <a:rPr lang="en-US" sz="4900" b="1" i="1" dirty="0" smtClean="0"/>
            </a:br>
            <a:r>
              <a:rPr lang="en-US" sz="4900" b="1" i="1" dirty="0"/>
              <a:t/>
            </a:r>
            <a:br>
              <a:rPr lang="en-US" sz="4900" b="1" i="1" dirty="0"/>
            </a:br>
            <a:r>
              <a:rPr lang="en-US" sz="4900" b="1" i="1" dirty="0" smtClean="0"/>
              <a:t/>
            </a:r>
            <a:br>
              <a:rPr lang="en-US" sz="4900" b="1" i="1" dirty="0" smtClean="0"/>
            </a:br>
            <a:r>
              <a:rPr lang="en-US" sz="4900" b="1" i="1" dirty="0"/>
              <a:t/>
            </a:r>
            <a:br>
              <a:rPr lang="en-US" sz="4900" b="1" i="1" dirty="0"/>
            </a:br>
            <a:r>
              <a:rPr lang="en-US" sz="4900" b="1" i="1" dirty="0" smtClean="0"/>
              <a:t/>
            </a:r>
            <a:br>
              <a:rPr lang="en-US" sz="4900" b="1" i="1" dirty="0" smtClean="0"/>
            </a:br>
            <a:r>
              <a:rPr lang="en-US" sz="4900" b="1" i="1" dirty="0" smtClean="0"/>
              <a:t/>
            </a:r>
            <a:br>
              <a:rPr lang="en-US" sz="4900" b="1" i="1" dirty="0" smtClean="0"/>
            </a:br>
            <a:r>
              <a:rPr lang="en-US" sz="4900" b="1" i="1" dirty="0"/>
              <a:t/>
            </a:r>
            <a:br>
              <a:rPr lang="en-US" sz="4900" b="1" i="1" dirty="0"/>
            </a:br>
            <a:r>
              <a:rPr lang="bg-BG" sz="4900" b="1" i="1" dirty="0" smtClean="0"/>
              <a:t/>
            </a:r>
            <a:br>
              <a:rPr lang="bg-BG" sz="4900" b="1" i="1" dirty="0" smtClean="0"/>
            </a:br>
            <a:r>
              <a:rPr lang="bg-BG" sz="4900" i="1" dirty="0"/>
              <a:t/>
            </a:r>
            <a:br>
              <a:rPr lang="bg-BG" sz="4900" i="1" dirty="0"/>
            </a:br>
            <a:r>
              <a:rPr lang="bg-BG" sz="4900" b="1" i="1" dirty="0" smtClean="0"/>
              <a:t>ИЗСЛЕДВАНЕ </a:t>
            </a:r>
            <a:r>
              <a:rPr lang="bg-BG" sz="4900" b="1" i="1" dirty="0"/>
              <a:t>ТЕЖЕСТТА НА АТЕРОСКЛЕРОТИЧНИТЕ ИЗМЕНЕНИЯ НА ПЕРИФЕРНИТЕ КРЪВОНОСНИ СЪДОВЕ ПРИ ДИАБЕТИЦИ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34690"/>
            <a:ext cx="9144000" cy="266007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sz="3200" dirty="0" smtClean="0"/>
              <a:t>ПРОЕКТ </a:t>
            </a:r>
            <a:r>
              <a:rPr lang="ru-RU" sz="3200" dirty="0"/>
              <a:t>№ НИХ – 444/2020</a:t>
            </a:r>
            <a:br>
              <a:rPr lang="ru-RU" sz="3200" dirty="0"/>
            </a:br>
            <a:r>
              <a:rPr lang="ru-RU" sz="3200" dirty="0" smtClean="0"/>
              <a:t>(2-ра </a:t>
            </a:r>
            <a:r>
              <a:rPr lang="ru-RU" sz="3200" dirty="0"/>
              <a:t>година)</a:t>
            </a:r>
            <a:br>
              <a:rPr lang="ru-RU" sz="3200" dirty="0"/>
            </a:br>
            <a:endParaRPr lang="en-US" sz="32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81280" y="87924"/>
            <a:ext cx="12273280" cy="369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1" descr="Logo-Asen Zlataro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83" y="245062"/>
            <a:ext cx="1705232" cy="1475836"/>
          </a:xfrm>
          <a:prstGeom prst="rect">
            <a:avLst/>
          </a:prstGeom>
          <a:solidFill>
            <a:srgbClr val="000000"/>
          </a:solidFill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113280" y="459760"/>
            <a:ext cx="83158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 „ПРОФ. Д-Р А. ЗЛАТАРОВ“ БУРГАС</a:t>
            </a:r>
            <a:endParaRPr kumimoji="0" lang="bg-BG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77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2293"/>
          </a:xfrm>
        </p:spPr>
        <p:txBody>
          <a:bodyPr>
            <a:normAutofit fontScale="90000"/>
          </a:bodyPr>
          <a:lstStyle/>
          <a:p>
            <a:r>
              <a:rPr lang="bg-BG" sz="3600" b="1" dirty="0" smtClean="0"/>
              <a:t>Финансови разходи:</a:t>
            </a:r>
            <a:endParaRPr lang="en-US" sz="3600" b="1" dirty="0"/>
          </a:p>
        </p:txBody>
      </p:sp>
      <p:pic>
        <p:nvPicPr>
          <p:cNvPr id="4" name="object 2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3636" y="1136073"/>
            <a:ext cx="5181600" cy="471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01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313"/>
            <a:ext cx="10515600" cy="959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600" dirty="0" smtClean="0"/>
              <a:t>БЛАГОДАРИМ ЗА ВНИМАНИЕТО!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070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6" y="261256"/>
            <a:ext cx="10504714" cy="152598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300"/>
              </a:spcBef>
            </a:pPr>
            <a:r>
              <a:rPr lang="bg-BG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РАБОТЕН </a:t>
            </a:r>
            <a:r>
              <a:rPr lang="bg-BG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</a:t>
            </a:r>
            <a:r>
              <a:rPr lang="bg-BG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bg-BG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200" b="1" dirty="0"/>
              <a:t>Ръководител:</a:t>
            </a:r>
            <a:r>
              <a:rPr lang="bg-BG" sz="2800" b="1" dirty="0"/>
              <a:t>   </a:t>
            </a:r>
            <a:r>
              <a:rPr lang="bg-BG" sz="2000" b="1" dirty="0"/>
              <a:t>проф.  д-р Валентин Константинов Василев, </a:t>
            </a:r>
            <a:r>
              <a:rPr lang="bg-BG" sz="2000" b="1" dirty="0" err="1"/>
              <a:t>дм</a:t>
            </a:r>
            <a:r>
              <a:rPr lang="bg-BG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bg-BG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7" y="1787236"/>
            <a:ext cx="11315699" cy="4389726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bg-BG" sz="2600" b="1" dirty="0" smtClean="0"/>
              <a:t>Членове:</a:t>
            </a:r>
          </a:p>
          <a:p>
            <a:pPr marL="469900" indent="-229235">
              <a:lnSpc>
                <a:spcPct val="150000"/>
              </a:lnSpc>
              <a:buFont typeface="Calibri"/>
              <a:buAutoNum type="arabicPeriod"/>
              <a:tabLst>
                <a:tab pos="470534" algn="l"/>
              </a:tabLst>
            </a:pPr>
            <a:r>
              <a:rPr lang="ru-RU" sz="2400" spc="-5" dirty="0" smtClean="0">
                <a:latin typeface="Times New Roman"/>
                <a:cs typeface="Times New Roman"/>
              </a:rPr>
              <a:t>Доц</a:t>
            </a:r>
            <a:r>
              <a:rPr lang="ru-RU" sz="2400" spc="-5" dirty="0">
                <a:latin typeface="Times New Roman"/>
                <a:cs typeface="Times New Roman"/>
              </a:rPr>
              <a:t>.</a:t>
            </a:r>
            <a:r>
              <a:rPr lang="ru-RU" sz="2400" spc="1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Диляна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Тодорова</a:t>
            </a:r>
            <a:r>
              <a:rPr lang="ru-RU" sz="2400" spc="-2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Звездова</a:t>
            </a:r>
            <a:endParaRPr lang="ru-RU" sz="2400"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50000"/>
              </a:lnSpc>
              <a:buFont typeface="Calibri"/>
              <a:buAutoNum type="arabicPeriod"/>
              <a:tabLst>
                <a:tab pos="470534" algn="l"/>
              </a:tabLst>
            </a:pPr>
            <a:r>
              <a:rPr lang="ru-RU" sz="2400" spc="-5" dirty="0">
                <a:latin typeface="Times New Roman"/>
                <a:cs typeface="Times New Roman"/>
              </a:rPr>
              <a:t>Доц.</a:t>
            </a:r>
            <a:r>
              <a:rPr lang="ru-RU" sz="2400" spc="1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д-р</a:t>
            </a:r>
            <a:r>
              <a:rPr lang="ru-RU" sz="2400" spc="-2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Сашка</a:t>
            </a:r>
            <a:r>
              <a:rPr lang="ru-RU" sz="2400" dirty="0">
                <a:latin typeface="Times New Roman"/>
                <a:cs typeface="Times New Roman"/>
              </a:rPr>
              <a:t> Ангелова</a:t>
            </a:r>
            <a:r>
              <a:rPr lang="ru-RU" sz="2400" spc="-2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Михайлова</a:t>
            </a:r>
            <a:r>
              <a:rPr lang="ru-RU" sz="2400" spc="2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–</a:t>
            </a:r>
            <a:r>
              <a:rPr lang="ru-RU" sz="2400" spc="-1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Микова</a:t>
            </a:r>
            <a:endParaRPr lang="ru-RU" sz="2400"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50000"/>
              </a:lnSpc>
              <a:buFont typeface="Calibri"/>
              <a:buAutoNum type="arabicPeriod"/>
              <a:tabLst>
                <a:tab pos="470534" algn="l"/>
              </a:tabLst>
            </a:pPr>
            <a:r>
              <a:rPr lang="ru-RU" sz="2400" spc="-5" dirty="0">
                <a:latin typeface="Times New Roman"/>
                <a:cs typeface="Times New Roman"/>
              </a:rPr>
              <a:t>Доц.</a:t>
            </a:r>
            <a:r>
              <a:rPr lang="ru-RU" sz="2400" spc="2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д-р</a:t>
            </a:r>
            <a:r>
              <a:rPr lang="ru-RU" sz="2400" spc="-10" dirty="0">
                <a:latin typeface="Times New Roman"/>
                <a:cs typeface="Times New Roman"/>
              </a:rPr>
              <a:t> </a:t>
            </a:r>
            <a:r>
              <a:rPr lang="ru-RU" sz="2400" spc="-15" dirty="0">
                <a:latin typeface="Times New Roman"/>
                <a:cs typeface="Times New Roman"/>
              </a:rPr>
              <a:t>Ася</a:t>
            </a:r>
            <a:r>
              <a:rPr lang="ru-RU" sz="2400" spc="1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Андрианова</a:t>
            </a:r>
            <a:r>
              <a:rPr lang="ru-RU" sz="2400" spc="-1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Консулова-Кирова,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spc="-10" dirty="0">
                <a:latin typeface="Times New Roman"/>
                <a:cs typeface="Times New Roman"/>
              </a:rPr>
              <a:t>д.м.</a:t>
            </a:r>
            <a:endParaRPr lang="ru-RU" sz="2400"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50000"/>
              </a:lnSpc>
              <a:buFont typeface="Calibri"/>
              <a:buAutoNum type="arabicPeriod"/>
              <a:tabLst>
                <a:tab pos="470534" algn="l"/>
              </a:tabLst>
            </a:pPr>
            <a:r>
              <a:rPr lang="ru-RU" sz="2400" spc="-5" dirty="0">
                <a:latin typeface="Times New Roman"/>
                <a:cs typeface="Times New Roman"/>
              </a:rPr>
              <a:t>Гл.ас.</a:t>
            </a:r>
            <a:r>
              <a:rPr lang="ru-RU" sz="2400" spc="1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Варвара Андонова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Панчева,</a:t>
            </a:r>
            <a:r>
              <a:rPr lang="ru-RU" sz="2400" spc="-10" dirty="0">
                <a:latin typeface="Times New Roman"/>
                <a:cs typeface="Times New Roman"/>
              </a:rPr>
              <a:t> д.м.</a:t>
            </a:r>
            <a:endParaRPr lang="ru-RU" sz="2400"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50000"/>
              </a:lnSpc>
              <a:buFont typeface="Calibri"/>
              <a:buAutoNum type="arabicPeriod"/>
              <a:tabLst>
                <a:tab pos="470534" algn="l"/>
              </a:tabLst>
            </a:pPr>
            <a:r>
              <a:rPr lang="ru-RU" sz="2400" spc="-5" dirty="0">
                <a:latin typeface="Times New Roman"/>
                <a:cs typeface="Times New Roman"/>
              </a:rPr>
              <a:t>Гл.ас.</a:t>
            </a:r>
            <a:r>
              <a:rPr lang="ru-RU" sz="2400" spc="1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Соня</a:t>
            </a:r>
            <a:r>
              <a:rPr lang="ru-RU" sz="2400" spc="-2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Костадинова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Ненчева, </a:t>
            </a:r>
            <a:r>
              <a:rPr lang="ru-RU" sz="2400" spc="-10" dirty="0">
                <a:latin typeface="Times New Roman"/>
                <a:cs typeface="Times New Roman"/>
              </a:rPr>
              <a:t>д.м.</a:t>
            </a:r>
            <a:endParaRPr lang="ru-RU" sz="2400"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50000"/>
              </a:lnSpc>
              <a:buFont typeface="Calibri"/>
              <a:buAutoNum type="arabicPeriod"/>
              <a:tabLst>
                <a:tab pos="470534" algn="l"/>
              </a:tabLst>
            </a:pPr>
            <a:r>
              <a:rPr lang="ru-RU" sz="2400" spc="-5" dirty="0">
                <a:latin typeface="Times New Roman"/>
                <a:cs typeface="Times New Roman"/>
              </a:rPr>
              <a:t>Гл.ас.</a:t>
            </a:r>
            <a:r>
              <a:rPr lang="ru-RU" sz="2400" spc="1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д-р</a:t>
            </a:r>
            <a:r>
              <a:rPr lang="ru-RU" sz="2400" spc="-1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Ваня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Красимирова</a:t>
            </a:r>
            <a:r>
              <a:rPr lang="ru-RU" sz="2400" spc="-2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Георгиева</a:t>
            </a:r>
            <a:endParaRPr lang="ru-RU" sz="2400"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50000"/>
              </a:lnSpc>
              <a:buFont typeface="Calibri"/>
              <a:buAutoNum type="arabicPeriod"/>
              <a:tabLst>
                <a:tab pos="470534" algn="l"/>
              </a:tabLst>
            </a:pPr>
            <a:r>
              <a:rPr lang="ru-RU" sz="2400" spc="-5" dirty="0">
                <a:latin typeface="Times New Roman"/>
                <a:cs typeface="Times New Roman"/>
              </a:rPr>
              <a:t>Ас.д-р Ивайло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Антонов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Хаджиев</a:t>
            </a:r>
          </a:p>
          <a:p>
            <a:pPr marL="240665" indent="0">
              <a:lnSpc>
                <a:spcPct val="150000"/>
              </a:lnSpc>
              <a:buNone/>
              <a:tabLst>
                <a:tab pos="470534" algn="l"/>
              </a:tabLst>
            </a:pPr>
            <a:endParaRPr lang="ru-RU" sz="2400" dirty="0">
              <a:latin typeface="Times New Roman"/>
              <a:cs typeface="Times New Roman"/>
            </a:endParaRPr>
          </a:p>
          <a:p>
            <a:pPr marL="240665" indent="0">
              <a:lnSpc>
                <a:spcPct val="150000"/>
              </a:lnSpc>
              <a:buNone/>
              <a:tabLst>
                <a:tab pos="470534" algn="l"/>
              </a:tabLst>
            </a:pPr>
            <a:endParaRPr lang="ru-RU" sz="2400" spc="-10" dirty="0" smtClean="0">
              <a:latin typeface="Times New Roman"/>
              <a:cs typeface="Times New Roman"/>
            </a:endParaRPr>
          </a:p>
          <a:p>
            <a:pPr marL="240665" indent="0">
              <a:lnSpc>
                <a:spcPct val="150000"/>
              </a:lnSpc>
              <a:buNone/>
              <a:tabLst>
                <a:tab pos="470534" algn="l"/>
              </a:tabLst>
            </a:pPr>
            <a:r>
              <a:rPr lang="ru-RU" sz="2400" spc="-10" dirty="0" smtClean="0">
                <a:latin typeface="Times New Roman"/>
                <a:cs typeface="Times New Roman"/>
              </a:rPr>
              <a:t>8. Радка</a:t>
            </a:r>
            <a:r>
              <a:rPr lang="ru-RU" sz="2400" spc="5" dirty="0" smtClean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Станчева</a:t>
            </a:r>
            <a:r>
              <a:rPr lang="ru-RU" sz="2400" spc="1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Жекова,</a:t>
            </a:r>
            <a:r>
              <a:rPr lang="ru-RU" sz="2400" spc="1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spc="-5" dirty="0">
                <a:latin typeface="Times New Roman"/>
                <a:cs typeface="Times New Roman"/>
              </a:rPr>
              <a:t>РСНЦ</a:t>
            </a:r>
            <a:r>
              <a:rPr lang="ru-RU" sz="2400" spc="10" dirty="0">
                <a:latin typeface="Times New Roman"/>
                <a:cs typeface="Times New Roman"/>
              </a:rPr>
              <a:t> </a:t>
            </a:r>
            <a:r>
              <a:rPr lang="ru-RU" sz="2400" spc="-10" dirty="0">
                <a:latin typeface="Times New Roman"/>
                <a:cs typeface="Times New Roman"/>
              </a:rPr>
              <a:t>„Диабетни</a:t>
            </a:r>
            <a:r>
              <a:rPr lang="ru-RU" sz="2400" spc="1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грижи“</a:t>
            </a:r>
            <a:r>
              <a:rPr lang="ru-RU" sz="2400" spc="-1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Бургас</a:t>
            </a:r>
            <a:endParaRPr lang="ru-RU" sz="2400" dirty="0">
              <a:latin typeface="Times New Roman"/>
              <a:cs typeface="Times New Roman"/>
            </a:endParaRPr>
          </a:p>
          <a:p>
            <a:pPr marL="240665" indent="0">
              <a:lnSpc>
                <a:spcPct val="150000"/>
              </a:lnSpc>
              <a:buNone/>
              <a:tabLst>
                <a:tab pos="470534" algn="l"/>
              </a:tabLst>
            </a:pPr>
            <a:r>
              <a:rPr lang="ru-RU" sz="2400" spc="-5" dirty="0" smtClean="0">
                <a:latin typeface="Times New Roman"/>
                <a:cs typeface="Times New Roman"/>
              </a:rPr>
              <a:t>9. Мартин</a:t>
            </a:r>
            <a:r>
              <a:rPr lang="ru-RU" sz="2400" spc="15" dirty="0" smtClean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Георгиев </a:t>
            </a:r>
            <a:r>
              <a:rPr lang="ru-RU" sz="2400" dirty="0">
                <a:latin typeface="Times New Roman"/>
                <a:cs typeface="Times New Roman"/>
              </a:rPr>
              <a:t>Кръстев, </a:t>
            </a:r>
            <a:r>
              <a:rPr lang="ru-RU" sz="2400" spc="-5" dirty="0">
                <a:latin typeface="Times New Roman"/>
                <a:cs typeface="Times New Roman"/>
              </a:rPr>
              <a:t>стажант,</a:t>
            </a:r>
            <a:r>
              <a:rPr lang="ru-RU" sz="2400" spc="25" dirty="0">
                <a:latin typeface="Times New Roman"/>
                <a:cs typeface="Times New Roman"/>
              </a:rPr>
              <a:t> </a:t>
            </a:r>
            <a:r>
              <a:rPr lang="ru-RU" sz="2400" spc="-10" dirty="0">
                <a:latin typeface="Times New Roman"/>
                <a:cs typeface="Times New Roman"/>
              </a:rPr>
              <a:t>специалност</a:t>
            </a:r>
            <a:r>
              <a:rPr lang="ru-RU" sz="2400" spc="1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МРЕ</a:t>
            </a:r>
            <a:endParaRPr lang="ru-RU" sz="2400" dirty="0">
              <a:latin typeface="Times New Roman"/>
              <a:cs typeface="Times New Roman"/>
            </a:endParaRPr>
          </a:p>
          <a:p>
            <a:pPr marL="240665" indent="0">
              <a:lnSpc>
                <a:spcPct val="150000"/>
              </a:lnSpc>
              <a:spcBef>
                <a:spcPts val="170"/>
              </a:spcBef>
              <a:buNone/>
              <a:tabLst>
                <a:tab pos="470534" algn="l"/>
              </a:tabLst>
            </a:pPr>
            <a:r>
              <a:rPr lang="ru-RU" sz="2400" dirty="0" smtClean="0">
                <a:latin typeface="Times New Roman"/>
                <a:cs typeface="Times New Roman"/>
              </a:rPr>
              <a:t>10. Златина</a:t>
            </a:r>
            <a:r>
              <a:rPr lang="ru-RU" sz="2400" spc="-5" dirty="0" smtClean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Петрова</a:t>
            </a:r>
            <a:r>
              <a:rPr lang="ru-RU" sz="2400" spc="-25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Желева,</a:t>
            </a:r>
            <a:r>
              <a:rPr lang="ru-RU" sz="2400" spc="1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стажант,</a:t>
            </a:r>
            <a:r>
              <a:rPr lang="ru-RU" sz="2400" spc="-1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специалност</a:t>
            </a:r>
            <a:r>
              <a:rPr lang="ru-RU" sz="2400" spc="-1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МРЕ</a:t>
            </a:r>
            <a:endParaRPr lang="ru-RU" sz="2400" dirty="0">
              <a:latin typeface="Times New Roman"/>
              <a:cs typeface="Times New Roman"/>
            </a:endParaRPr>
          </a:p>
          <a:p>
            <a:pPr marL="240665" indent="0">
              <a:lnSpc>
                <a:spcPct val="150000"/>
              </a:lnSpc>
              <a:spcBef>
                <a:spcPts val="195"/>
              </a:spcBef>
              <a:buNone/>
              <a:tabLst>
                <a:tab pos="470534" algn="l"/>
              </a:tabLst>
            </a:pPr>
            <a:r>
              <a:rPr lang="ru-RU" sz="2400" spc="-5" dirty="0" smtClean="0">
                <a:latin typeface="Times New Roman"/>
                <a:cs typeface="Times New Roman"/>
              </a:rPr>
              <a:t>11. Марина </a:t>
            </a:r>
            <a:r>
              <a:rPr lang="ru-RU" sz="2400" dirty="0">
                <a:latin typeface="Times New Roman"/>
                <a:cs typeface="Times New Roman"/>
              </a:rPr>
              <a:t>Иванова</a:t>
            </a:r>
            <a:r>
              <a:rPr lang="ru-RU" sz="2400" spc="-3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Тагавова,</a:t>
            </a:r>
            <a:r>
              <a:rPr lang="ru-RU" sz="2400" spc="1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стажант,</a:t>
            </a:r>
            <a:r>
              <a:rPr lang="ru-RU" sz="2400" spc="-1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специалност</a:t>
            </a:r>
            <a:r>
              <a:rPr lang="ru-RU" sz="2400" dirty="0">
                <a:latin typeface="Times New Roman"/>
                <a:cs typeface="Times New Roman"/>
              </a:rPr>
              <a:t> МРЕ,</a:t>
            </a:r>
          </a:p>
          <a:p>
            <a:pPr marL="240665" indent="0">
              <a:lnSpc>
                <a:spcPct val="150000"/>
              </a:lnSpc>
              <a:spcBef>
                <a:spcPts val="165"/>
              </a:spcBef>
              <a:buNone/>
              <a:tabLst>
                <a:tab pos="470534" algn="l"/>
              </a:tabLst>
            </a:pPr>
            <a:r>
              <a:rPr lang="ru-RU" sz="2400" spc="-5" dirty="0" smtClean="0">
                <a:latin typeface="Times New Roman"/>
                <a:cs typeface="Times New Roman"/>
              </a:rPr>
              <a:t>12. Десислава</a:t>
            </a:r>
            <a:r>
              <a:rPr lang="ru-RU" sz="2400" spc="5" dirty="0" smtClean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Стоянова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Атанасова,</a:t>
            </a:r>
            <a:r>
              <a:rPr lang="ru-RU" sz="2400" spc="2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стажант,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специалност МРЕ</a:t>
            </a:r>
            <a:endParaRPr lang="ru-RU" sz="2400" dirty="0">
              <a:latin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1977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</a:pPr>
            <a:r>
              <a:rPr lang="ru-RU" sz="3600" b="1" dirty="0"/>
              <a:t>ЦЕЛИ: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488849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000" dirty="0" smtClean="0"/>
              <a:t>1.Установяване </a:t>
            </a:r>
            <a:r>
              <a:rPr lang="ru-RU" sz="2000" dirty="0"/>
              <a:t>на тежестта на атеросклеротичните изменения на периферните кръвоносни съдове при пациенти със ЗД, чрез профилактични и скринингови изследвания;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2.Проследяване  развитието на периферна артериална оклузивна болест (ПАОБ) при прилагането на навременно лечение по най-добрите медицински стандарти в зависимост от стадия на установените процеси.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3. Контрол на рисковите фактори за атеросклероза и захарен диабет, съответно медикаментозно и с промяна в начина на живот на пациента.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4. Навременната диагностика на начеващите атеросклеротични изменения дори в зародиш – установяване на задебеляване на интима-медия комплекса на артериите на долните крайници, установяване на атеросклеротични плаки, стенози или тромбози.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5. Инвазивно интервениране при нужда с цел запазване на кръвоснабдяването и виталността на долните крайници.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6.Повишаване осведомеността на пациентите за характера на заболяването им, усложненията и рисковете, свързани </a:t>
            </a:r>
            <a:r>
              <a:rPr lang="ru-RU" sz="2000" dirty="0" smtClean="0"/>
              <a:t>с него.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584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6148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00000"/>
              </a:lnSpc>
            </a:pPr>
            <a:r>
              <a:rPr lang="ru-RU" sz="3200" b="1" dirty="0"/>
              <a:t>ЗАДАЧИ: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000" dirty="0" smtClean="0"/>
              <a:t>1 </a:t>
            </a:r>
            <a:r>
              <a:rPr lang="ru-RU" sz="2000" dirty="0"/>
              <a:t>Конструиране на математически модел на абстрактен кръвоносен съд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2.Извършване на скрининг за болест ПАОБ и други усложнения на диабета, свързани с долните крайници  на пациенти със Захарен диабет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3.Изработване на методика и алгоритъм на лечение при пациенти с изразени атеросклеротични промени в артериите на долните крайници в две насоки: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u-RU" sz="2000" dirty="0"/>
              <a:t>- При субклинични, нехемодинамично значими лезии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u-RU" sz="2000" dirty="0"/>
              <a:t>- При клинично изявена ПАОБ с хемодинамично значими лезии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4. Провеждане на обучения на пациенти със Захарен диабет с цел даване яснота на проблема и обучение за грижите, които могат да полагат самостоятелно.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5.Тясна работа със специалисти от различни клинични специалности, занимаващи се активно с проблемите, свързани със ЗД. Създаване на лесни за разбиране  и прилагане напътствия с цел навременното разпознаване на съдово-дегенеративните усложнения при ЗД и своевременното насочване на пациента към правилната интервенция или лечение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1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475"/>
          </a:xfrm>
        </p:spPr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ru-RU" sz="2800" b="1" dirty="0">
                <a:latin typeface="Times New Roman"/>
                <a:cs typeface="Times New Roman"/>
              </a:rPr>
              <a:t>ОСНОВНИ</a:t>
            </a:r>
            <a:r>
              <a:rPr lang="ru-RU" sz="2800" b="1" spc="-40" dirty="0">
                <a:latin typeface="Times New Roman"/>
                <a:cs typeface="Times New Roman"/>
              </a:rPr>
              <a:t> </a:t>
            </a:r>
            <a:r>
              <a:rPr lang="ru-RU" sz="2800" b="1" spc="-10" dirty="0">
                <a:latin typeface="Times New Roman"/>
                <a:cs typeface="Times New Roman"/>
              </a:rPr>
              <a:t>РЕЗУЛТАТИ:</a:t>
            </a:r>
            <a:endParaRPr lang="ru-RU" sz="28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6040582"/>
          </a:xfrm>
        </p:spPr>
        <p:txBody>
          <a:bodyPr>
            <a:noAutofit/>
          </a:bodyPr>
          <a:lstStyle/>
          <a:p>
            <a:pPr marL="12700" marR="5080" algn="just">
              <a:lnSpc>
                <a:spcPct val="150000"/>
              </a:lnSpc>
              <a:buAutoNum type="arabicPeriod"/>
              <a:tabLst>
                <a:tab pos="195580" algn="l"/>
              </a:tabLst>
            </a:pPr>
            <a:r>
              <a:rPr lang="ru-RU" sz="2400" spc="-5" dirty="0" smtClean="0">
                <a:latin typeface="Times New Roman"/>
                <a:cs typeface="Times New Roman"/>
              </a:rPr>
              <a:t>Закупена </a:t>
            </a:r>
            <a:r>
              <a:rPr lang="ru-RU" sz="2400" dirty="0">
                <a:latin typeface="Times New Roman"/>
                <a:cs typeface="Times New Roman"/>
              </a:rPr>
              <a:t>е </a:t>
            </a:r>
            <a:r>
              <a:rPr lang="ru-RU" sz="2400" spc="-5" dirty="0">
                <a:latin typeface="Times New Roman"/>
                <a:cs typeface="Times New Roman"/>
              </a:rPr>
              <a:t>апартура </a:t>
            </a:r>
            <a:r>
              <a:rPr lang="ru-RU" sz="2400" dirty="0">
                <a:latin typeface="Times New Roman"/>
                <a:cs typeface="Times New Roman"/>
              </a:rPr>
              <a:t>(преносим </a:t>
            </a:r>
            <a:r>
              <a:rPr lang="ru-RU" sz="2400" spc="-5" dirty="0">
                <a:latin typeface="Times New Roman"/>
                <a:cs typeface="Times New Roman"/>
              </a:rPr>
              <a:t>сонограф </a:t>
            </a:r>
            <a:r>
              <a:rPr lang="ru-RU" sz="2400" dirty="0">
                <a:latin typeface="Times New Roman"/>
                <a:cs typeface="Times New Roman"/>
              </a:rPr>
              <a:t>с </a:t>
            </a:r>
            <a:r>
              <a:rPr lang="ru-RU" sz="2400" spc="-5" dirty="0">
                <a:latin typeface="Times New Roman"/>
                <a:cs typeface="Times New Roman"/>
              </a:rPr>
              <a:t>окомплектовка </a:t>
            </a:r>
            <a:r>
              <a:rPr lang="ru-RU" sz="2400" dirty="0">
                <a:latin typeface="Times New Roman"/>
                <a:cs typeface="Times New Roman"/>
              </a:rPr>
              <a:t>за съдова </a:t>
            </a:r>
            <a:r>
              <a:rPr lang="ru-RU" sz="2400" spc="-5" dirty="0">
                <a:latin typeface="Times New Roman"/>
                <a:cs typeface="Times New Roman"/>
              </a:rPr>
              <a:t>диагностика)</a:t>
            </a:r>
            <a:r>
              <a:rPr lang="ru-RU" sz="2400" dirty="0">
                <a:latin typeface="Times New Roman"/>
                <a:cs typeface="Times New Roman"/>
              </a:rPr>
              <a:t> за 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извършване</a:t>
            </a:r>
            <a:r>
              <a:rPr lang="ru-RU" sz="2400" dirty="0">
                <a:latin typeface="Times New Roman"/>
                <a:cs typeface="Times New Roman"/>
              </a:rPr>
              <a:t> на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скринигови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изследвания</a:t>
            </a:r>
            <a:r>
              <a:rPr lang="ru-RU" sz="2400" dirty="0">
                <a:latin typeface="Times New Roman"/>
                <a:cs typeface="Times New Roman"/>
              </a:rPr>
              <a:t> и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проследяване</a:t>
            </a:r>
            <a:r>
              <a:rPr lang="ru-RU" sz="2400" dirty="0">
                <a:latin typeface="Times New Roman"/>
                <a:cs typeface="Times New Roman"/>
              </a:rPr>
              <a:t> на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spc="-10" dirty="0">
                <a:latin typeface="Times New Roman"/>
                <a:cs typeface="Times New Roman"/>
              </a:rPr>
              <a:t>лекуваните</a:t>
            </a:r>
            <a:r>
              <a:rPr lang="ru-RU" sz="2400" spc="-5" dirty="0">
                <a:latin typeface="Times New Roman"/>
                <a:cs typeface="Times New Roman"/>
              </a:rPr>
              <a:t> пациенти</a:t>
            </a:r>
            <a:r>
              <a:rPr lang="ru-RU" sz="2400" dirty="0">
                <a:latin typeface="Times New Roman"/>
                <a:cs typeface="Times New Roman"/>
              </a:rPr>
              <a:t> с 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възможности</a:t>
            </a:r>
            <a:r>
              <a:rPr lang="ru-RU" sz="2400" spc="-1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за:</a:t>
            </a:r>
            <a:endParaRPr lang="ru-RU" sz="2400" dirty="0">
              <a:latin typeface="Times New Roman"/>
              <a:cs typeface="Times New Roman"/>
            </a:endParaRPr>
          </a:p>
          <a:p>
            <a:pPr marL="292735" lvl="1" indent="-88900" algn="just">
              <a:lnSpc>
                <a:spcPct val="150000"/>
              </a:lnSpc>
              <a:spcBef>
                <a:spcPts val="145"/>
              </a:spcBef>
              <a:buChar char="-"/>
              <a:tabLst>
                <a:tab pos="293370" algn="l"/>
              </a:tabLst>
            </a:pPr>
            <a:r>
              <a:rPr lang="ru-RU" spc="-5" dirty="0">
                <a:latin typeface="Times New Roman"/>
                <a:cs typeface="Times New Roman"/>
              </a:rPr>
              <a:t>изследване</a:t>
            </a:r>
            <a:r>
              <a:rPr lang="ru-RU" spc="10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на</a:t>
            </a:r>
            <a:r>
              <a:rPr lang="ru-RU" spc="-1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оксигенацията</a:t>
            </a:r>
            <a:r>
              <a:rPr lang="ru-RU" spc="-10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на</a:t>
            </a:r>
            <a:r>
              <a:rPr lang="ru-RU" spc="10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тъканно</a:t>
            </a:r>
            <a:r>
              <a:rPr lang="ru-RU" spc="1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ниво</a:t>
            </a:r>
            <a:r>
              <a:rPr lang="ru-RU" spc="35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</a:t>
            </a:r>
            <a:r>
              <a:rPr lang="ru-RU" spc="-5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на</a:t>
            </a:r>
            <a:r>
              <a:rPr lang="ru-RU" spc="1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сатурацията</a:t>
            </a:r>
            <a:r>
              <a:rPr lang="ru-RU" spc="10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на</a:t>
            </a:r>
            <a:r>
              <a:rPr lang="ru-RU" spc="10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кръвта</a:t>
            </a:r>
            <a:endParaRPr lang="ru-RU" dirty="0">
              <a:latin typeface="Times New Roman"/>
              <a:cs typeface="Times New Roman"/>
            </a:endParaRPr>
          </a:p>
          <a:p>
            <a:pPr marL="292735" lvl="1" indent="-88900" algn="just">
              <a:lnSpc>
                <a:spcPct val="150000"/>
              </a:lnSpc>
              <a:buChar char="-"/>
              <a:tabLst>
                <a:tab pos="293370" algn="l"/>
              </a:tabLst>
            </a:pPr>
            <a:r>
              <a:rPr lang="ru-RU" dirty="0">
                <a:latin typeface="Times New Roman"/>
                <a:cs typeface="Times New Roman"/>
              </a:rPr>
              <a:t>измерване</a:t>
            </a:r>
            <a:r>
              <a:rPr lang="ru-RU" spc="-15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на</a:t>
            </a:r>
            <a:r>
              <a:rPr lang="ru-RU" spc="-1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твърдостта/резистентността</a:t>
            </a:r>
            <a:r>
              <a:rPr lang="ru-RU" spc="1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на</a:t>
            </a:r>
            <a:r>
              <a:rPr lang="ru-RU" spc="1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артериите.</a:t>
            </a:r>
            <a:endParaRPr lang="ru-RU" dirty="0">
              <a:latin typeface="Times New Roman"/>
              <a:cs typeface="Times New Roman"/>
            </a:endParaRPr>
          </a:p>
          <a:p>
            <a:pPr marL="12700" marR="9525" lvl="1" indent="191770" algn="just">
              <a:lnSpc>
                <a:spcPct val="150000"/>
              </a:lnSpc>
              <a:spcBef>
                <a:spcPts val="95"/>
              </a:spcBef>
              <a:buChar char="-"/>
              <a:tabLst>
                <a:tab pos="299720" algn="l"/>
              </a:tabLst>
            </a:pPr>
            <a:r>
              <a:rPr lang="ru-RU" spc="-5" dirty="0">
                <a:latin typeface="Times New Roman"/>
                <a:cs typeface="Times New Roman"/>
              </a:rPr>
              <a:t>изобразяване </a:t>
            </a:r>
            <a:r>
              <a:rPr lang="ru-RU" dirty="0">
                <a:latin typeface="Times New Roman"/>
                <a:cs typeface="Times New Roman"/>
              </a:rPr>
              <a:t>на </a:t>
            </a:r>
            <a:r>
              <a:rPr lang="ru-RU" spc="-5" dirty="0">
                <a:latin typeface="Times New Roman"/>
                <a:cs typeface="Times New Roman"/>
              </a:rPr>
              <a:t>пулсовата </a:t>
            </a:r>
            <a:r>
              <a:rPr lang="ru-RU" dirty="0">
                <a:latin typeface="Times New Roman"/>
                <a:cs typeface="Times New Roman"/>
              </a:rPr>
              <a:t>вълна на </a:t>
            </a:r>
            <a:r>
              <a:rPr lang="ru-RU" spc="-5" dirty="0">
                <a:latin typeface="Times New Roman"/>
                <a:cs typeface="Times New Roman"/>
              </a:rPr>
              <a:t>магистралните артерии, позволяващо </a:t>
            </a:r>
            <a:r>
              <a:rPr lang="ru-RU" spc="-10" dirty="0">
                <a:latin typeface="Times New Roman"/>
                <a:cs typeface="Times New Roman"/>
              </a:rPr>
              <a:t>да </a:t>
            </a:r>
            <a:r>
              <a:rPr lang="ru-RU" spc="-5" dirty="0">
                <a:latin typeface="Times New Roman"/>
                <a:cs typeface="Times New Roman"/>
              </a:rPr>
              <a:t>се </a:t>
            </a:r>
            <a:r>
              <a:rPr lang="ru-RU" dirty="0">
                <a:latin typeface="Times New Roman"/>
                <a:cs typeface="Times New Roman"/>
              </a:rPr>
              <a:t>правят </a:t>
            </a:r>
            <a:r>
              <a:rPr lang="ru-RU" spc="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заключения</a:t>
            </a:r>
            <a:r>
              <a:rPr lang="ru-RU" dirty="0">
                <a:latin typeface="Times New Roman"/>
                <a:cs typeface="Times New Roman"/>
              </a:rPr>
              <a:t> за</a:t>
            </a:r>
            <a:r>
              <a:rPr lang="ru-RU" spc="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състоянието</a:t>
            </a:r>
            <a:r>
              <a:rPr lang="ru-RU" dirty="0">
                <a:latin typeface="Times New Roman"/>
                <a:cs typeface="Times New Roman"/>
              </a:rPr>
              <a:t> на</a:t>
            </a:r>
            <a:r>
              <a:rPr lang="ru-RU" spc="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кръвоносния съд</a:t>
            </a:r>
            <a:r>
              <a:rPr lang="ru-RU" dirty="0">
                <a:latin typeface="Times New Roman"/>
                <a:cs typeface="Times New Roman"/>
              </a:rPr>
              <a:t> –</a:t>
            </a:r>
            <a:r>
              <a:rPr lang="ru-RU" spc="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евентуално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наличие</a:t>
            </a:r>
            <a:r>
              <a:rPr lang="ru-RU" dirty="0">
                <a:latin typeface="Times New Roman"/>
                <a:cs typeface="Times New Roman"/>
              </a:rPr>
              <a:t> на</a:t>
            </a:r>
            <a:r>
              <a:rPr lang="ru-RU" spc="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стенози</a:t>
            </a:r>
            <a:r>
              <a:rPr lang="ru-RU" dirty="0">
                <a:latin typeface="Times New Roman"/>
                <a:cs typeface="Times New Roman"/>
              </a:rPr>
              <a:t> или </a:t>
            </a:r>
            <a:r>
              <a:rPr lang="ru-RU" spc="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тромбози.</a:t>
            </a:r>
            <a:endParaRPr lang="ru-RU" dirty="0">
              <a:latin typeface="Times New Roman"/>
              <a:cs typeface="Times New Roman"/>
            </a:endParaRPr>
          </a:p>
          <a:p>
            <a:pPr marL="0" marR="8255" indent="0" algn="just">
              <a:lnSpc>
                <a:spcPct val="150000"/>
              </a:lnSpc>
              <a:spcBef>
                <a:spcPts val="95"/>
              </a:spcBef>
              <a:buNone/>
            </a:pPr>
            <a:r>
              <a:rPr lang="ru-RU" sz="2400" i="1" spc="-5" dirty="0" smtClean="0">
                <a:latin typeface="Times New Roman"/>
                <a:cs typeface="Times New Roman"/>
              </a:rPr>
              <a:t>Закупената </a:t>
            </a:r>
            <a:r>
              <a:rPr lang="ru-RU" sz="2400" i="1" spc="-5" dirty="0">
                <a:latin typeface="Times New Roman"/>
                <a:cs typeface="Times New Roman"/>
              </a:rPr>
              <a:t>апаратура </a:t>
            </a:r>
            <a:r>
              <a:rPr lang="ru-RU" sz="2400" i="1" dirty="0">
                <a:latin typeface="Times New Roman"/>
                <a:cs typeface="Times New Roman"/>
              </a:rPr>
              <a:t>на </a:t>
            </a:r>
            <a:r>
              <a:rPr lang="ru-RU" sz="2400" i="1" spc="-5" dirty="0">
                <a:latin typeface="Times New Roman"/>
                <a:cs typeface="Times New Roman"/>
              </a:rPr>
              <a:t>стойност </a:t>
            </a:r>
            <a:r>
              <a:rPr lang="ru-RU" sz="2400" i="1" dirty="0">
                <a:latin typeface="Times New Roman"/>
                <a:cs typeface="Times New Roman"/>
              </a:rPr>
              <a:t>8340 </a:t>
            </a:r>
            <a:r>
              <a:rPr lang="ru-RU" sz="2400" i="1" spc="-10" dirty="0">
                <a:latin typeface="Times New Roman"/>
                <a:cs typeface="Times New Roman"/>
              </a:rPr>
              <a:t>лв. </a:t>
            </a:r>
            <a:r>
              <a:rPr lang="ru-RU" sz="2400" i="1" dirty="0">
                <a:latin typeface="Times New Roman"/>
                <a:cs typeface="Times New Roman"/>
              </a:rPr>
              <a:t>е </a:t>
            </a:r>
            <a:r>
              <a:rPr lang="ru-RU" sz="2400" i="1" spc="-5" dirty="0">
                <a:latin typeface="Times New Roman"/>
                <a:cs typeface="Times New Roman"/>
              </a:rPr>
              <a:t>въведена </a:t>
            </a:r>
            <a:r>
              <a:rPr lang="ru-RU" sz="2400" i="1" dirty="0">
                <a:latin typeface="Times New Roman"/>
                <a:cs typeface="Times New Roman"/>
              </a:rPr>
              <a:t>в </a:t>
            </a:r>
            <a:r>
              <a:rPr lang="ru-RU" sz="2400" i="1" spc="-5" dirty="0">
                <a:latin typeface="Times New Roman"/>
                <a:cs typeface="Times New Roman"/>
              </a:rPr>
              <a:t>експлоатация </a:t>
            </a:r>
            <a:r>
              <a:rPr lang="ru-RU" sz="2400" i="1" dirty="0">
                <a:latin typeface="Times New Roman"/>
                <a:cs typeface="Times New Roman"/>
              </a:rPr>
              <a:t>и е </a:t>
            </a:r>
            <a:r>
              <a:rPr lang="ru-RU" sz="2400" i="1" spc="-5" dirty="0">
                <a:latin typeface="Times New Roman"/>
                <a:cs typeface="Times New Roman"/>
              </a:rPr>
              <a:t>проведено </a:t>
            </a:r>
            <a:r>
              <a:rPr lang="ru-RU" sz="2400" i="1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обучение</a:t>
            </a:r>
            <a:r>
              <a:rPr lang="ru-RU" sz="2400" i="1" spc="5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на</a:t>
            </a:r>
            <a:r>
              <a:rPr lang="ru-RU" sz="2400" i="1" spc="10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членове</a:t>
            </a:r>
            <a:r>
              <a:rPr lang="ru-RU" sz="2400" i="1" spc="10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от</a:t>
            </a:r>
            <a:r>
              <a:rPr lang="ru-RU" sz="2400" i="1" spc="5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екипа</a:t>
            </a:r>
            <a:r>
              <a:rPr lang="ru-RU" sz="2400" i="1" spc="-15" dirty="0">
                <a:latin typeface="Times New Roman"/>
                <a:cs typeface="Times New Roman"/>
              </a:rPr>
              <a:t> </a:t>
            </a:r>
            <a:r>
              <a:rPr lang="ru-RU" sz="2400" i="1" spc="5" dirty="0">
                <a:latin typeface="Times New Roman"/>
                <a:cs typeface="Times New Roman"/>
              </a:rPr>
              <a:t>за</a:t>
            </a:r>
            <a:r>
              <a:rPr lang="ru-RU" sz="2400" i="1" spc="15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работа</a:t>
            </a:r>
            <a:r>
              <a:rPr lang="ru-RU" sz="2400" i="1" spc="5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с</a:t>
            </a:r>
            <a:r>
              <a:rPr lang="ru-RU" sz="2400" i="1" spc="-15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нея</a:t>
            </a:r>
            <a:r>
              <a:rPr lang="ru-RU" sz="2400" i="1" spc="5" dirty="0">
                <a:latin typeface="Times New Roman"/>
                <a:cs typeface="Times New Roman"/>
              </a:rPr>
              <a:t> </a:t>
            </a:r>
            <a:r>
              <a:rPr lang="ru-RU" sz="2400" i="1" spc="-15" dirty="0">
                <a:latin typeface="Times New Roman"/>
                <a:cs typeface="Times New Roman"/>
              </a:rPr>
              <a:t>от</a:t>
            </a:r>
            <a:r>
              <a:rPr lang="ru-RU" sz="2400" i="1" spc="5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фирмата</a:t>
            </a:r>
            <a:r>
              <a:rPr lang="ru-RU" sz="2400" i="1" spc="15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доставчик</a:t>
            </a:r>
            <a:r>
              <a:rPr lang="ru-RU" sz="2400" i="1" spc="-25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на</a:t>
            </a:r>
            <a:r>
              <a:rPr lang="ru-RU" sz="2400" i="1" spc="15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19.11.2021г.</a:t>
            </a:r>
            <a:endParaRPr lang="ru-RU" sz="2400" dirty="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870"/>
              </a:spcBef>
            </a:pPr>
            <a:r>
              <a:rPr lang="ru-RU" sz="2400" i="1" spc="-5" dirty="0" smtClean="0">
                <a:latin typeface="Times New Roman"/>
                <a:cs typeface="Times New Roman"/>
              </a:rPr>
              <a:t>Получените</a:t>
            </a:r>
            <a:r>
              <a:rPr lang="ru-RU" sz="2400" i="1" dirty="0" smtClean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резултати</a:t>
            </a:r>
            <a:r>
              <a:rPr lang="ru-RU" sz="2400" i="1" spc="15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кореспондират</a:t>
            </a:r>
            <a:r>
              <a:rPr lang="ru-RU" sz="2400" i="1" spc="10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с</a:t>
            </a:r>
            <a:r>
              <a:rPr lang="ru-RU" sz="2400" i="1" spc="10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Цели</a:t>
            </a:r>
            <a:r>
              <a:rPr lang="ru-RU" sz="2400" i="1" spc="10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1,</a:t>
            </a:r>
            <a:r>
              <a:rPr lang="ru-RU" sz="2400" i="1" spc="25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2</a:t>
            </a:r>
            <a:r>
              <a:rPr lang="ru-RU" sz="2400" i="1" spc="-5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и</a:t>
            </a:r>
            <a:r>
              <a:rPr lang="ru-RU" sz="2400" i="1" spc="15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4</a:t>
            </a:r>
            <a:r>
              <a:rPr lang="ru-RU" sz="2400" i="1" spc="305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от</a:t>
            </a:r>
            <a:r>
              <a:rPr lang="ru-RU" sz="2400" i="1" spc="10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поставените</a:t>
            </a:r>
            <a:r>
              <a:rPr lang="ru-RU" sz="2400" i="1" spc="-20" dirty="0">
                <a:latin typeface="Times New Roman"/>
                <a:cs typeface="Times New Roman"/>
              </a:rPr>
              <a:t> </a:t>
            </a:r>
            <a:r>
              <a:rPr lang="ru-RU" sz="2400" i="1" dirty="0">
                <a:latin typeface="Times New Roman"/>
                <a:cs typeface="Times New Roman"/>
              </a:rPr>
              <a:t>в</a:t>
            </a:r>
            <a:r>
              <a:rPr lang="ru-RU" sz="2400" i="1" spc="20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проекта</a:t>
            </a:r>
            <a:r>
              <a:rPr lang="ru-RU" sz="2400" i="1" spc="5" dirty="0">
                <a:latin typeface="Times New Roman"/>
                <a:cs typeface="Times New Roman"/>
              </a:rPr>
              <a:t> </a:t>
            </a:r>
            <a:r>
              <a:rPr lang="ru-RU" sz="2400" i="1" spc="-10" dirty="0">
                <a:latin typeface="Times New Roman"/>
                <a:cs typeface="Times New Roman"/>
              </a:rPr>
              <a:t>цели.</a:t>
            </a:r>
            <a:endParaRPr lang="ru-RU" sz="2400" dirty="0">
              <a:latin typeface="Times New Roman"/>
              <a:cs typeface="Times New Roman"/>
            </a:endParaRP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365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000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cs typeface="Times New Roman"/>
              </a:rPr>
              <a:t>ОСНОВНИ</a:t>
            </a:r>
            <a:r>
              <a:rPr lang="ru-RU" sz="2800" b="1" spc="-40" dirty="0">
                <a:latin typeface="Times New Roman"/>
                <a:cs typeface="Times New Roman"/>
              </a:rPr>
              <a:t> </a:t>
            </a:r>
            <a:r>
              <a:rPr lang="ru-RU" sz="2800" b="1" spc="-10" dirty="0">
                <a:latin typeface="Times New Roman"/>
                <a:cs typeface="Times New Roman"/>
              </a:rPr>
              <a:t>РЕЗУЛТАТИ: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5128"/>
            <a:ext cx="10993582" cy="5666508"/>
          </a:xfrm>
        </p:spPr>
        <p:txBody>
          <a:bodyPr>
            <a:normAutofit fontScale="77500" lnSpcReduction="20000"/>
          </a:bodyPr>
          <a:lstStyle/>
          <a:p>
            <a:pPr marL="12700" marR="7620" algn="just">
              <a:lnSpc>
                <a:spcPct val="150000"/>
              </a:lnSpc>
              <a:spcBef>
                <a:spcPts val="1015"/>
              </a:spcBef>
              <a:buAutoNum type="arabicPeriod" startAt="2"/>
              <a:tabLst>
                <a:tab pos="168275" algn="l"/>
              </a:tabLst>
            </a:pPr>
            <a:r>
              <a:rPr lang="ru-RU" sz="3100" spc="-5" dirty="0" smtClean="0">
                <a:latin typeface="Times New Roman"/>
                <a:cs typeface="Times New Roman"/>
              </a:rPr>
              <a:t>Изработена</a:t>
            </a:r>
            <a:r>
              <a:rPr lang="ru-RU" sz="3100" spc="5" dirty="0" smtClean="0">
                <a:latin typeface="Times New Roman"/>
                <a:cs typeface="Times New Roman"/>
              </a:rPr>
              <a:t> </a:t>
            </a:r>
            <a:r>
              <a:rPr lang="ru-RU" sz="3100" dirty="0" smtClean="0">
                <a:latin typeface="Times New Roman"/>
                <a:cs typeface="Times New Roman"/>
              </a:rPr>
              <a:t>е</a:t>
            </a:r>
            <a:r>
              <a:rPr lang="ru-RU" sz="3100" spc="-15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методика</a:t>
            </a:r>
            <a:r>
              <a:rPr lang="ru-RU" sz="3100" spc="5" dirty="0" smtClean="0">
                <a:latin typeface="Times New Roman"/>
                <a:cs typeface="Times New Roman"/>
              </a:rPr>
              <a:t> </a:t>
            </a:r>
            <a:r>
              <a:rPr lang="ru-RU" sz="3100" dirty="0" smtClean="0">
                <a:latin typeface="Times New Roman"/>
                <a:cs typeface="Times New Roman"/>
              </a:rPr>
              <a:t>и</a:t>
            </a:r>
            <a:r>
              <a:rPr lang="ru-RU" sz="3100" spc="-5" dirty="0" smtClean="0">
                <a:latin typeface="Times New Roman"/>
                <a:cs typeface="Times New Roman"/>
              </a:rPr>
              <a:t> алгоритъм </a:t>
            </a:r>
            <a:r>
              <a:rPr lang="ru-RU" sz="3100" dirty="0" smtClean="0">
                <a:latin typeface="Times New Roman"/>
                <a:cs typeface="Times New Roman"/>
              </a:rPr>
              <a:t>за</a:t>
            </a:r>
            <a:r>
              <a:rPr lang="ru-RU" sz="3100" spc="10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лечение</a:t>
            </a:r>
            <a:r>
              <a:rPr lang="ru-RU" sz="3100" spc="10" dirty="0" smtClean="0">
                <a:latin typeface="Times New Roman"/>
                <a:cs typeface="Times New Roman"/>
              </a:rPr>
              <a:t> </a:t>
            </a:r>
            <a:r>
              <a:rPr lang="ru-RU" sz="3100" dirty="0" smtClean="0">
                <a:latin typeface="Times New Roman"/>
                <a:cs typeface="Times New Roman"/>
              </a:rPr>
              <a:t>на</a:t>
            </a:r>
            <a:r>
              <a:rPr lang="ru-RU" sz="3100" spc="-20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пациенти</a:t>
            </a:r>
            <a:r>
              <a:rPr lang="ru-RU" sz="3100" dirty="0" smtClean="0">
                <a:latin typeface="Times New Roman"/>
                <a:cs typeface="Times New Roman"/>
              </a:rPr>
              <a:t> с</a:t>
            </a:r>
            <a:r>
              <a:rPr lang="ru-RU" sz="3100" spc="50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атеросклеротични</a:t>
            </a:r>
            <a:r>
              <a:rPr lang="ru-RU" sz="3100" spc="-10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промени </a:t>
            </a:r>
            <a:r>
              <a:rPr lang="ru-RU" sz="3100" spc="-285" dirty="0" smtClean="0">
                <a:latin typeface="Times New Roman"/>
                <a:cs typeface="Times New Roman"/>
              </a:rPr>
              <a:t> </a:t>
            </a:r>
            <a:r>
              <a:rPr lang="ru-RU" sz="3100" dirty="0" smtClean="0">
                <a:latin typeface="Times New Roman"/>
                <a:cs typeface="Times New Roman"/>
              </a:rPr>
              <a:t>в</a:t>
            </a:r>
            <a:r>
              <a:rPr lang="ru-RU" sz="3100" spc="10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артериите</a:t>
            </a:r>
            <a:r>
              <a:rPr lang="ru-RU" sz="3100" spc="-15" dirty="0" smtClean="0">
                <a:latin typeface="Times New Roman"/>
                <a:cs typeface="Times New Roman"/>
              </a:rPr>
              <a:t> </a:t>
            </a:r>
            <a:r>
              <a:rPr lang="ru-RU" sz="3100" dirty="0" smtClean="0">
                <a:latin typeface="Times New Roman"/>
                <a:cs typeface="Times New Roman"/>
              </a:rPr>
              <a:t>на</a:t>
            </a:r>
            <a:r>
              <a:rPr lang="ru-RU" sz="3100" spc="15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долните</a:t>
            </a:r>
            <a:r>
              <a:rPr lang="ru-RU" sz="3100" spc="-15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крайници</a:t>
            </a:r>
            <a:r>
              <a:rPr lang="ru-RU" sz="3100" spc="15" dirty="0" smtClean="0">
                <a:latin typeface="Times New Roman"/>
                <a:cs typeface="Times New Roman"/>
              </a:rPr>
              <a:t> </a:t>
            </a:r>
            <a:r>
              <a:rPr lang="ru-RU" sz="3100" dirty="0" smtClean="0">
                <a:latin typeface="Times New Roman"/>
                <a:cs typeface="Times New Roman"/>
              </a:rPr>
              <a:t>в</a:t>
            </a:r>
            <a:r>
              <a:rPr lang="ru-RU" sz="3100" spc="-5" dirty="0" smtClean="0">
                <a:latin typeface="Times New Roman"/>
                <a:cs typeface="Times New Roman"/>
              </a:rPr>
              <a:t> две</a:t>
            </a:r>
            <a:r>
              <a:rPr lang="ru-RU" sz="3100" spc="5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насоки:</a:t>
            </a:r>
            <a:endParaRPr lang="ru-RU" sz="3100" dirty="0" smtClean="0">
              <a:latin typeface="Times New Roman"/>
              <a:cs typeface="Times New Roman"/>
            </a:endParaRPr>
          </a:p>
          <a:p>
            <a:pPr marL="295910" lvl="1" indent="-92075" algn="just">
              <a:lnSpc>
                <a:spcPct val="150000"/>
              </a:lnSpc>
              <a:buChar char="-"/>
              <a:tabLst>
                <a:tab pos="296545" algn="l"/>
              </a:tabLst>
            </a:pPr>
            <a:r>
              <a:rPr lang="ru-RU" sz="3100" spc="-15" dirty="0" smtClean="0">
                <a:latin typeface="Times New Roman"/>
                <a:cs typeface="Times New Roman"/>
              </a:rPr>
              <a:t>При</a:t>
            </a:r>
            <a:r>
              <a:rPr lang="ru-RU" sz="3100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субклинични,</a:t>
            </a:r>
            <a:r>
              <a:rPr lang="ru-RU" sz="3100" spc="5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нехемодинамично значими</a:t>
            </a:r>
            <a:r>
              <a:rPr lang="ru-RU" sz="3100" spc="5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лезии</a:t>
            </a:r>
            <a:endParaRPr lang="ru-RU" sz="3100" dirty="0" smtClean="0">
              <a:latin typeface="Times New Roman"/>
              <a:cs typeface="Times New Roman"/>
            </a:endParaRPr>
          </a:p>
          <a:p>
            <a:pPr marL="295910" lvl="1" indent="-92075" algn="just">
              <a:lnSpc>
                <a:spcPct val="150000"/>
              </a:lnSpc>
              <a:buChar char="-"/>
              <a:tabLst>
                <a:tab pos="296545" algn="l"/>
              </a:tabLst>
            </a:pPr>
            <a:r>
              <a:rPr lang="ru-RU" sz="3100" spc="-15" dirty="0" smtClean="0">
                <a:latin typeface="Times New Roman"/>
                <a:cs typeface="Times New Roman"/>
              </a:rPr>
              <a:t>При</a:t>
            </a:r>
            <a:r>
              <a:rPr lang="ru-RU" sz="3100" spc="15" dirty="0" smtClean="0">
                <a:latin typeface="Times New Roman"/>
                <a:cs typeface="Times New Roman"/>
              </a:rPr>
              <a:t> </a:t>
            </a:r>
            <a:r>
              <a:rPr lang="ru-RU" sz="3100" spc="-10" dirty="0" smtClean="0">
                <a:latin typeface="Times New Roman"/>
                <a:cs typeface="Times New Roman"/>
              </a:rPr>
              <a:t>клинично</a:t>
            </a:r>
            <a:r>
              <a:rPr lang="ru-RU" sz="3100" spc="30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изявена</a:t>
            </a:r>
            <a:r>
              <a:rPr lang="ru-RU" sz="3100" spc="10" dirty="0" smtClean="0">
                <a:latin typeface="Times New Roman"/>
                <a:cs typeface="Times New Roman"/>
              </a:rPr>
              <a:t> </a:t>
            </a:r>
            <a:r>
              <a:rPr lang="ru-RU" sz="3100" spc="-10" dirty="0" smtClean="0">
                <a:latin typeface="Times New Roman"/>
                <a:cs typeface="Times New Roman"/>
              </a:rPr>
              <a:t>ПАОБ</a:t>
            </a:r>
            <a:r>
              <a:rPr lang="ru-RU" sz="3100" spc="10" dirty="0" smtClean="0">
                <a:latin typeface="Times New Roman"/>
                <a:cs typeface="Times New Roman"/>
              </a:rPr>
              <a:t> </a:t>
            </a:r>
            <a:r>
              <a:rPr lang="ru-RU" sz="3100" dirty="0" smtClean="0">
                <a:latin typeface="Times New Roman"/>
                <a:cs typeface="Times New Roman"/>
              </a:rPr>
              <a:t>с</a:t>
            </a:r>
            <a:r>
              <a:rPr lang="ru-RU" sz="3100" spc="10" dirty="0" smtClean="0">
                <a:latin typeface="Times New Roman"/>
                <a:cs typeface="Times New Roman"/>
              </a:rPr>
              <a:t> </a:t>
            </a:r>
            <a:r>
              <a:rPr lang="ru-RU" sz="3100" spc="-10" dirty="0" smtClean="0">
                <a:latin typeface="Times New Roman"/>
                <a:cs typeface="Times New Roman"/>
              </a:rPr>
              <a:t>хемодинамично</a:t>
            </a:r>
            <a:r>
              <a:rPr lang="ru-RU" sz="3100" spc="10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значими</a:t>
            </a:r>
            <a:r>
              <a:rPr lang="ru-RU" sz="3100" spc="20" dirty="0" smtClean="0">
                <a:latin typeface="Times New Roman"/>
                <a:cs typeface="Times New Roman"/>
              </a:rPr>
              <a:t> </a:t>
            </a:r>
            <a:r>
              <a:rPr lang="ru-RU" sz="3100" spc="-5" dirty="0" smtClean="0">
                <a:latin typeface="Times New Roman"/>
                <a:cs typeface="Times New Roman"/>
              </a:rPr>
              <a:t>лезии</a:t>
            </a:r>
            <a:endParaRPr lang="ru-RU" sz="310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50000"/>
              </a:lnSpc>
            </a:pPr>
            <a:r>
              <a:rPr lang="ru-RU" sz="3100" i="1" spc="-5" dirty="0" smtClean="0">
                <a:latin typeface="Times New Roman"/>
                <a:cs typeface="Times New Roman"/>
              </a:rPr>
              <a:t>Получените</a:t>
            </a:r>
            <a:r>
              <a:rPr lang="ru-RU" sz="3100" i="1" dirty="0" smtClean="0">
                <a:latin typeface="Times New Roman"/>
                <a:cs typeface="Times New Roman"/>
              </a:rPr>
              <a:t> </a:t>
            </a:r>
            <a:r>
              <a:rPr lang="ru-RU" sz="3100" i="1" spc="-5" dirty="0" smtClean="0">
                <a:latin typeface="Times New Roman"/>
                <a:cs typeface="Times New Roman"/>
              </a:rPr>
              <a:t>резултати</a:t>
            </a:r>
            <a:r>
              <a:rPr lang="ru-RU" sz="3100" i="1" spc="15" dirty="0" smtClean="0">
                <a:latin typeface="Times New Roman"/>
                <a:cs typeface="Times New Roman"/>
              </a:rPr>
              <a:t> </a:t>
            </a:r>
            <a:r>
              <a:rPr lang="ru-RU" sz="3100" i="1" spc="-5" dirty="0" smtClean="0">
                <a:latin typeface="Times New Roman"/>
                <a:cs typeface="Times New Roman"/>
              </a:rPr>
              <a:t>кореспондират</a:t>
            </a:r>
            <a:r>
              <a:rPr lang="ru-RU" sz="3100" i="1" spc="10" dirty="0" smtClean="0">
                <a:latin typeface="Times New Roman"/>
                <a:cs typeface="Times New Roman"/>
              </a:rPr>
              <a:t> </a:t>
            </a:r>
            <a:r>
              <a:rPr lang="ru-RU" sz="3100" i="1" dirty="0" smtClean="0">
                <a:latin typeface="Times New Roman"/>
                <a:cs typeface="Times New Roman"/>
              </a:rPr>
              <a:t>с</a:t>
            </a:r>
            <a:r>
              <a:rPr lang="ru-RU" sz="3100" i="1" spc="10" dirty="0" smtClean="0">
                <a:latin typeface="Times New Roman"/>
                <a:cs typeface="Times New Roman"/>
              </a:rPr>
              <a:t> </a:t>
            </a:r>
            <a:r>
              <a:rPr lang="ru-RU" sz="3100" i="1" spc="-5" dirty="0" smtClean="0">
                <a:latin typeface="Times New Roman"/>
                <a:cs typeface="Times New Roman"/>
              </a:rPr>
              <a:t>Цели</a:t>
            </a:r>
            <a:r>
              <a:rPr lang="ru-RU" sz="3100" i="1" spc="15" dirty="0" smtClean="0">
                <a:latin typeface="Times New Roman"/>
                <a:cs typeface="Times New Roman"/>
              </a:rPr>
              <a:t> </a:t>
            </a:r>
            <a:r>
              <a:rPr lang="ru-RU" sz="3100" i="1" dirty="0" smtClean="0">
                <a:latin typeface="Times New Roman"/>
                <a:cs typeface="Times New Roman"/>
              </a:rPr>
              <a:t>2,</a:t>
            </a:r>
            <a:r>
              <a:rPr lang="ru-RU" sz="3100" i="1" spc="25" dirty="0" smtClean="0">
                <a:latin typeface="Times New Roman"/>
                <a:cs typeface="Times New Roman"/>
              </a:rPr>
              <a:t> </a:t>
            </a:r>
            <a:r>
              <a:rPr lang="ru-RU" sz="3100" i="1" dirty="0" smtClean="0">
                <a:latin typeface="Times New Roman"/>
                <a:cs typeface="Times New Roman"/>
              </a:rPr>
              <a:t>4</a:t>
            </a:r>
            <a:r>
              <a:rPr lang="ru-RU" sz="3100" i="1" spc="-10" dirty="0" smtClean="0">
                <a:latin typeface="Times New Roman"/>
                <a:cs typeface="Times New Roman"/>
              </a:rPr>
              <a:t> </a:t>
            </a:r>
            <a:r>
              <a:rPr lang="ru-RU" sz="3100" i="1" dirty="0" smtClean="0">
                <a:latin typeface="Times New Roman"/>
                <a:cs typeface="Times New Roman"/>
              </a:rPr>
              <a:t>и</a:t>
            </a:r>
            <a:r>
              <a:rPr lang="ru-RU" sz="3100" i="1" spc="15" dirty="0" smtClean="0">
                <a:latin typeface="Times New Roman"/>
                <a:cs typeface="Times New Roman"/>
              </a:rPr>
              <a:t> </a:t>
            </a:r>
            <a:r>
              <a:rPr lang="ru-RU" sz="3100" i="1" dirty="0" smtClean="0">
                <a:latin typeface="Times New Roman"/>
                <a:cs typeface="Times New Roman"/>
              </a:rPr>
              <a:t>5</a:t>
            </a:r>
            <a:r>
              <a:rPr lang="ru-RU" sz="3100" i="1" spc="-10" dirty="0" smtClean="0">
                <a:latin typeface="Times New Roman"/>
                <a:cs typeface="Times New Roman"/>
              </a:rPr>
              <a:t> </a:t>
            </a:r>
            <a:r>
              <a:rPr lang="ru-RU" sz="3100" i="1" dirty="0" smtClean="0">
                <a:latin typeface="Times New Roman"/>
                <a:cs typeface="Times New Roman"/>
              </a:rPr>
              <a:t>от</a:t>
            </a:r>
            <a:r>
              <a:rPr lang="ru-RU" sz="3100" i="1" spc="10" dirty="0" smtClean="0">
                <a:latin typeface="Times New Roman"/>
                <a:cs typeface="Times New Roman"/>
              </a:rPr>
              <a:t> </a:t>
            </a:r>
            <a:r>
              <a:rPr lang="ru-RU" sz="3100" i="1" spc="-5" dirty="0" smtClean="0">
                <a:latin typeface="Times New Roman"/>
                <a:cs typeface="Times New Roman"/>
              </a:rPr>
              <a:t>поставените</a:t>
            </a:r>
            <a:r>
              <a:rPr lang="ru-RU" sz="3100" i="1" spc="5" dirty="0" smtClean="0">
                <a:latin typeface="Times New Roman"/>
                <a:cs typeface="Times New Roman"/>
              </a:rPr>
              <a:t> </a:t>
            </a:r>
            <a:r>
              <a:rPr lang="ru-RU" sz="3100" i="1" dirty="0" smtClean="0">
                <a:latin typeface="Times New Roman"/>
                <a:cs typeface="Times New Roman"/>
              </a:rPr>
              <a:t>в</a:t>
            </a:r>
            <a:r>
              <a:rPr lang="ru-RU" sz="3100" i="1" spc="-5" dirty="0" smtClean="0">
                <a:latin typeface="Times New Roman"/>
                <a:cs typeface="Times New Roman"/>
              </a:rPr>
              <a:t> проекта</a:t>
            </a:r>
            <a:r>
              <a:rPr lang="ru-RU" sz="3100" i="1" spc="5" dirty="0" smtClean="0">
                <a:latin typeface="Times New Roman"/>
                <a:cs typeface="Times New Roman"/>
              </a:rPr>
              <a:t> </a:t>
            </a:r>
            <a:r>
              <a:rPr lang="ru-RU" sz="3100" i="1" spc="-5" dirty="0" smtClean="0">
                <a:latin typeface="Times New Roman"/>
                <a:cs typeface="Times New Roman"/>
              </a:rPr>
              <a:t>цели.</a:t>
            </a:r>
          </a:p>
          <a:p>
            <a:pPr marL="12700" marR="12065" algn="just">
              <a:lnSpc>
                <a:spcPct val="150000"/>
              </a:lnSpc>
              <a:buAutoNum type="arabicPeriod" startAt="3"/>
              <a:tabLst>
                <a:tab pos="168275" algn="l"/>
              </a:tabLst>
            </a:pPr>
            <a:r>
              <a:rPr lang="ru-RU" sz="3100" spc="-5" dirty="0" smtClean="0">
                <a:latin typeface="Times New Roman"/>
                <a:cs typeface="Times New Roman"/>
              </a:rPr>
              <a:t>Изработена </a:t>
            </a:r>
            <a:r>
              <a:rPr lang="ru-RU" sz="3100" dirty="0">
                <a:latin typeface="Times New Roman"/>
                <a:cs typeface="Times New Roman"/>
              </a:rPr>
              <a:t>и </a:t>
            </a:r>
            <a:r>
              <a:rPr lang="ru-RU" sz="3100" spc="-5" dirty="0">
                <a:latin typeface="Times New Roman"/>
                <a:cs typeface="Times New Roman"/>
              </a:rPr>
              <a:t>апробирана </a:t>
            </a:r>
            <a:r>
              <a:rPr lang="ru-RU" sz="3100" dirty="0">
                <a:latin typeface="Times New Roman"/>
                <a:cs typeface="Times New Roman"/>
              </a:rPr>
              <a:t>е </a:t>
            </a:r>
            <a:r>
              <a:rPr lang="ru-RU" sz="3100" spc="-5" dirty="0">
                <a:latin typeface="Times New Roman"/>
                <a:cs typeface="Times New Roman"/>
              </a:rPr>
              <a:t>анкетна карта </a:t>
            </a:r>
            <a:r>
              <a:rPr lang="ru-RU" sz="3100" dirty="0">
                <a:latin typeface="Times New Roman"/>
                <a:cs typeface="Times New Roman"/>
              </a:rPr>
              <a:t>за </a:t>
            </a:r>
            <a:r>
              <a:rPr lang="ru-RU" sz="3100" spc="-5" dirty="0">
                <a:latin typeface="Times New Roman"/>
                <a:cs typeface="Times New Roman"/>
              </a:rPr>
              <a:t>проучване </a:t>
            </a:r>
            <a:r>
              <a:rPr lang="ru-RU" sz="3100" dirty="0">
                <a:latin typeface="Times New Roman"/>
                <a:cs typeface="Times New Roman"/>
              </a:rPr>
              <a:t>тежестта на </a:t>
            </a:r>
            <a:r>
              <a:rPr lang="ru-RU" sz="3100" spc="-5" dirty="0">
                <a:latin typeface="Times New Roman"/>
                <a:cs typeface="Times New Roman"/>
              </a:rPr>
              <a:t>рисковите фактори </a:t>
            </a:r>
            <a:r>
              <a:rPr lang="ru-RU" sz="3100" dirty="0">
                <a:latin typeface="Times New Roman"/>
                <a:cs typeface="Times New Roman"/>
              </a:rPr>
              <a:t>за </a:t>
            </a:r>
            <a:r>
              <a:rPr lang="ru-RU" sz="3100" spc="-285" dirty="0">
                <a:latin typeface="Times New Roman"/>
                <a:cs typeface="Times New Roman"/>
              </a:rPr>
              <a:t> </a:t>
            </a:r>
            <a:r>
              <a:rPr lang="ru-RU" sz="3100" dirty="0">
                <a:latin typeface="Times New Roman"/>
                <a:cs typeface="Times New Roman"/>
              </a:rPr>
              <a:t>поява</a:t>
            </a:r>
            <a:r>
              <a:rPr lang="ru-RU" sz="3100" spc="10" dirty="0">
                <a:latin typeface="Times New Roman"/>
                <a:cs typeface="Times New Roman"/>
              </a:rPr>
              <a:t> </a:t>
            </a:r>
            <a:r>
              <a:rPr lang="ru-RU" sz="3100" dirty="0">
                <a:latin typeface="Times New Roman"/>
                <a:cs typeface="Times New Roman"/>
              </a:rPr>
              <a:t>на </a:t>
            </a:r>
            <a:r>
              <a:rPr lang="ru-RU" sz="3100" spc="-5" dirty="0">
                <a:latin typeface="Times New Roman"/>
                <a:cs typeface="Times New Roman"/>
              </a:rPr>
              <a:t>атеросклеротични изменения </a:t>
            </a:r>
            <a:r>
              <a:rPr lang="ru-RU" sz="3100" dirty="0">
                <a:latin typeface="Times New Roman"/>
                <a:cs typeface="Times New Roman"/>
              </a:rPr>
              <a:t>на</a:t>
            </a:r>
            <a:r>
              <a:rPr lang="ru-RU" sz="3100" spc="10" dirty="0">
                <a:latin typeface="Times New Roman"/>
                <a:cs typeface="Times New Roman"/>
              </a:rPr>
              <a:t> </a:t>
            </a:r>
            <a:r>
              <a:rPr lang="ru-RU" sz="3100" spc="-10" dirty="0">
                <a:latin typeface="Times New Roman"/>
                <a:cs typeface="Times New Roman"/>
              </a:rPr>
              <a:t>периферните</a:t>
            </a:r>
            <a:r>
              <a:rPr lang="ru-RU" sz="3100" spc="15" dirty="0">
                <a:latin typeface="Times New Roman"/>
                <a:cs typeface="Times New Roman"/>
              </a:rPr>
              <a:t> </a:t>
            </a:r>
            <a:r>
              <a:rPr lang="ru-RU" sz="3100" spc="-5" dirty="0">
                <a:latin typeface="Times New Roman"/>
                <a:cs typeface="Times New Roman"/>
              </a:rPr>
              <a:t>кръвоносни съдове</a:t>
            </a:r>
            <a:r>
              <a:rPr lang="ru-RU" sz="3100" spc="15" dirty="0">
                <a:latin typeface="Times New Roman"/>
                <a:cs typeface="Times New Roman"/>
              </a:rPr>
              <a:t> </a:t>
            </a:r>
            <a:r>
              <a:rPr lang="ru-RU" sz="3100" dirty="0">
                <a:latin typeface="Times New Roman"/>
                <a:cs typeface="Times New Roman"/>
              </a:rPr>
              <a:t>при </a:t>
            </a:r>
            <a:r>
              <a:rPr lang="ru-RU" sz="3100" spc="-5" dirty="0">
                <a:latin typeface="Times New Roman"/>
                <a:cs typeface="Times New Roman"/>
              </a:rPr>
              <a:t>диабетици</a:t>
            </a:r>
            <a:endParaRPr lang="ru-RU" sz="3100" dirty="0">
              <a:latin typeface="Times New Roman"/>
              <a:cs typeface="Times New Roman"/>
            </a:endParaRPr>
          </a:p>
          <a:p>
            <a:pPr marL="12700" algn="just">
              <a:lnSpc>
                <a:spcPct val="150000"/>
              </a:lnSpc>
            </a:pPr>
            <a:r>
              <a:rPr lang="ru-RU" sz="3100" i="1" spc="-5" dirty="0" smtClean="0">
                <a:latin typeface="Times New Roman"/>
                <a:cs typeface="Times New Roman"/>
              </a:rPr>
              <a:t>Получените</a:t>
            </a:r>
            <a:r>
              <a:rPr lang="ru-RU" sz="3100" i="1" dirty="0" smtClean="0">
                <a:latin typeface="Times New Roman"/>
                <a:cs typeface="Times New Roman"/>
              </a:rPr>
              <a:t> </a:t>
            </a:r>
            <a:r>
              <a:rPr lang="ru-RU" sz="3100" i="1" spc="-5" dirty="0">
                <a:latin typeface="Times New Roman"/>
                <a:cs typeface="Times New Roman"/>
              </a:rPr>
              <a:t>резултати</a:t>
            </a:r>
            <a:r>
              <a:rPr lang="ru-RU" sz="3100" i="1" spc="15" dirty="0">
                <a:latin typeface="Times New Roman"/>
                <a:cs typeface="Times New Roman"/>
              </a:rPr>
              <a:t> </a:t>
            </a:r>
            <a:r>
              <a:rPr lang="ru-RU" sz="3100" i="1" spc="-5" dirty="0">
                <a:latin typeface="Times New Roman"/>
                <a:cs typeface="Times New Roman"/>
              </a:rPr>
              <a:t>кореспондират</a:t>
            </a:r>
            <a:r>
              <a:rPr lang="ru-RU" sz="3100" i="1" spc="10" dirty="0">
                <a:latin typeface="Times New Roman"/>
                <a:cs typeface="Times New Roman"/>
              </a:rPr>
              <a:t> </a:t>
            </a:r>
            <a:r>
              <a:rPr lang="ru-RU" sz="3100" i="1" dirty="0">
                <a:latin typeface="Times New Roman"/>
                <a:cs typeface="Times New Roman"/>
              </a:rPr>
              <a:t>с</a:t>
            </a:r>
            <a:r>
              <a:rPr lang="ru-RU" sz="3100" i="1" spc="10" dirty="0">
                <a:latin typeface="Times New Roman"/>
                <a:cs typeface="Times New Roman"/>
              </a:rPr>
              <a:t> </a:t>
            </a:r>
            <a:r>
              <a:rPr lang="ru-RU" sz="3100" i="1" spc="-5" dirty="0">
                <a:latin typeface="Times New Roman"/>
                <a:cs typeface="Times New Roman"/>
              </a:rPr>
              <a:t>Цел</a:t>
            </a:r>
            <a:r>
              <a:rPr lang="ru-RU" sz="3100" i="1" spc="15" dirty="0">
                <a:latin typeface="Times New Roman"/>
                <a:cs typeface="Times New Roman"/>
              </a:rPr>
              <a:t> </a:t>
            </a:r>
            <a:r>
              <a:rPr lang="ru-RU" sz="3100" i="1" dirty="0">
                <a:latin typeface="Times New Roman"/>
                <a:cs typeface="Times New Roman"/>
              </a:rPr>
              <a:t>3</a:t>
            </a:r>
            <a:r>
              <a:rPr lang="ru-RU" sz="3100" i="1" spc="280" dirty="0">
                <a:latin typeface="Times New Roman"/>
                <a:cs typeface="Times New Roman"/>
              </a:rPr>
              <a:t> </a:t>
            </a:r>
            <a:r>
              <a:rPr lang="ru-RU" sz="3100" i="1" dirty="0">
                <a:latin typeface="Times New Roman"/>
                <a:cs typeface="Times New Roman"/>
              </a:rPr>
              <a:t>от</a:t>
            </a:r>
            <a:r>
              <a:rPr lang="ru-RU" sz="3100" i="1" spc="10" dirty="0">
                <a:latin typeface="Times New Roman"/>
                <a:cs typeface="Times New Roman"/>
              </a:rPr>
              <a:t> </a:t>
            </a:r>
            <a:r>
              <a:rPr lang="ru-RU" sz="3100" i="1" spc="-5" dirty="0">
                <a:latin typeface="Times New Roman"/>
                <a:cs typeface="Times New Roman"/>
              </a:rPr>
              <a:t>поставените</a:t>
            </a:r>
            <a:r>
              <a:rPr lang="ru-RU" sz="3100" i="1" spc="5" dirty="0">
                <a:latin typeface="Times New Roman"/>
                <a:cs typeface="Times New Roman"/>
              </a:rPr>
              <a:t> </a:t>
            </a:r>
            <a:r>
              <a:rPr lang="ru-RU" sz="3100" i="1" dirty="0">
                <a:latin typeface="Times New Roman"/>
                <a:cs typeface="Times New Roman"/>
              </a:rPr>
              <a:t>в</a:t>
            </a:r>
            <a:r>
              <a:rPr lang="ru-RU" sz="3100" i="1" spc="-10" dirty="0">
                <a:latin typeface="Times New Roman"/>
                <a:cs typeface="Times New Roman"/>
              </a:rPr>
              <a:t> </a:t>
            </a:r>
            <a:r>
              <a:rPr lang="ru-RU" sz="3100" i="1" spc="-5" dirty="0">
                <a:latin typeface="Times New Roman"/>
                <a:cs typeface="Times New Roman"/>
              </a:rPr>
              <a:t>проекта</a:t>
            </a:r>
            <a:r>
              <a:rPr lang="ru-RU" sz="3100" i="1" spc="10" dirty="0">
                <a:latin typeface="Times New Roman"/>
                <a:cs typeface="Times New Roman"/>
              </a:rPr>
              <a:t> </a:t>
            </a:r>
            <a:r>
              <a:rPr lang="ru-RU" sz="3100" i="1" spc="-5" dirty="0">
                <a:latin typeface="Times New Roman"/>
                <a:cs typeface="Times New Roman"/>
              </a:rPr>
              <a:t>цели.</a:t>
            </a:r>
            <a:endParaRPr lang="ru-RU" sz="3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lang="ru-RU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367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000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cs typeface="Times New Roman"/>
              </a:rPr>
              <a:t>ОСНОВНИ</a:t>
            </a:r>
            <a:r>
              <a:rPr lang="ru-RU" sz="2800" b="1" spc="-40" dirty="0">
                <a:latin typeface="Times New Roman"/>
                <a:cs typeface="Times New Roman"/>
              </a:rPr>
              <a:t> </a:t>
            </a:r>
            <a:r>
              <a:rPr lang="ru-RU" sz="2800" b="1" spc="-10" dirty="0">
                <a:latin typeface="Times New Roman"/>
                <a:cs typeface="Times New Roman"/>
              </a:rPr>
              <a:t>РЕЗУЛТАТИ: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5236"/>
            <a:ext cx="10515600" cy="5151727"/>
          </a:xfrm>
        </p:spPr>
        <p:txBody>
          <a:bodyPr>
            <a:normAutofit/>
          </a:bodyPr>
          <a:lstStyle/>
          <a:p>
            <a:pPr marL="12700" marR="8255" algn="just">
              <a:lnSpc>
                <a:spcPct val="101699"/>
              </a:lnSpc>
              <a:spcBef>
                <a:spcPts val="75"/>
              </a:spcBef>
              <a:buSzPct val="91666"/>
              <a:buAutoNum type="arabicPeriod" startAt="4"/>
              <a:tabLst>
                <a:tab pos="128905" algn="l"/>
              </a:tabLst>
            </a:pPr>
            <a:r>
              <a:rPr lang="ru-RU" sz="2800" spc="-5" dirty="0">
                <a:latin typeface="Times New Roman"/>
                <a:cs typeface="Times New Roman"/>
              </a:rPr>
              <a:t>Изработена</a:t>
            </a:r>
            <a:r>
              <a:rPr lang="ru-RU" sz="2800" spc="-6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е</a:t>
            </a:r>
            <a:r>
              <a:rPr lang="ru-RU" sz="2800" spc="-60" dirty="0">
                <a:latin typeface="Times New Roman"/>
                <a:cs typeface="Times New Roman"/>
              </a:rPr>
              <a:t> </a:t>
            </a:r>
            <a:r>
              <a:rPr lang="ru-RU" sz="2800" spc="-5" dirty="0">
                <a:latin typeface="Times New Roman"/>
                <a:cs typeface="Times New Roman"/>
              </a:rPr>
              <a:t>информационна</a:t>
            </a:r>
            <a:r>
              <a:rPr lang="ru-RU" sz="2800" spc="-35" dirty="0">
                <a:latin typeface="Times New Roman"/>
                <a:cs typeface="Times New Roman"/>
              </a:rPr>
              <a:t> </a:t>
            </a:r>
            <a:r>
              <a:rPr lang="ru-RU" sz="2800" spc="-10" dirty="0">
                <a:latin typeface="Times New Roman"/>
                <a:cs typeface="Times New Roman"/>
              </a:rPr>
              <a:t>брошура</a:t>
            </a:r>
            <a:r>
              <a:rPr lang="ru-RU" sz="2800" spc="-35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за</a:t>
            </a:r>
            <a:r>
              <a:rPr lang="ru-RU" sz="2800" spc="-40" dirty="0">
                <a:latin typeface="Times New Roman"/>
                <a:cs typeface="Times New Roman"/>
              </a:rPr>
              <a:t> </a:t>
            </a:r>
            <a:r>
              <a:rPr lang="ru-RU" sz="2800" spc="-5" dirty="0">
                <a:latin typeface="Times New Roman"/>
                <a:cs typeface="Times New Roman"/>
              </a:rPr>
              <a:t>пациенти</a:t>
            </a:r>
            <a:r>
              <a:rPr lang="ru-RU" sz="2800" spc="-2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ru-RU" sz="2800" spc="-60" dirty="0">
                <a:latin typeface="Times New Roman"/>
                <a:cs typeface="Times New Roman"/>
              </a:rPr>
              <a:t> </a:t>
            </a:r>
            <a:r>
              <a:rPr lang="ru-RU" sz="2800" spc="-10" dirty="0">
                <a:latin typeface="Times New Roman"/>
                <a:cs typeface="Times New Roman"/>
              </a:rPr>
              <a:t>диабет</a:t>
            </a:r>
            <a:r>
              <a:rPr lang="ru-RU" sz="2800" spc="-5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относно</a:t>
            </a:r>
            <a:r>
              <a:rPr lang="ru-RU" sz="2800" spc="-35" dirty="0">
                <a:latin typeface="Times New Roman"/>
                <a:cs typeface="Times New Roman"/>
              </a:rPr>
              <a:t> </a:t>
            </a:r>
            <a:r>
              <a:rPr lang="ru-RU" sz="2800" spc="-10" dirty="0">
                <a:latin typeface="Times New Roman"/>
                <a:cs typeface="Times New Roman"/>
              </a:rPr>
              <a:t>усложнението</a:t>
            </a:r>
            <a:r>
              <a:rPr lang="ru-RU" sz="2800" spc="20" dirty="0">
                <a:latin typeface="Times New Roman"/>
                <a:cs typeface="Times New Roman"/>
              </a:rPr>
              <a:t> </a:t>
            </a:r>
            <a:r>
              <a:rPr lang="ru-RU" sz="2800" spc="-15" dirty="0">
                <a:latin typeface="Times New Roman"/>
                <a:cs typeface="Times New Roman"/>
              </a:rPr>
              <a:t>ПАОБ </a:t>
            </a:r>
            <a:r>
              <a:rPr lang="ru-RU" sz="2800" spc="-285" dirty="0">
                <a:latin typeface="Times New Roman"/>
                <a:cs typeface="Times New Roman"/>
              </a:rPr>
              <a:t> </a:t>
            </a:r>
            <a:r>
              <a:rPr lang="ru-RU" sz="2800" spc="-5" dirty="0">
                <a:latin typeface="Times New Roman"/>
                <a:cs typeface="Times New Roman"/>
              </a:rPr>
              <a:t>(Периферна</a:t>
            </a:r>
            <a:r>
              <a:rPr lang="ru-RU" sz="2800" spc="5" dirty="0">
                <a:latin typeface="Times New Roman"/>
                <a:cs typeface="Times New Roman"/>
              </a:rPr>
              <a:t> </a:t>
            </a:r>
            <a:r>
              <a:rPr lang="ru-RU" sz="2800" spc="-5" dirty="0">
                <a:latin typeface="Times New Roman"/>
                <a:cs typeface="Times New Roman"/>
              </a:rPr>
              <a:t>артериална</a:t>
            </a:r>
            <a:r>
              <a:rPr lang="ru-RU" sz="2800" spc="-20" dirty="0">
                <a:latin typeface="Times New Roman"/>
                <a:cs typeface="Times New Roman"/>
              </a:rPr>
              <a:t> </a:t>
            </a:r>
            <a:r>
              <a:rPr lang="ru-RU" sz="2800" spc="-5" dirty="0">
                <a:latin typeface="Times New Roman"/>
                <a:cs typeface="Times New Roman"/>
              </a:rPr>
              <a:t>обструктивна</a:t>
            </a:r>
            <a:r>
              <a:rPr lang="ru-RU" sz="2800" spc="5" dirty="0">
                <a:latin typeface="Times New Roman"/>
                <a:cs typeface="Times New Roman"/>
              </a:rPr>
              <a:t> </a:t>
            </a:r>
            <a:r>
              <a:rPr lang="ru-RU" sz="2800" spc="-5" dirty="0">
                <a:latin typeface="Times New Roman"/>
                <a:cs typeface="Times New Roman"/>
              </a:rPr>
              <a:t>болест).</a:t>
            </a:r>
            <a:endParaRPr lang="ru-RU"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ru-RU" sz="2800" i="1" spc="-5" dirty="0" smtClean="0">
                <a:latin typeface="Times New Roman"/>
                <a:cs typeface="Times New Roman"/>
              </a:rPr>
              <a:t>Получените</a:t>
            </a:r>
            <a:r>
              <a:rPr lang="ru-RU" sz="2800" i="1" dirty="0" smtClean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резултати</a:t>
            </a:r>
            <a:r>
              <a:rPr lang="ru-RU" sz="2800" i="1" spc="15" dirty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кореспондират</a:t>
            </a:r>
            <a:r>
              <a:rPr lang="ru-RU" sz="2800" i="1" spc="1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с</a:t>
            </a:r>
            <a:r>
              <a:rPr lang="ru-RU" sz="2800" i="1" spc="10" dirty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Цел</a:t>
            </a:r>
            <a:r>
              <a:rPr lang="ru-RU" sz="2800" i="1" spc="4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6</a:t>
            </a:r>
            <a:r>
              <a:rPr lang="ru-RU" sz="2800" i="1" spc="285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от</a:t>
            </a:r>
            <a:r>
              <a:rPr lang="ru-RU" sz="2800" i="1" spc="10" dirty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поставените</a:t>
            </a:r>
            <a:r>
              <a:rPr lang="ru-RU" sz="2800" i="1" spc="5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в</a:t>
            </a:r>
            <a:r>
              <a:rPr lang="ru-RU" sz="2800" i="1" spc="-10" dirty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проекта</a:t>
            </a:r>
            <a:r>
              <a:rPr lang="ru-RU" sz="2800" i="1" spc="10" dirty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цели</a:t>
            </a:r>
            <a:r>
              <a:rPr lang="ru-RU" sz="2800" i="1" spc="-5" dirty="0" smtClean="0">
                <a:latin typeface="Times New Roman"/>
                <a:cs typeface="Times New Roman"/>
              </a:rPr>
              <a:t>.</a:t>
            </a:r>
          </a:p>
          <a:p>
            <a:pPr marL="12700" marR="6985" algn="just">
              <a:lnSpc>
                <a:spcPct val="95800"/>
              </a:lnSpc>
              <a:spcBef>
                <a:spcPts val="894"/>
              </a:spcBef>
              <a:buSzPct val="91666"/>
              <a:buAutoNum type="arabicPeriod" startAt="5"/>
              <a:tabLst>
                <a:tab pos="128905" algn="l"/>
              </a:tabLst>
            </a:pPr>
            <a:r>
              <a:rPr lang="ru-RU" sz="2800" spc="-5" dirty="0">
                <a:latin typeface="Times New Roman"/>
                <a:cs typeface="Times New Roman"/>
              </a:rPr>
              <a:t>Изработен </a:t>
            </a:r>
            <a:r>
              <a:rPr lang="ru-RU" sz="2800" dirty="0">
                <a:latin typeface="Times New Roman"/>
                <a:cs typeface="Times New Roman"/>
              </a:rPr>
              <a:t>е </a:t>
            </a:r>
            <a:r>
              <a:rPr lang="ru-RU" sz="2800" spc="-10" dirty="0">
                <a:latin typeface="Times New Roman"/>
                <a:cs typeface="Times New Roman"/>
              </a:rPr>
              <a:t>технически </a:t>
            </a:r>
            <a:r>
              <a:rPr lang="ru-RU" sz="2800" spc="-5" dirty="0">
                <a:latin typeface="Times New Roman"/>
                <a:cs typeface="Times New Roman"/>
              </a:rPr>
              <a:t>фиш </a:t>
            </a:r>
            <a:r>
              <a:rPr lang="ru-RU" sz="2800" dirty="0">
                <a:latin typeface="Times New Roman"/>
                <a:cs typeface="Times New Roman"/>
              </a:rPr>
              <a:t>с </a:t>
            </a:r>
            <a:r>
              <a:rPr lang="ru-RU" sz="2800" spc="-5" dirty="0">
                <a:latin typeface="Times New Roman"/>
                <a:cs typeface="Times New Roman"/>
              </a:rPr>
              <a:t>практико-приложни </a:t>
            </a:r>
            <a:r>
              <a:rPr lang="ru-RU" sz="2800" dirty="0">
                <a:latin typeface="Times New Roman"/>
                <a:cs typeface="Times New Roman"/>
              </a:rPr>
              <a:t>насоки за </a:t>
            </a:r>
            <a:r>
              <a:rPr lang="ru-RU" sz="2800" spc="-10" dirty="0">
                <a:latin typeface="Times New Roman"/>
                <a:cs typeface="Times New Roman"/>
              </a:rPr>
              <a:t>скрининг, </a:t>
            </a:r>
            <a:r>
              <a:rPr lang="ru-RU" sz="2800" spc="-5" dirty="0">
                <a:latin typeface="Times New Roman"/>
                <a:cs typeface="Times New Roman"/>
              </a:rPr>
              <a:t>профилактика, 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spc="-5" dirty="0">
                <a:latin typeface="Times New Roman"/>
                <a:cs typeface="Times New Roman"/>
              </a:rPr>
              <a:t>превенция </a:t>
            </a:r>
            <a:r>
              <a:rPr lang="ru-RU" sz="2800" dirty="0">
                <a:latin typeface="Times New Roman"/>
                <a:cs typeface="Times New Roman"/>
              </a:rPr>
              <a:t>и </a:t>
            </a:r>
            <a:r>
              <a:rPr lang="ru-RU" sz="2800" spc="-5" dirty="0">
                <a:latin typeface="Times New Roman"/>
                <a:cs typeface="Times New Roman"/>
              </a:rPr>
              <a:t>лечение </a:t>
            </a:r>
            <a:r>
              <a:rPr lang="ru-RU" sz="2800" dirty="0">
                <a:latin typeface="Times New Roman"/>
                <a:cs typeface="Times New Roman"/>
              </a:rPr>
              <a:t>на</a:t>
            </a:r>
            <a:r>
              <a:rPr lang="ru-RU" sz="2800" spc="5" dirty="0">
                <a:latin typeface="Times New Roman"/>
                <a:cs typeface="Times New Roman"/>
              </a:rPr>
              <a:t> </a:t>
            </a:r>
            <a:r>
              <a:rPr lang="ru-RU" sz="2800" spc="-5" dirty="0">
                <a:latin typeface="Times New Roman"/>
                <a:cs typeface="Times New Roman"/>
              </a:rPr>
              <a:t>периферната артериална съдова болест </a:t>
            </a:r>
            <a:r>
              <a:rPr lang="ru-RU" sz="2800" dirty="0">
                <a:latin typeface="Times New Roman"/>
                <a:cs typeface="Times New Roman"/>
              </a:rPr>
              <a:t>и </a:t>
            </a:r>
            <a:r>
              <a:rPr lang="ru-RU" sz="2800" spc="-5" dirty="0">
                <a:latin typeface="Times New Roman"/>
                <a:cs typeface="Times New Roman"/>
              </a:rPr>
              <a:t>диабетното стъпало като 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spc="-5" dirty="0">
                <a:latin typeface="Times New Roman"/>
                <a:cs typeface="Times New Roman"/>
              </a:rPr>
              <a:t>усложнение</a:t>
            </a:r>
            <a:r>
              <a:rPr lang="ru-RU" sz="2800" spc="-25" dirty="0">
                <a:latin typeface="Times New Roman"/>
                <a:cs typeface="Times New Roman"/>
              </a:rPr>
              <a:t> </a:t>
            </a:r>
            <a:r>
              <a:rPr lang="ru-RU" sz="2800" spc="10" dirty="0">
                <a:latin typeface="Times New Roman"/>
                <a:cs typeface="Times New Roman"/>
              </a:rPr>
              <a:t>от</a:t>
            </a:r>
            <a:r>
              <a:rPr lang="ru-RU" sz="2800" spc="-10" dirty="0">
                <a:latin typeface="Times New Roman"/>
                <a:cs typeface="Times New Roman"/>
              </a:rPr>
              <a:t> </a:t>
            </a:r>
            <a:r>
              <a:rPr lang="ru-RU" sz="2800" spc="-5" dirty="0">
                <a:latin typeface="Times New Roman"/>
                <a:cs typeface="Times New Roman"/>
              </a:rPr>
              <a:t>захарния</a:t>
            </a:r>
            <a:r>
              <a:rPr lang="ru-RU" sz="2800" spc="10" dirty="0">
                <a:latin typeface="Times New Roman"/>
                <a:cs typeface="Times New Roman"/>
              </a:rPr>
              <a:t> </a:t>
            </a:r>
            <a:r>
              <a:rPr lang="ru-RU" sz="2800" spc="-10" dirty="0">
                <a:latin typeface="Times New Roman"/>
                <a:cs typeface="Times New Roman"/>
              </a:rPr>
              <a:t>диабет.</a:t>
            </a:r>
            <a:endParaRPr lang="ru-RU"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ru-RU" sz="2800" i="1" spc="-5" dirty="0" smtClean="0">
                <a:latin typeface="Times New Roman"/>
                <a:cs typeface="Times New Roman"/>
              </a:rPr>
              <a:t>Получените</a:t>
            </a:r>
            <a:r>
              <a:rPr lang="ru-RU" sz="2800" i="1" spc="5" dirty="0" smtClean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резултати</a:t>
            </a:r>
            <a:r>
              <a:rPr lang="ru-RU" sz="2800" i="1" spc="15" dirty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кореспондират</a:t>
            </a:r>
            <a:r>
              <a:rPr lang="ru-RU" sz="2800" i="1" spc="15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с</a:t>
            </a:r>
            <a:r>
              <a:rPr lang="ru-RU" sz="2800" i="1" spc="10" dirty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Цели</a:t>
            </a:r>
            <a:r>
              <a:rPr lang="ru-RU" sz="2800" i="1" spc="2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1,2,3,4,6</a:t>
            </a:r>
            <a:r>
              <a:rPr lang="ru-RU" sz="2800" i="1" spc="-1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от</a:t>
            </a:r>
            <a:r>
              <a:rPr lang="ru-RU" sz="2800" i="1" spc="15" dirty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поставените</a:t>
            </a:r>
            <a:r>
              <a:rPr lang="ru-RU" sz="2800" i="1" spc="1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в</a:t>
            </a:r>
            <a:r>
              <a:rPr lang="ru-RU" sz="2800" i="1" spc="-5" dirty="0">
                <a:latin typeface="Times New Roman"/>
                <a:cs typeface="Times New Roman"/>
              </a:rPr>
              <a:t> проекта</a:t>
            </a:r>
            <a:r>
              <a:rPr lang="ru-RU" sz="2800" i="1" spc="15" dirty="0">
                <a:latin typeface="Times New Roman"/>
                <a:cs typeface="Times New Roman"/>
              </a:rPr>
              <a:t> </a:t>
            </a:r>
            <a:r>
              <a:rPr lang="ru-RU" sz="2800" i="1" spc="-5" dirty="0">
                <a:latin typeface="Times New Roman"/>
                <a:cs typeface="Times New Roman"/>
              </a:rPr>
              <a:t>цели.</a:t>
            </a:r>
            <a:endParaRPr lang="ru-RU"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ru-RU"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411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Times New Roman"/>
                <a:cs typeface="Times New Roman"/>
              </a:rPr>
              <a:t>Участие</a:t>
            </a:r>
            <a:r>
              <a:rPr lang="ru-RU" sz="3200" b="1" spc="-15" dirty="0">
                <a:latin typeface="Times New Roman"/>
                <a:cs typeface="Times New Roman"/>
              </a:rPr>
              <a:t> </a:t>
            </a:r>
            <a:r>
              <a:rPr lang="ru-RU" sz="3200" b="1" dirty="0">
                <a:latin typeface="Times New Roman"/>
                <a:cs typeface="Times New Roman"/>
              </a:rPr>
              <a:t>в</a:t>
            </a:r>
            <a:r>
              <a:rPr lang="ru-RU" sz="3200" b="1" spc="-30" dirty="0">
                <a:latin typeface="Times New Roman"/>
                <a:cs typeface="Times New Roman"/>
              </a:rPr>
              <a:t> </a:t>
            </a:r>
            <a:r>
              <a:rPr lang="ru-RU" sz="3200" b="1" spc="-5" dirty="0">
                <a:latin typeface="Times New Roman"/>
                <a:cs typeface="Times New Roman"/>
              </a:rPr>
              <a:t>научни</a:t>
            </a:r>
            <a:r>
              <a:rPr lang="ru-RU" sz="3200" b="1" spc="-25" dirty="0">
                <a:latin typeface="Times New Roman"/>
                <a:cs typeface="Times New Roman"/>
              </a:rPr>
              <a:t> </a:t>
            </a:r>
            <a:r>
              <a:rPr lang="ru-RU" sz="3200" b="1" dirty="0">
                <a:latin typeface="Times New Roman"/>
                <a:cs typeface="Times New Roman"/>
              </a:rPr>
              <a:t>форуми: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27018"/>
            <a:ext cx="10353762" cy="4364182"/>
          </a:xfrm>
        </p:spPr>
        <p:txBody>
          <a:bodyPr>
            <a:normAutofit lnSpcReduction="10000"/>
          </a:bodyPr>
          <a:lstStyle/>
          <a:p>
            <a:pPr marL="469900" marR="6350" lvl="1" indent="-229235" algn="just">
              <a:lnSpc>
                <a:spcPct val="150000"/>
              </a:lnSpc>
              <a:buAutoNum type="arabicPeriod"/>
              <a:tabLst>
                <a:tab pos="470534" algn="l"/>
              </a:tabLst>
            </a:pPr>
            <a:r>
              <a:rPr lang="ru-RU" sz="2400" spc="-5" dirty="0">
                <a:latin typeface="Times New Roman"/>
                <a:cs typeface="Times New Roman"/>
              </a:rPr>
              <a:t>Участие </a:t>
            </a:r>
            <a:r>
              <a:rPr lang="ru-RU" sz="2400" dirty="0">
                <a:latin typeface="Times New Roman"/>
                <a:cs typeface="Times New Roman"/>
              </a:rPr>
              <a:t>с </a:t>
            </a:r>
            <a:r>
              <a:rPr lang="ru-RU" sz="2400" spc="-5" dirty="0">
                <a:latin typeface="Times New Roman"/>
                <a:cs typeface="Times New Roman"/>
              </a:rPr>
              <a:t>доклад </a:t>
            </a:r>
            <a:r>
              <a:rPr lang="ru-RU" sz="2400" dirty="0">
                <a:latin typeface="Times New Roman"/>
                <a:cs typeface="Times New Roman"/>
              </a:rPr>
              <a:t>в </a:t>
            </a:r>
            <a:r>
              <a:rPr lang="ru-RU" sz="2400" spc="-5" dirty="0">
                <a:latin typeface="Times New Roman"/>
                <a:cs typeface="Times New Roman"/>
              </a:rPr>
              <a:t>заключителния етап</a:t>
            </a:r>
            <a:r>
              <a:rPr lang="ru-RU" sz="2400" dirty="0">
                <a:latin typeface="Times New Roman"/>
                <a:cs typeface="Times New Roman"/>
              </a:rPr>
              <a:t> във </a:t>
            </a:r>
            <a:r>
              <a:rPr lang="ru-RU" sz="2400" spc="-5" dirty="0">
                <a:latin typeface="Times New Roman"/>
                <a:cs typeface="Times New Roman"/>
              </a:rPr>
              <a:t>връзка </a:t>
            </a:r>
            <a:r>
              <a:rPr lang="ru-RU" sz="2400" dirty="0">
                <a:latin typeface="Times New Roman"/>
                <a:cs typeface="Times New Roman"/>
              </a:rPr>
              <a:t>с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юбилея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b="1" i="1" dirty="0">
                <a:latin typeface="Times New Roman"/>
                <a:cs typeface="Times New Roman"/>
              </a:rPr>
              <a:t>„100</a:t>
            </a:r>
            <a:r>
              <a:rPr lang="ru-RU" sz="2400" b="1" i="1" spc="5" dirty="0">
                <a:latin typeface="Times New Roman"/>
                <a:cs typeface="Times New Roman"/>
              </a:rPr>
              <a:t> </a:t>
            </a:r>
            <a:r>
              <a:rPr lang="ru-RU" sz="2400" b="1" i="1" spc="-5" dirty="0">
                <a:latin typeface="Times New Roman"/>
                <a:cs typeface="Times New Roman"/>
              </a:rPr>
              <a:t>години</a:t>
            </a:r>
            <a:r>
              <a:rPr lang="ru-RU" sz="2400" b="1" i="1" dirty="0">
                <a:latin typeface="Times New Roman"/>
                <a:cs typeface="Times New Roman"/>
              </a:rPr>
              <a:t> </a:t>
            </a:r>
            <a:r>
              <a:rPr lang="ru-RU" sz="2400" b="1" i="1" spc="-15" dirty="0">
                <a:latin typeface="Times New Roman"/>
                <a:cs typeface="Times New Roman"/>
              </a:rPr>
              <a:t>от </a:t>
            </a:r>
            <a:r>
              <a:rPr lang="ru-RU" sz="2400" b="1" i="1" spc="-10" dirty="0">
                <a:latin typeface="Times New Roman"/>
                <a:cs typeface="Times New Roman"/>
              </a:rPr>
              <a:t> </a:t>
            </a:r>
            <a:r>
              <a:rPr lang="ru-RU" sz="2400" b="1" i="1" dirty="0">
                <a:latin typeface="Times New Roman"/>
                <a:cs typeface="Times New Roman"/>
              </a:rPr>
              <a:t>откритието</a:t>
            </a:r>
            <a:r>
              <a:rPr lang="ru-RU" sz="2400" b="1" i="1" spc="295" dirty="0">
                <a:latin typeface="Times New Roman"/>
                <a:cs typeface="Times New Roman"/>
              </a:rPr>
              <a:t> </a:t>
            </a:r>
            <a:r>
              <a:rPr lang="ru-RU" sz="2400" b="1" i="1" dirty="0">
                <a:latin typeface="Times New Roman"/>
                <a:cs typeface="Times New Roman"/>
              </a:rPr>
              <a:t>на</a:t>
            </a:r>
            <a:r>
              <a:rPr lang="ru-RU" sz="2400" b="1" i="1" spc="270" dirty="0">
                <a:latin typeface="Times New Roman"/>
                <a:cs typeface="Times New Roman"/>
              </a:rPr>
              <a:t> </a:t>
            </a:r>
            <a:r>
              <a:rPr lang="ru-RU" sz="2400" b="1" i="1" spc="-5" dirty="0">
                <a:latin typeface="Times New Roman"/>
                <a:cs typeface="Times New Roman"/>
              </a:rPr>
              <a:t>инсулина</a:t>
            </a:r>
            <a:r>
              <a:rPr lang="ru-RU" sz="2400" b="1" spc="-5" dirty="0">
                <a:latin typeface="Times New Roman"/>
                <a:cs typeface="Times New Roman"/>
              </a:rPr>
              <a:t>”,</a:t>
            </a:r>
            <a:r>
              <a:rPr lang="ru-RU" sz="2400" b="1" dirty="0">
                <a:latin typeface="Times New Roman"/>
                <a:cs typeface="Times New Roman"/>
              </a:rPr>
              <a:t> </a:t>
            </a:r>
            <a:r>
              <a:rPr lang="ru-RU" sz="2400" spc="-10" dirty="0">
                <a:latin typeface="Times New Roman"/>
                <a:cs typeface="Times New Roman"/>
              </a:rPr>
              <a:t>международен</a:t>
            </a:r>
            <a:r>
              <a:rPr lang="ru-RU" sz="2400" spc="2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форум</a:t>
            </a:r>
            <a:r>
              <a:rPr lang="ru-RU" sz="2400" spc="1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гр.Бургас.</a:t>
            </a:r>
            <a:endParaRPr lang="ru-RU" sz="2400" dirty="0">
              <a:latin typeface="Times New Roman"/>
              <a:cs typeface="Times New Roman"/>
            </a:endParaRPr>
          </a:p>
          <a:p>
            <a:pPr lvl="1" algn="just">
              <a:lnSpc>
                <a:spcPct val="150000"/>
              </a:lnSpc>
              <a:spcBef>
                <a:spcPts val="20"/>
              </a:spcBef>
              <a:buAutoNum type="arabicPeriod"/>
            </a:pPr>
            <a:endParaRPr lang="ru-RU" sz="2400" dirty="0">
              <a:latin typeface="Times New Roman"/>
              <a:cs typeface="Times New Roman"/>
            </a:endParaRPr>
          </a:p>
          <a:p>
            <a:pPr marL="469900" marR="5080" lvl="1" indent="-229235" algn="just">
              <a:lnSpc>
                <a:spcPct val="150000"/>
              </a:lnSpc>
              <a:buFont typeface="Times New Roman"/>
              <a:buAutoNum type="arabicPeriod"/>
              <a:tabLst>
                <a:tab pos="470534" algn="l"/>
              </a:tabLst>
            </a:pPr>
            <a:r>
              <a:rPr lang="ru-RU" sz="2400" spc="-5" dirty="0">
                <a:latin typeface="Times New Roman"/>
                <a:cs typeface="Times New Roman"/>
              </a:rPr>
              <a:t>Участия </a:t>
            </a:r>
            <a:r>
              <a:rPr lang="ru-RU" sz="2400" dirty="0">
                <a:latin typeface="Times New Roman"/>
                <a:cs typeface="Times New Roman"/>
              </a:rPr>
              <a:t>в </a:t>
            </a:r>
            <a:r>
              <a:rPr lang="ru-RU" sz="2400" spc="-5" dirty="0">
                <a:latin typeface="Times New Roman"/>
                <a:cs typeface="Times New Roman"/>
              </a:rPr>
              <a:t>инициативите </a:t>
            </a:r>
            <a:r>
              <a:rPr lang="ru-RU" sz="2400" dirty="0">
                <a:latin typeface="Times New Roman"/>
                <a:cs typeface="Times New Roman"/>
              </a:rPr>
              <a:t>и в </a:t>
            </a:r>
            <a:r>
              <a:rPr lang="ru-RU" sz="2400" spc="-5" dirty="0">
                <a:latin typeface="Times New Roman"/>
                <a:cs typeface="Times New Roman"/>
              </a:rPr>
              <a:t>заключителния </a:t>
            </a:r>
            <a:r>
              <a:rPr lang="ru-RU" sz="2400" spc="-10" dirty="0">
                <a:latin typeface="Times New Roman"/>
                <a:cs typeface="Times New Roman"/>
              </a:rPr>
              <a:t>етап</a:t>
            </a:r>
            <a:r>
              <a:rPr lang="ru-RU" sz="2400" spc="-5" dirty="0">
                <a:latin typeface="Times New Roman"/>
                <a:cs typeface="Times New Roman"/>
              </a:rPr>
              <a:t> </a:t>
            </a:r>
            <a:r>
              <a:rPr lang="ru-RU" sz="2400" spc="-10" dirty="0">
                <a:latin typeface="Times New Roman"/>
                <a:cs typeface="Times New Roman"/>
              </a:rPr>
              <a:t>във </a:t>
            </a:r>
            <a:r>
              <a:rPr lang="ru-RU" sz="2400" spc="-5" dirty="0">
                <a:latin typeface="Times New Roman"/>
                <a:cs typeface="Times New Roman"/>
              </a:rPr>
              <a:t>връзка </a:t>
            </a:r>
            <a:r>
              <a:rPr lang="ru-RU" sz="2400" dirty="0">
                <a:latin typeface="Times New Roman"/>
                <a:cs typeface="Times New Roman"/>
              </a:rPr>
              <a:t>с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юбилея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b="1" i="1" dirty="0">
                <a:latin typeface="Times New Roman"/>
                <a:cs typeface="Times New Roman"/>
              </a:rPr>
              <a:t>„100 </a:t>
            </a:r>
            <a:r>
              <a:rPr lang="ru-RU" sz="2400" b="1" i="1" spc="-5" dirty="0">
                <a:latin typeface="Times New Roman"/>
                <a:cs typeface="Times New Roman"/>
              </a:rPr>
              <a:t>години </a:t>
            </a:r>
            <a:r>
              <a:rPr lang="ru-RU" sz="2400" b="1" i="1" dirty="0">
                <a:latin typeface="Times New Roman"/>
                <a:cs typeface="Times New Roman"/>
              </a:rPr>
              <a:t> от</a:t>
            </a:r>
            <a:r>
              <a:rPr lang="ru-RU" sz="2400" b="1" i="1" spc="300" dirty="0">
                <a:latin typeface="Times New Roman"/>
                <a:cs typeface="Times New Roman"/>
              </a:rPr>
              <a:t> </a:t>
            </a:r>
            <a:r>
              <a:rPr lang="ru-RU" sz="2400" b="1" i="1" spc="-5" dirty="0">
                <a:latin typeface="Times New Roman"/>
                <a:cs typeface="Times New Roman"/>
              </a:rPr>
              <a:t>откритието</a:t>
            </a:r>
            <a:r>
              <a:rPr lang="ru-RU" sz="2400" b="1" i="1" spc="290" dirty="0">
                <a:latin typeface="Times New Roman"/>
                <a:cs typeface="Times New Roman"/>
              </a:rPr>
              <a:t> </a:t>
            </a:r>
            <a:r>
              <a:rPr lang="ru-RU" sz="2400" b="1" i="1" dirty="0">
                <a:latin typeface="Times New Roman"/>
                <a:cs typeface="Times New Roman"/>
              </a:rPr>
              <a:t>на</a:t>
            </a:r>
            <a:r>
              <a:rPr lang="ru-RU" sz="2400" b="1" i="1" spc="300" dirty="0">
                <a:latin typeface="Times New Roman"/>
                <a:cs typeface="Times New Roman"/>
              </a:rPr>
              <a:t> </a:t>
            </a:r>
            <a:r>
              <a:rPr lang="ru-RU" sz="2400" b="1" i="1" spc="-5" dirty="0">
                <a:latin typeface="Times New Roman"/>
                <a:cs typeface="Times New Roman"/>
              </a:rPr>
              <a:t>инсулина</a:t>
            </a:r>
            <a:r>
              <a:rPr lang="ru-RU" sz="2400" b="1" spc="-5" dirty="0">
                <a:latin typeface="Times New Roman"/>
                <a:cs typeface="Times New Roman"/>
              </a:rPr>
              <a:t>”, </a:t>
            </a:r>
            <a:r>
              <a:rPr lang="ru-RU" sz="2400" spc="-5" dirty="0">
                <a:latin typeface="Times New Roman"/>
                <a:cs typeface="Times New Roman"/>
              </a:rPr>
              <a:t>организирани </a:t>
            </a:r>
            <a:r>
              <a:rPr lang="ru-RU" sz="2400" spc="10" dirty="0">
                <a:latin typeface="Times New Roman"/>
                <a:cs typeface="Times New Roman"/>
              </a:rPr>
              <a:t>от  </a:t>
            </a:r>
            <a:r>
              <a:rPr lang="ru-RU" sz="2400" spc="-5" dirty="0">
                <a:latin typeface="Times New Roman"/>
                <a:cs typeface="Times New Roman"/>
              </a:rPr>
              <a:t>РСНЦ Диабетни грижи Бургас </a:t>
            </a:r>
            <a:r>
              <a:rPr lang="ru-RU" sz="2400" dirty="0">
                <a:latin typeface="Times New Roman"/>
                <a:cs typeface="Times New Roman"/>
              </a:rPr>
              <a:t> по</a:t>
            </a:r>
            <a:r>
              <a:rPr lang="ru-RU" sz="2400" spc="30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инициатива</a:t>
            </a:r>
            <a:r>
              <a:rPr lang="ru-RU" sz="2400" spc="29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на</a:t>
            </a:r>
            <a:r>
              <a:rPr lang="ru-RU" sz="2400" spc="300" dirty="0">
                <a:latin typeface="Times New Roman"/>
                <a:cs typeface="Times New Roman"/>
              </a:rPr>
              <a:t> </a:t>
            </a:r>
            <a:r>
              <a:rPr lang="ru-RU" sz="2400" spc="-10" dirty="0">
                <a:latin typeface="Times New Roman"/>
                <a:cs typeface="Times New Roman"/>
              </a:rPr>
              <a:t>„Синият</a:t>
            </a:r>
            <a:r>
              <a:rPr lang="ru-RU" sz="2400" spc="28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кръг</a:t>
            </a:r>
            <a:r>
              <a:rPr lang="ru-RU" sz="2400" spc="29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на</a:t>
            </a:r>
            <a:r>
              <a:rPr lang="ru-RU" sz="2400" spc="300" dirty="0">
                <a:latin typeface="Times New Roman"/>
                <a:cs typeface="Times New Roman"/>
              </a:rPr>
              <a:t> </a:t>
            </a:r>
            <a:r>
              <a:rPr lang="ru-RU" sz="2400" spc="-5" dirty="0">
                <a:latin typeface="Times New Roman"/>
                <a:cs typeface="Times New Roman"/>
              </a:rPr>
              <a:t>надеждата </a:t>
            </a:r>
            <a:r>
              <a:rPr lang="ru-RU" sz="2400" dirty="0">
                <a:latin typeface="Times New Roman"/>
                <a:cs typeface="Times New Roman"/>
              </a:rPr>
              <a:t>и</a:t>
            </a:r>
            <a:r>
              <a:rPr lang="ru-RU" sz="2400" spc="30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в </a:t>
            </a:r>
            <a:r>
              <a:rPr lang="ru-RU" sz="2400" spc="-10" dirty="0">
                <a:latin typeface="Times New Roman"/>
                <a:cs typeface="Times New Roman"/>
              </a:rPr>
              <a:t>Република</a:t>
            </a:r>
            <a:r>
              <a:rPr lang="ru-RU" sz="2400" spc="28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България</a:t>
            </a:r>
            <a:r>
              <a:rPr lang="ru-RU" sz="2400" spc="30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-</a:t>
            </a:r>
            <a:r>
              <a:rPr lang="ru-RU" sz="2400" spc="30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2012 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г.”,</a:t>
            </a:r>
            <a:r>
              <a:rPr lang="ru-RU" sz="2400" spc="5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в </a:t>
            </a:r>
            <a:r>
              <a:rPr lang="ru-RU" sz="2400" spc="-5" dirty="0">
                <a:latin typeface="Times New Roman"/>
                <a:cs typeface="Times New Roman"/>
              </a:rPr>
              <a:t>съответствие </a:t>
            </a:r>
            <a:r>
              <a:rPr lang="ru-RU" sz="2400" dirty="0">
                <a:latin typeface="Times New Roman"/>
                <a:cs typeface="Times New Roman"/>
              </a:rPr>
              <a:t>с </a:t>
            </a:r>
            <a:r>
              <a:rPr lang="ru-RU" sz="2400" spc="-5" dirty="0">
                <a:latin typeface="Times New Roman"/>
                <a:cs typeface="Times New Roman"/>
              </a:rPr>
              <a:t>програмата </a:t>
            </a:r>
            <a:r>
              <a:rPr lang="ru-RU" sz="2400" b="1" i="1" dirty="0">
                <a:latin typeface="Times New Roman"/>
                <a:cs typeface="Times New Roman"/>
              </a:rPr>
              <a:t>„ </a:t>
            </a:r>
            <a:r>
              <a:rPr lang="ru-RU" sz="2400" b="1" i="1" spc="-5" dirty="0">
                <a:latin typeface="Times New Roman"/>
                <a:cs typeface="Times New Roman"/>
              </a:rPr>
              <a:t>Доброволци, </a:t>
            </a:r>
            <a:r>
              <a:rPr lang="ru-RU" sz="2400" b="1" i="1" dirty="0">
                <a:latin typeface="Times New Roman"/>
                <a:cs typeface="Times New Roman"/>
              </a:rPr>
              <a:t>пациенти и </a:t>
            </a:r>
            <a:r>
              <a:rPr lang="ru-RU" sz="2400" b="1" i="1" spc="-5" dirty="0">
                <a:latin typeface="Times New Roman"/>
                <a:cs typeface="Times New Roman"/>
              </a:rPr>
              <a:t>лекари </a:t>
            </a:r>
            <a:r>
              <a:rPr lang="ru-RU" sz="2400" b="1" i="1" dirty="0">
                <a:latin typeface="Times New Roman"/>
                <a:cs typeface="Times New Roman"/>
              </a:rPr>
              <a:t>– </a:t>
            </a:r>
            <a:r>
              <a:rPr lang="ru-RU" sz="2400" b="1" i="1" spc="-5" dirty="0">
                <a:latin typeface="Times New Roman"/>
                <a:cs typeface="Times New Roman"/>
              </a:rPr>
              <a:t>обединени </a:t>
            </a:r>
            <a:r>
              <a:rPr lang="ru-RU" sz="2400" b="1" i="1" dirty="0">
                <a:latin typeface="Times New Roman"/>
                <a:cs typeface="Times New Roman"/>
              </a:rPr>
              <a:t> </a:t>
            </a:r>
            <a:r>
              <a:rPr lang="ru-RU" sz="2400" b="1" i="1" spc="-5" dirty="0">
                <a:latin typeface="Times New Roman"/>
                <a:cs typeface="Times New Roman"/>
              </a:rPr>
              <a:t>срещу</a:t>
            </a:r>
            <a:r>
              <a:rPr lang="ru-RU" sz="2400" b="1" i="1" spc="20" dirty="0">
                <a:latin typeface="Times New Roman"/>
                <a:cs typeface="Times New Roman"/>
              </a:rPr>
              <a:t> </a:t>
            </a:r>
            <a:r>
              <a:rPr lang="ru-RU" sz="2400" b="1" i="1" spc="-5" dirty="0">
                <a:latin typeface="Times New Roman"/>
                <a:cs typeface="Times New Roman"/>
              </a:rPr>
              <a:t>диабета”.</a:t>
            </a:r>
            <a:endParaRPr lang="ru-RU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4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12618"/>
            <a:ext cx="10954871" cy="1717963"/>
          </a:xfrm>
        </p:spPr>
        <p:txBody>
          <a:bodyPr>
            <a:normAutofit fontScale="90000"/>
          </a:bodyPr>
          <a:lstStyle/>
          <a:p>
            <a:r>
              <a:rPr lang="bg-BG" sz="2700" b="1" dirty="0"/>
              <a:t>Публикации и доклади, публикувани в научни издания, реферирани и индексирани в световноизвестни бази данни с научна </a:t>
            </a:r>
            <a:r>
              <a:rPr lang="bg-BG" sz="2700" b="1" dirty="0" smtClean="0"/>
              <a:t>информация</a:t>
            </a:r>
            <a:r>
              <a:rPr lang="en-US" sz="2700" b="1" dirty="0" smtClean="0"/>
              <a:t> </a:t>
            </a:r>
            <a:r>
              <a:rPr lang="bg-BG" sz="2700" b="1" dirty="0" smtClean="0"/>
              <a:t> </a:t>
            </a:r>
            <a:r>
              <a:rPr lang="bg-BG" sz="2700" b="1" dirty="0"/>
              <a:t>(</a:t>
            </a:r>
            <a:r>
              <a:rPr lang="bg-BG" sz="2700" b="1" dirty="0" err="1"/>
              <a:t>Scopus</a:t>
            </a:r>
            <a:r>
              <a:rPr lang="bg-BG" sz="2700" b="1" dirty="0"/>
              <a:t>; </a:t>
            </a:r>
            <a:r>
              <a:rPr lang="bg-BG" sz="2700" b="1" dirty="0" err="1"/>
              <a:t>Web</a:t>
            </a:r>
            <a:r>
              <a:rPr lang="bg-BG" sz="2700" b="1" dirty="0"/>
              <a:t> </a:t>
            </a:r>
            <a:r>
              <a:rPr lang="bg-BG" sz="2700" b="1" dirty="0" err="1"/>
              <a:t>of</a:t>
            </a:r>
            <a:r>
              <a:rPr lang="bg-BG" sz="2700" b="1" dirty="0"/>
              <a:t> Science)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0581"/>
            <a:ext cx="10515600" cy="3946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 smtClean="0"/>
              <a:t>А</a:t>
            </a:r>
            <a:r>
              <a:rPr lang="bg-BG" b="1" dirty="0"/>
              <a:t>. Научни  публикации, публикувани в издания с </a:t>
            </a:r>
            <a:r>
              <a:rPr lang="bg-BG" b="1" dirty="0" err="1"/>
              <a:t>импакт</a:t>
            </a:r>
            <a:r>
              <a:rPr lang="bg-BG" b="1" dirty="0"/>
              <a:t>  ранг </a:t>
            </a:r>
            <a:r>
              <a:rPr lang="bg-BG" b="1" dirty="0" smtClean="0"/>
              <a:t>SCOPUS</a:t>
            </a:r>
          </a:p>
          <a:p>
            <a:pPr marL="469900" marR="8890" indent="-229235" algn="just">
              <a:lnSpc>
                <a:spcPct val="110900"/>
              </a:lnSpc>
              <a:buFont typeface="Calibri"/>
              <a:buAutoNum type="arabicPeriod"/>
              <a:tabLst>
                <a:tab pos="509905" algn="l"/>
              </a:tabLst>
            </a:pPr>
            <a:r>
              <a:rPr lang="en-US" b="1" spc="-5" dirty="0" err="1">
                <a:latin typeface="Times New Roman"/>
                <a:cs typeface="Times New Roman"/>
              </a:rPr>
              <a:t>Vasilev</a:t>
            </a:r>
            <a:r>
              <a:rPr lang="en-US" b="1" spc="-5" dirty="0">
                <a:latin typeface="Times New Roman"/>
                <a:cs typeface="Times New Roman"/>
              </a:rPr>
              <a:t>, </a:t>
            </a:r>
            <a:r>
              <a:rPr lang="en-US" b="1" dirty="0">
                <a:latin typeface="Times New Roman"/>
                <a:cs typeface="Times New Roman"/>
              </a:rPr>
              <a:t>V</a:t>
            </a:r>
            <a:r>
              <a:rPr lang="en-US" dirty="0">
                <a:latin typeface="Times New Roman"/>
                <a:cs typeface="Times New Roman"/>
              </a:rPr>
              <a:t>., </a:t>
            </a:r>
            <a:r>
              <a:rPr lang="en-US" spc="-10" dirty="0">
                <a:latin typeface="Times New Roman"/>
                <a:cs typeface="Times New Roman"/>
              </a:rPr>
              <a:t>Kr. </a:t>
            </a:r>
            <a:r>
              <a:rPr lang="en-US" spc="-10" dirty="0" err="1">
                <a:latin typeface="Times New Roman"/>
                <a:cs typeface="Times New Roman"/>
              </a:rPr>
              <a:t>Atanassov</a:t>
            </a:r>
            <a:r>
              <a:rPr lang="en-US" spc="-10" dirty="0">
                <a:latin typeface="Times New Roman"/>
                <a:cs typeface="Times New Roman"/>
              </a:rPr>
              <a:t>, E. </a:t>
            </a:r>
            <a:r>
              <a:rPr lang="en-US" spc="-10" dirty="0" err="1">
                <a:latin typeface="Times New Roman"/>
                <a:cs typeface="Times New Roman"/>
              </a:rPr>
              <a:t>Sotirova</a:t>
            </a:r>
            <a:r>
              <a:rPr lang="en-US" spc="-10" dirty="0">
                <a:latin typeface="Times New Roman"/>
                <a:cs typeface="Times New Roman"/>
              </a:rPr>
              <a:t>, </a:t>
            </a:r>
            <a:r>
              <a:rPr lang="en-US" spc="-5" dirty="0">
                <a:latin typeface="Times New Roman"/>
                <a:cs typeface="Times New Roman"/>
              </a:rPr>
              <a:t>Generalized Net Model </a:t>
            </a:r>
            <a:r>
              <a:rPr lang="en-US" spc="10" dirty="0">
                <a:latin typeface="Times New Roman"/>
                <a:cs typeface="Times New Roman"/>
              </a:rPr>
              <a:t>of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Arterial </a:t>
            </a:r>
            <a:r>
              <a:rPr lang="en-US" dirty="0">
                <a:latin typeface="Times New Roman"/>
                <a:cs typeface="Times New Roman"/>
              </a:rPr>
              <a:t>Supply </a:t>
            </a:r>
            <a:r>
              <a:rPr lang="en-US" spc="20" dirty="0">
                <a:latin typeface="Times New Roman"/>
                <a:cs typeface="Times New Roman"/>
              </a:rPr>
              <a:t>of </a:t>
            </a:r>
            <a:r>
              <a:rPr lang="en-US" spc="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Upper </a:t>
            </a:r>
            <a:r>
              <a:rPr lang="en-US" spc="-20" dirty="0">
                <a:latin typeface="Times New Roman"/>
                <a:cs typeface="Times New Roman"/>
              </a:rPr>
              <a:t>Limb </a:t>
            </a:r>
            <a:r>
              <a:rPr lang="en-US" spc="20" dirty="0">
                <a:latin typeface="Times New Roman"/>
                <a:cs typeface="Times New Roman"/>
              </a:rPr>
              <a:t>of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Vascular </a:t>
            </a:r>
            <a:r>
              <a:rPr lang="en-US" spc="-10" dirty="0">
                <a:latin typeface="Times New Roman"/>
                <a:cs typeface="Times New Roman"/>
              </a:rPr>
              <a:t>System, </a:t>
            </a:r>
            <a:r>
              <a:rPr lang="en-US" spc="-5" dirty="0">
                <a:latin typeface="Times New Roman"/>
                <a:cs typeface="Times New Roman"/>
              </a:rPr>
              <a:t>Studies </a:t>
            </a:r>
            <a:r>
              <a:rPr lang="en-US" spc="-15" dirty="0">
                <a:latin typeface="Times New Roman"/>
                <a:cs typeface="Times New Roman"/>
              </a:rPr>
              <a:t>in </a:t>
            </a:r>
            <a:r>
              <a:rPr lang="en-US" spc="-5" dirty="0">
                <a:latin typeface="Times New Roman"/>
                <a:cs typeface="Times New Roman"/>
              </a:rPr>
              <a:t>Computational Intelligence, Electronic </a:t>
            </a:r>
            <a:r>
              <a:rPr lang="en-US" dirty="0">
                <a:latin typeface="Times New Roman"/>
                <a:cs typeface="Times New Roman"/>
              </a:rPr>
              <a:t> ISSN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1860-9503, </a:t>
            </a:r>
            <a:r>
              <a:rPr lang="en-US" spc="-10" dirty="0">
                <a:latin typeface="Times New Roman"/>
                <a:cs typeface="Times New Roman"/>
              </a:rPr>
              <a:t>Print</a:t>
            </a:r>
            <a:r>
              <a:rPr lang="en-US" spc="3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ISSN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1860-949X,</a:t>
            </a:r>
            <a:r>
              <a:rPr lang="en-US" spc="2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Springer,</a:t>
            </a:r>
            <a:r>
              <a:rPr lang="en-US" spc="20" dirty="0">
                <a:latin typeface="Times New Roman"/>
                <a:cs typeface="Times New Roman"/>
              </a:rPr>
              <a:t> </a:t>
            </a:r>
            <a:r>
              <a:rPr lang="en-US" spc="-15" dirty="0">
                <a:latin typeface="Times New Roman"/>
                <a:cs typeface="Times New Roman"/>
              </a:rPr>
              <a:t>Cham.</a:t>
            </a:r>
            <a:r>
              <a:rPr lang="en-US" spc="2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2021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[</a:t>
            </a:r>
            <a:r>
              <a:rPr lang="bg-BG" dirty="0">
                <a:latin typeface="Times New Roman"/>
                <a:cs typeface="Times New Roman"/>
              </a:rPr>
              <a:t>под </a:t>
            </a:r>
            <a:r>
              <a:rPr lang="bg-BG" spc="-5" dirty="0">
                <a:latin typeface="Times New Roman"/>
                <a:cs typeface="Times New Roman"/>
              </a:rPr>
              <a:t>печат]</a:t>
            </a:r>
            <a:endParaRPr lang="bg-BG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lang="bg-BG" sz="3600" dirty="0">
              <a:latin typeface="Times New Roman"/>
              <a:cs typeface="Times New Roman"/>
            </a:endParaRPr>
          </a:p>
          <a:p>
            <a:pPr marL="469900" marR="8255" indent="-229235" algn="just">
              <a:lnSpc>
                <a:spcPct val="110100"/>
              </a:lnSpc>
              <a:buFont typeface="Calibri"/>
              <a:buAutoNum type="arabicPeriod"/>
              <a:tabLst>
                <a:tab pos="470534" algn="l"/>
              </a:tabLst>
            </a:pPr>
            <a:r>
              <a:rPr lang="en-US" spc="-20" dirty="0">
                <a:latin typeface="Times New Roman"/>
                <a:cs typeface="Times New Roman"/>
              </a:rPr>
              <a:t>K. </a:t>
            </a:r>
            <a:r>
              <a:rPr lang="en-US" spc="-10" dirty="0" err="1">
                <a:latin typeface="Times New Roman"/>
                <a:cs typeface="Times New Roman"/>
              </a:rPr>
              <a:t>Atanassov</a:t>
            </a:r>
            <a:r>
              <a:rPr lang="en-US" spc="-10" dirty="0">
                <a:latin typeface="Times New Roman"/>
                <a:cs typeface="Times New Roman"/>
              </a:rPr>
              <a:t>, </a:t>
            </a:r>
            <a:r>
              <a:rPr lang="en-US" spc="-20" dirty="0">
                <a:latin typeface="Times New Roman"/>
                <a:cs typeface="Times New Roman"/>
              </a:rPr>
              <a:t>A. </a:t>
            </a:r>
            <a:r>
              <a:rPr lang="en-US" spc="-5" dirty="0">
                <a:latin typeface="Times New Roman"/>
                <a:cs typeface="Times New Roman"/>
              </a:rPr>
              <a:t>Shannon, </a:t>
            </a:r>
            <a:r>
              <a:rPr lang="en-US" dirty="0">
                <a:latin typeface="Times New Roman"/>
                <a:cs typeface="Times New Roman"/>
              </a:rPr>
              <a:t>E. </a:t>
            </a:r>
            <a:r>
              <a:rPr lang="en-US" spc="-10" dirty="0" err="1">
                <a:latin typeface="Times New Roman"/>
                <a:cs typeface="Times New Roman"/>
              </a:rPr>
              <a:t>Sotirova</a:t>
            </a:r>
            <a:r>
              <a:rPr lang="en-US" spc="-10" dirty="0">
                <a:latin typeface="Times New Roman"/>
                <a:cs typeface="Times New Roman"/>
              </a:rPr>
              <a:t>, </a:t>
            </a:r>
            <a:r>
              <a:rPr lang="en-US" b="1" spc="-5" dirty="0">
                <a:latin typeface="Times New Roman"/>
                <a:cs typeface="Times New Roman"/>
              </a:rPr>
              <a:t>V. </a:t>
            </a:r>
            <a:r>
              <a:rPr lang="en-US" b="1" spc="-5" dirty="0" err="1">
                <a:latin typeface="Times New Roman"/>
                <a:cs typeface="Times New Roman"/>
              </a:rPr>
              <a:t>Vasilev</a:t>
            </a:r>
            <a:r>
              <a:rPr lang="en-US" spc="-5" dirty="0">
                <a:latin typeface="Times New Roman"/>
                <a:cs typeface="Times New Roman"/>
              </a:rPr>
              <a:t>, </a:t>
            </a:r>
            <a:r>
              <a:rPr lang="en-US" spc="-15" dirty="0">
                <a:latin typeface="Times New Roman"/>
                <a:cs typeface="Times New Roman"/>
              </a:rPr>
              <a:t>S. </a:t>
            </a:r>
            <a:r>
              <a:rPr lang="en-US" spc="-5" dirty="0" err="1">
                <a:latin typeface="Times New Roman"/>
                <a:cs typeface="Times New Roman"/>
              </a:rPr>
              <a:t>Sotirov</a:t>
            </a:r>
            <a:r>
              <a:rPr lang="en-US" spc="-5" dirty="0">
                <a:latin typeface="Times New Roman"/>
                <a:cs typeface="Times New Roman"/>
              </a:rPr>
              <a:t>, </a:t>
            </a:r>
            <a:r>
              <a:rPr lang="en-US" spc="-10" dirty="0">
                <a:latin typeface="Times New Roman"/>
                <a:cs typeface="Times New Roman"/>
              </a:rPr>
              <a:t>Generalized </a:t>
            </a:r>
            <a:r>
              <a:rPr lang="en-US" spc="-5" dirty="0">
                <a:latin typeface="Times New Roman"/>
                <a:cs typeface="Times New Roman"/>
              </a:rPr>
              <a:t>Net Model </a:t>
            </a:r>
            <a:r>
              <a:rPr lang="en-US" spc="-10" dirty="0">
                <a:latin typeface="Times New Roman"/>
                <a:cs typeface="Times New Roman"/>
              </a:rPr>
              <a:t>for </a:t>
            </a:r>
            <a:r>
              <a:rPr lang="en-US" spc="-5" dirty="0">
                <a:latin typeface="Times New Roman"/>
                <a:cs typeface="Times New Roman"/>
              </a:rPr>
              <a:t> Collecting,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10" dirty="0">
                <a:latin typeface="Times New Roman"/>
                <a:cs typeface="Times New Roman"/>
              </a:rPr>
              <a:t>Evaluating</a:t>
            </a:r>
            <a:r>
              <a:rPr lang="en-US" spc="-5" dirty="0">
                <a:latin typeface="Times New Roman"/>
                <a:cs typeface="Times New Roman"/>
              </a:rPr>
              <a:t> and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10" dirty="0">
                <a:latin typeface="Times New Roman"/>
                <a:cs typeface="Times New Roman"/>
              </a:rPr>
              <a:t>Including</a:t>
            </a:r>
            <a:r>
              <a:rPr lang="en-US" spc="-5" dirty="0">
                <a:latin typeface="Times New Roman"/>
                <a:cs typeface="Times New Roman"/>
              </a:rPr>
              <a:t> </a:t>
            </a:r>
            <a:r>
              <a:rPr lang="en-US" spc="10" dirty="0">
                <a:latin typeface="Times New Roman"/>
                <a:cs typeface="Times New Roman"/>
              </a:rPr>
              <a:t>of </a:t>
            </a:r>
            <a:r>
              <a:rPr lang="en-US" dirty="0">
                <a:latin typeface="Times New Roman"/>
                <a:cs typeface="Times New Roman"/>
              </a:rPr>
              <a:t>Facts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spc="-15" dirty="0">
                <a:latin typeface="Times New Roman"/>
                <a:cs typeface="Times New Roman"/>
              </a:rPr>
              <a:t>in</a:t>
            </a:r>
            <a:r>
              <a:rPr lang="en-US" spc="-1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the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Educational</a:t>
            </a:r>
            <a:r>
              <a:rPr lang="en-US" dirty="0">
                <a:latin typeface="Times New Roman"/>
                <a:cs typeface="Times New Roman"/>
              </a:rPr>
              <a:t> Content,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spc="-10" dirty="0">
                <a:latin typeface="Times New Roman"/>
                <a:cs typeface="Times New Roman"/>
              </a:rPr>
              <a:t>Studies</a:t>
            </a:r>
            <a:r>
              <a:rPr lang="en-US" spc="-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in 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spc="-10" dirty="0">
                <a:latin typeface="Times New Roman"/>
                <a:cs typeface="Times New Roman"/>
              </a:rPr>
              <a:t>Systems,</a:t>
            </a:r>
            <a:r>
              <a:rPr lang="en-US" spc="1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Decision</a:t>
            </a:r>
            <a:r>
              <a:rPr lang="en-US" spc="-1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and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5" dirty="0" err="1">
                <a:latin typeface="Times New Roman"/>
                <a:cs typeface="Times New Roman"/>
              </a:rPr>
              <a:t>ControlVolume</a:t>
            </a:r>
            <a:r>
              <a:rPr lang="en-US" spc="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379,</a:t>
            </a:r>
            <a:r>
              <a:rPr lang="en-US" spc="2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Pages</a:t>
            </a:r>
            <a:r>
              <a:rPr lang="en-US" dirty="0">
                <a:latin typeface="Times New Roman"/>
                <a:cs typeface="Times New Roman"/>
              </a:rPr>
              <a:t> 341</a:t>
            </a:r>
            <a:r>
              <a:rPr lang="en-US" spc="4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–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10" dirty="0">
                <a:latin typeface="Times New Roman"/>
                <a:cs typeface="Times New Roman"/>
              </a:rPr>
              <a:t>348,</a:t>
            </a:r>
            <a:r>
              <a:rPr lang="en-US" spc="2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2021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59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55</TotalTime>
  <Words>909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Rockwell</vt:lpstr>
      <vt:lpstr>Times New Roman</vt:lpstr>
      <vt:lpstr>Damask</vt:lpstr>
      <vt:lpstr>           ИЗСЛЕДВАНЕ ТЕЖЕСТТА НА АТЕРОСКЛЕРОТИЧНИТЕ ИЗМЕНЕНИЯ НА ПЕРИФЕРНИТЕ КРЪВОНОСНИ СЪДОВЕ ПРИ ДИАБЕТИЦИ  </vt:lpstr>
      <vt:lpstr>   РАБОТЕН КОЛЕКТИВ:  Ръководител:   проф.  д-р Валентин Константинов Василев, дм   </vt:lpstr>
      <vt:lpstr>ЦЕЛИ:</vt:lpstr>
      <vt:lpstr>ЗАДАЧИ:</vt:lpstr>
      <vt:lpstr>ОСНОВНИ РЕЗУЛТАТИ:</vt:lpstr>
      <vt:lpstr>ОСНОВНИ РЕЗУЛТАТИ:</vt:lpstr>
      <vt:lpstr>ОСНОВНИ РЕЗУЛТАТИ:</vt:lpstr>
      <vt:lpstr>Участие в научни форуми: </vt:lpstr>
      <vt:lpstr>Публикации и доклади, публикувани в научни издания, реферирани и индексирани в световноизвестни бази данни с научна информация  (Scopus; Web of Science) </vt:lpstr>
      <vt:lpstr>Финансови разходи: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Iliana R. Ishmerieva</cp:lastModifiedBy>
  <cp:revision>25</cp:revision>
  <dcterms:created xsi:type="dcterms:W3CDTF">2021-12-07T08:29:39Z</dcterms:created>
  <dcterms:modified xsi:type="dcterms:W3CDTF">2022-01-11T10:57:50Z</dcterms:modified>
</cp:coreProperties>
</file>