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2574156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127374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73860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3412397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9888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1988400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3068808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3616958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350528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C415462-484D-45BE-8C86-6DD3BEEBCBAA}" type="datetimeFigureOut">
              <a:rPr lang="en-US" smtClean="0"/>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168048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415462-484D-45BE-8C86-6DD3BEEBCBAA}"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4042351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415462-484D-45BE-8C86-6DD3BEEBCBAA}" type="datetimeFigureOut">
              <a:rPr lang="en-US" smtClean="0"/>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212780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415462-484D-45BE-8C86-6DD3BEEBCBAA}" type="datetimeFigureOut">
              <a:rPr lang="en-US" smtClean="0"/>
              <a:t>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313998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5462-484D-45BE-8C86-6DD3BEEBCBAA}" type="datetimeFigureOut">
              <a:rPr lang="en-US" smtClean="0"/>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198191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C415462-484D-45BE-8C86-6DD3BEEBCBAA}" type="datetimeFigureOut">
              <a:rPr lang="en-US" smtClean="0"/>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AD157-BC81-41AD-8C55-C1BFB14491FB}" type="slidenum">
              <a:rPr lang="en-US" smtClean="0"/>
              <a:t>‹#›</a:t>
            </a:fld>
            <a:endParaRPr lang="en-US"/>
          </a:p>
        </p:txBody>
      </p:sp>
    </p:spTree>
    <p:extLst>
      <p:ext uri="{BB962C8B-B14F-4D97-AF65-F5344CB8AC3E}">
        <p14:creationId xmlns:p14="http://schemas.microsoft.com/office/powerpoint/2010/main" val="289073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DAD157-BC81-41AD-8C55-C1BFB14491FB}" type="slidenum">
              <a:rPr lang="en-US" smtClean="0"/>
              <a:t>‹#›</a:t>
            </a:fld>
            <a:endParaRPr lang="en-US"/>
          </a:p>
        </p:txBody>
      </p:sp>
      <p:sp>
        <p:nvSpPr>
          <p:cNvPr id="5" name="Date Placeholder 4"/>
          <p:cNvSpPr>
            <a:spLocks noGrp="1"/>
          </p:cNvSpPr>
          <p:nvPr>
            <p:ph type="dt" sz="half" idx="10"/>
          </p:nvPr>
        </p:nvSpPr>
        <p:spPr/>
        <p:txBody>
          <a:bodyPr/>
          <a:lstStyle/>
          <a:p>
            <a:fld id="{DC415462-484D-45BE-8C86-6DD3BEEBCBAA}" type="datetimeFigureOut">
              <a:rPr lang="en-US" smtClean="0"/>
              <a:t>12/8/2020</a:t>
            </a:fld>
            <a:endParaRPr lang="en-US"/>
          </a:p>
        </p:txBody>
      </p:sp>
    </p:spTree>
    <p:extLst>
      <p:ext uri="{BB962C8B-B14F-4D97-AF65-F5344CB8AC3E}">
        <p14:creationId xmlns:p14="http://schemas.microsoft.com/office/powerpoint/2010/main" val="69278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415462-484D-45BE-8C86-6DD3BEEBCBAA}" type="datetimeFigureOut">
              <a:rPr lang="en-US" smtClean="0"/>
              <a:t>12/8/2020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DAD157-BC81-41AD-8C55-C1BFB14491FB}" type="slidenum">
              <a:rPr lang="en-US" smtClean="0"/>
              <a:t>‹#›</a:t>
            </a:fld>
            <a:endParaRPr lang="en-US"/>
          </a:p>
        </p:txBody>
      </p:sp>
    </p:spTree>
    <p:extLst>
      <p:ext uri="{BB962C8B-B14F-4D97-AF65-F5344CB8AC3E}">
        <p14:creationId xmlns:p14="http://schemas.microsoft.com/office/powerpoint/2010/main" val="270596901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14500"/>
            <a:ext cx="9144000" cy="4023360"/>
          </a:xfrm>
        </p:spPr>
        <p:txBody>
          <a:bodyPr>
            <a:normAutofit fontScale="90000"/>
          </a:bodyPr>
          <a:lstStyle/>
          <a:p>
            <a:r>
              <a:rPr lang="en-US" sz="4900" b="1" i="1" dirty="0" smtClean="0"/>
              <a:t/>
            </a:r>
            <a:br>
              <a:rPr lang="en-US" sz="4900" b="1" i="1" dirty="0" smtClean="0"/>
            </a:br>
            <a:r>
              <a:rPr lang="en-US" sz="4900" b="1" i="1" dirty="0"/>
              <a:t/>
            </a:r>
            <a:br>
              <a:rPr lang="en-US" sz="4900" b="1" i="1" dirty="0"/>
            </a:br>
            <a:r>
              <a:rPr lang="en-US" sz="4900" b="1" i="1" dirty="0" smtClean="0"/>
              <a:t/>
            </a:r>
            <a:br>
              <a:rPr lang="en-US" sz="4900" b="1" i="1" dirty="0" smtClean="0"/>
            </a:br>
            <a:r>
              <a:rPr lang="en-US" sz="4900" b="1" i="1" dirty="0"/>
              <a:t/>
            </a:r>
            <a:br>
              <a:rPr lang="en-US" sz="4900" b="1" i="1" dirty="0"/>
            </a:br>
            <a:r>
              <a:rPr lang="en-US" sz="4900" b="1" i="1" dirty="0" smtClean="0"/>
              <a:t/>
            </a:r>
            <a:br>
              <a:rPr lang="en-US" sz="4900" b="1" i="1" dirty="0" smtClean="0"/>
            </a:br>
            <a:r>
              <a:rPr lang="en-US" sz="4900" b="1" i="1" dirty="0"/>
              <a:t/>
            </a:r>
            <a:br>
              <a:rPr lang="en-US" sz="4900" b="1" i="1" dirty="0"/>
            </a:br>
            <a:r>
              <a:rPr lang="en-US" sz="4900" b="1" i="1" dirty="0" smtClean="0"/>
              <a:t/>
            </a:r>
            <a:br>
              <a:rPr lang="en-US" sz="4900" b="1" i="1" dirty="0" smtClean="0"/>
            </a:br>
            <a:r>
              <a:rPr lang="en-US" sz="4900" b="1" i="1" dirty="0" smtClean="0"/>
              <a:t/>
            </a:r>
            <a:br>
              <a:rPr lang="en-US" sz="4900" b="1" i="1" dirty="0" smtClean="0"/>
            </a:br>
            <a:r>
              <a:rPr lang="en-US" sz="4900" b="1" i="1" dirty="0"/>
              <a:t/>
            </a:r>
            <a:br>
              <a:rPr lang="en-US" sz="4900" b="1" i="1" dirty="0"/>
            </a:br>
            <a:r>
              <a:rPr lang="bg-BG" sz="4900" b="1" i="1" dirty="0" smtClean="0"/>
              <a:t>ИЗСЛЕДВАНЕ </a:t>
            </a:r>
            <a:r>
              <a:rPr lang="bg-BG" sz="4900" b="1" i="1" dirty="0"/>
              <a:t>ТЕЖЕСТТА НА АТЕРОСКЛЕРОТИЧНИТЕ ИЗМЕНЕНИЯ НА ПЕРИФЕРНИТЕ КРЪВОНОСНИ СЪДОВЕ ПРИ ДИАБЕТИЦИ</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1524000" y="3602038"/>
            <a:ext cx="9144000" cy="2547302"/>
          </a:xfrm>
        </p:spPr>
        <p:txBody>
          <a:bodyPr>
            <a:normAutofit lnSpcReduction="10000"/>
          </a:bodyPr>
          <a:lstStyle/>
          <a:p>
            <a:endParaRPr lang="en-US" dirty="0" smtClean="0"/>
          </a:p>
          <a:p>
            <a:endParaRPr lang="en-US" dirty="0"/>
          </a:p>
          <a:p>
            <a:endParaRPr lang="en-US" dirty="0" smtClean="0"/>
          </a:p>
          <a:p>
            <a:r>
              <a:rPr lang="ru-RU" sz="3200" dirty="0" smtClean="0"/>
              <a:t>ПРОЕКТ </a:t>
            </a:r>
            <a:r>
              <a:rPr lang="ru-RU" sz="3200" dirty="0"/>
              <a:t>№ НИХ – 444/2020</a:t>
            </a:r>
            <a:br>
              <a:rPr lang="ru-RU" sz="3200" dirty="0"/>
            </a:br>
            <a:r>
              <a:rPr lang="ru-RU" sz="3200" dirty="0"/>
              <a:t>(1-ва година)</a:t>
            </a:r>
            <a:br>
              <a:rPr lang="ru-RU" sz="3200" dirty="0"/>
            </a:br>
            <a:endParaRPr lang="en-US" sz="3200" dirty="0"/>
          </a:p>
        </p:txBody>
      </p:sp>
      <p:sp>
        <p:nvSpPr>
          <p:cNvPr id="9" name="Rectangle 2"/>
          <p:cNvSpPr>
            <a:spLocks noChangeArrowheads="1"/>
          </p:cNvSpPr>
          <p:nvPr/>
        </p:nvSpPr>
        <p:spPr bwMode="auto">
          <a:xfrm>
            <a:off x="-81280" y="87924"/>
            <a:ext cx="12273280" cy="369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1" descr="Logo-Asen Zlataro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255" y="534394"/>
            <a:ext cx="1705232" cy="1475836"/>
          </a:xfrm>
          <a:prstGeom prst="rect">
            <a:avLst/>
          </a:prstGeom>
          <a:solidFill>
            <a:srgbClr val="000000"/>
          </a:solidFill>
        </p:spPr>
      </p:pic>
      <p:sp>
        <p:nvSpPr>
          <p:cNvPr id="11" name="Rectangle 3"/>
          <p:cNvSpPr>
            <a:spLocks noChangeArrowheads="1"/>
          </p:cNvSpPr>
          <p:nvPr/>
        </p:nvSpPr>
        <p:spPr bwMode="auto">
          <a:xfrm>
            <a:off x="2113280" y="459760"/>
            <a:ext cx="831582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bg-BG" altLang="en-US" sz="2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УНИВЕРСИТЕТ „ПРОФ. Д-Р А. ЗЛАТАРОВ“ БУРГАС</a:t>
            </a:r>
            <a:endParaRPr kumimoji="0" lang="bg-BG" altLang="en-US"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3730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086" y="261256"/>
            <a:ext cx="10504714" cy="935532"/>
          </a:xfrm>
        </p:spPr>
        <p:txBody>
          <a:bodyPr>
            <a:normAutofit fontScale="90000"/>
          </a:bodyPr>
          <a:lstStyle/>
          <a:p>
            <a:pPr>
              <a:lnSpc>
                <a:spcPct val="107000"/>
              </a:lnSpc>
              <a:spcBef>
                <a:spcPts val="300"/>
              </a:spcBef>
            </a:pPr>
            <a:r>
              <a:rPr lang="bg-BG" sz="2800" b="1" dirty="0">
                <a:latin typeface="Times New Roman" panose="02020603050405020304" pitchFamily="18" charset="0"/>
                <a:ea typeface="Calibri" panose="020F0502020204030204" pitchFamily="34" charset="0"/>
                <a:cs typeface="Times New Roman" panose="02020603050405020304" pitchFamily="18" charset="0"/>
              </a:rPr>
              <a:t>РАБОТЕН КОЛЕКТИВ:</a:t>
            </a:r>
            <a:br>
              <a:rPr lang="bg-BG" sz="2800" b="1" dirty="0">
                <a:latin typeface="Times New Roman" panose="02020603050405020304" pitchFamily="18" charset="0"/>
                <a:ea typeface="Calibri" panose="020F0502020204030204" pitchFamily="34" charset="0"/>
                <a:cs typeface="Times New Roman" panose="02020603050405020304" pitchFamily="18" charset="0"/>
              </a:rPr>
            </a:br>
            <a:r>
              <a:rPr lang="bg-BG" sz="2800" b="1" dirty="0">
                <a:solidFill>
                  <a:schemeClr val="tx1"/>
                </a:solidFill>
              </a:rPr>
              <a:t>Ръководител:   Доц. д-р Валентин Константинов Василев</a:t>
            </a:r>
            <a:r>
              <a:rPr lang="bg-BG" sz="2800" b="1" dirty="0" smtClean="0">
                <a:solidFill>
                  <a:schemeClr val="tx1"/>
                </a:solidFill>
              </a:rPr>
              <a:t>,</a:t>
            </a:r>
            <a:r>
              <a:rPr lang="bg-BG" sz="2800" b="1" dirty="0">
                <a:solidFill>
                  <a:schemeClr val="tx1"/>
                </a:solidFill>
              </a:rPr>
              <a:t> </a:t>
            </a:r>
            <a:r>
              <a:rPr lang="bg-BG" sz="2800" b="1" dirty="0" err="1">
                <a:solidFill>
                  <a:schemeClr val="tx1"/>
                </a:solidFill>
              </a:rPr>
              <a:t>дм</a:t>
            </a:r>
            <a:r>
              <a:rPr lang="bg-BG"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bg-BG" sz="28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bg-BG"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bg-BG" sz="2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en-US" sz="2800" b="1" dirty="0"/>
              <a:t/>
            </a:r>
            <a:br>
              <a:rPr lang="en-US" sz="2800" b="1" dirty="0"/>
            </a:br>
            <a:r>
              <a:rPr lang="bg-BG" sz="2800" dirty="0" smtClean="0">
                <a:latin typeface="Calibri" panose="020F0502020204030204" pitchFamily="34" charset="0"/>
                <a:ea typeface="Calibri" panose="020F0502020204030204" pitchFamily="34" charset="0"/>
                <a:cs typeface="Times New Roman" panose="02020603050405020304" pitchFamily="18" charset="0"/>
              </a:rPr>
              <a:t/>
            </a:r>
            <a:br>
              <a:rPr lang="bg-BG" sz="2800" dirty="0" smtClean="0">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Content Placeholder 2"/>
          <p:cNvSpPr>
            <a:spLocks noGrp="1"/>
          </p:cNvSpPr>
          <p:nvPr>
            <p:ph idx="1"/>
          </p:nvPr>
        </p:nvSpPr>
        <p:spPr>
          <a:xfrm>
            <a:off x="375557" y="1062318"/>
            <a:ext cx="11315699" cy="5114644"/>
          </a:xfrm>
        </p:spPr>
        <p:txBody>
          <a:bodyPr numCol="2">
            <a:normAutofit fontScale="55000" lnSpcReduction="20000"/>
          </a:bodyPr>
          <a:lstStyle/>
          <a:p>
            <a:pPr marL="0" indent="0">
              <a:buNone/>
            </a:pPr>
            <a:r>
              <a:rPr lang="bg-BG" b="1" dirty="0" smtClean="0"/>
              <a:t>      </a:t>
            </a:r>
          </a:p>
          <a:p>
            <a:pPr marL="0" indent="0">
              <a:buNone/>
            </a:pPr>
            <a:r>
              <a:rPr lang="bg-BG" b="1" dirty="0"/>
              <a:t>	</a:t>
            </a:r>
            <a:r>
              <a:rPr lang="bg-BG" sz="2600" b="1" dirty="0" smtClean="0"/>
              <a:t>Членове:</a:t>
            </a:r>
          </a:p>
          <a:p>
            <a:pPr marL="0" indent="0">
              <a:buNone/>
            </a:pPr>
            <a:r>
              <a:rPr lang="en-US" sz="2600" dirty="0" smtClean="0"/>
              <a:t>	</a:t>
            </a:r>
            <a:r>
              <a:rPr lang="en-US" sz="2600" dirty="0" smtClean="0">
                <a:latin typeface="Arial" panose="020B0604020202020204" pitchFamily="34" charset="0"/>
                <a:cs typeface="Arial" panose="020B0604020202020204" pitchFamily="34" charset="0"/>
              </a:rPr>
              <a:t>1.</a:t>
            </a:r>
            <a:r>
              <a:rPr lang="bg-BG" sz="2600" dirty="0" smtClean="0"/>
              <a:t>Доц. Диляна </a:t>
            </a:r>
            <a:r>
              <a:rPr lang="bg-BG" sz="2600" dirty="0"/>
              <a:t>Тодорова </a:t>
            </a:r>
            <a:r>
              <a:rPr lang="bg-BG" sz="2600" dirty="0" err="1" smtClean="0"/>
              <a:t>Звездова</a:t>
            </a:r>
            <a:r>
              <a:rPr lang="bg-BG" sz="2600" dirty="0" smtClean="0"/>
              <a:t>,</a:t>
            </a:r>
          </a:p>
          <a:p>
            <a:pPr marL="457200" lvl="1" indent="0">
              <a:buNone/>
            </a:pPr>
            <a:r>
              <a:rPr lang="bg-BG" sz="2600" dirty="0" err="1" smtClean="0"/>
              <a:t>Унив</a:t>
            </a:r>
            <a:r>
              <a:rPr lang="bg-BG" sz="2600" dirty="0" smtClean="0"/>
              <a:t>. „Проф. д-р А. Златаров“ Бургас</a:t>
            </a:r>
            <a:endParaRPr lang="bg-BG" sz="2600" dirty="0"/>
          </a:p>
          <a:p>
            <a:pPr marL="457200" lvl="1" indent="0">
              <a:buNone/>
            </a:pPr>
            <a:endParaRPr lang="bg-BG" sz="2600" dirty="0" smtClean="0"/>
          </a:p>
          <a:p>
            <a:pPr marL="457200" lvl="1" indent="0">
              <a:buNone/>
            </a:pPr>
            <a:r>
              <a:rPr lang="bg-BG" sz="2600" dirty="0" smtClean="0"/>
              <a:t>2.  </a:t>
            </a:r>
            <a:r>
              <a:rPr lang="bg-BG" sz="2600" dirty="0" err="1" smtClean="0"/>
              <a:t>Доц.д</a:t>
            </a:r>
            <a:r>
              <a:rPr lang="bg-BG" sz="2600" dirty="0" smtClean="0"/>
              <a:t>-р </a:t>
            </a:r>
            <a:r>
              <a:rPr lang="bg-BG" sz="2600" dirty="0"/>
              <a:t>Сашка Ангелова Михайлова – </a:t>
            </a:r>
            <a:r>
              <a:rPr lang="bg-BG" sz="2600" dirty="0" smtClean="0"/>
              <a:t>Микова,</a:t>
            </a:r>
          </a:p>
          <a:p>
            <a:pPr marL="457200" lvl="1" indent="0">
              <a:buNone/>
            </a:pPr>
            <a:r>
              <a:rPr lang="bg-BG" sz="2600" dirty="0" err="1" smtClean="0"/>
              <a:t>Унив</a:t>
            </a:r>
            <a:r>
              <a:rPr lang="bg-BG" sz="2600" dirty="0"/>
              <a:t>. „Проф. д-р А. Златаров“ Бургас</a:t>
            </a:r>
            <a:endParaRPr lang="en-US" sz="2600" dirty="0"/>
          </a:p>
          <a:p>
            <a:pPr marL="457200" lvl="1" indent="0">
              <a:buNone/>
            </a:pPr>
            <a:endParaRPr lang="bg-BG" sz="2600" dirty="0" smtClean="0"/>
          </a:p>
          <a:p>
            <a:pPr marL="457200" lvl="1" indent="0">
              <a:buNone/>
            </a:pPr>
            <a:r>
              <a:rPr lang="bg-BG" sz="2600" dirty="0" smtClean="0"/>
              <a:t>3. </a:t>
            </a:r>
            <a:r>
              <a:rPr lang="bg-BG" sz="2600" dirty="0" err="1" smtClean="0"/>
              <a:t>Гл.ас</a:t>
            </a:r>
            <a:r>
              <a:rPr lang="bg-BG" sz="2600" dirty="0"/>
              <a:t>. Соня Ненчева, </a:t>
            </a:r>
            <a:r>
              <a:rPr lang="bg-BG" sz="2600" dirty="0" err="1"/>
              <a:t>д.м</a:t>
            </a:r>
            <a:r>
              <a:rPr lang="bg-BG" sz="2600" dirty="0" smtClean="0"/>
              <a:t>.,</a:t>
            </a:r>
          </a:p>
          <a:p>
            <a:pPr marL="457200" lvl="1" indent="0">
              <a:buNone/>
            </a:pPr>
            <a:r>
              <a:rPr lang="bg-BG" sz="2600" dirty="0" err="1" smtClean="0"/>
              <a:t>Унив</a:t>
            </a:r>
            <a:r>
              <a:rPr lang="bg-BG" sz="2600" dirty="0"/>
              <a:t>. „Проф. д-р А. Златаров“ </a:t>
            </a:r>
            <a:r>
              <a:rPr lang="bg-BG" sz="2600" dirty="0" smtClean="0"/>
              <a:t>Бургас</a:t>
            </a:r>
            <a:endParaRPr lang="en-US" sz="2600" dirty="0" smtClean="0"/>
          </a:p>
          <a:p>
            <a:pPr marL="457200" lvl="1" indent="0">
              <a:buNone/>
            </a:pPr>
            <a:endParaRPr lang="bg-BG" sz="2600" dirty="0" smtClean="0"/>
          </a:p>
          <a:p>
            <a:pPr marL="457200" lvl="1" indent="0">
              <a:buNone/>
            </a:pPr>
            <a:r>
              <a:rPr lang="bg-BG" sz="2600" dirty="0" smtClean="0"/>
              <a:t>4. </a:t>
            </a:r>
            <a:r>
              <a:rPr lang="bg-BG" sz="2600" dirty="0" err="1" smtClean="0"/>
              <a:t>Гл.ас.Варвара</a:t>
            </a:r>
            <a:r>
              <a:rPr lang="bg-BG" sz="2600" dirty="0" smtClean="0"/>
              <a:t> </a:t>
            </a:r>
            <a:r>
              <a:rPr lang="bg-BG" sz="2600" dirty="0"/>
              <a:t>Андонова </a:t>
            </a:r>
            <a:r>
              <a:rPr lang="bg-BG" sz="2600" dirty="0" err="1"/>
              <a:t>Панчева,д.м</a:t>
            </a:r>
            <a:r>
              <a:rPr lang="bg-BG" sz="2600" dirty="0" smtClean="0"/>
              <a:t>.,</a:t>
            </a:r>
          </a:p>
          <a:p>
            <a:pPr marL="457200" lvl="1" indent="0">
              <a:buNone/>
            </a:pPr>
            <a:r>
              <a:rPr lang="bg-BG" sz="2600" dirty="0" err="1" smtClean="0"/>
              <a:t>Унив</a:t>
            </a:r>
            <a:r>
              <a:rPr lang="bg-BG" sz="2600" dirty="0"/>
              <a:t>. „Проф. д-р А. Златаров“ Бургас</a:t>
            </a:r>
            <a:endParaRPr lang="en-US" sz="2600" dirty="0"/>
          </a:p>
          <a:p>
            <a:pPr marL="457200" lvl="1" indent="0">
              <a:buNone/>
            </a:pPr>
            <a:endParaRPr lang="bg-BG" sz="2600" dirty="0" smtClean="0"/>
          </a:p>
          <a:p>
            <a:pPr marL="457200" lvl="1" indent="0">
              <a:buNone/>
            </a:pPr>
            <a:r>
              <a:rPr lang="bg-BG" sz="2600" dirty="0" smtClean="0"/>
              <a:t>5. </a:t>
            </a:r>
            <a:r>
              <a:rPr lang="bg-BG" sz="2600" dirty="0" err="1" smtClean="0"/>
              <a:t>Гл.ас</a:t>
            </a:r>
            <a:r>
              <a:rPr lang="bg-BG" sz="2600" dirty="0"/>
              <a:t>. д-р Ваня Красимирова </a:t>
            </a:r>
            <a:r>
              <a:rPr lang="bg-BG" sz="2600" dirty="0" smtClean="0"/>
              <a:t>Георгиева,</a:t>
            </a:r>
          </a:p>
          <a:p>
            <a:pPr marL="457200" lvl="1" indent="0">
              <a:buNone/>
            </a:pPr>
            <a:r>
              <a:rPr lang="bg-BG" sz="2600" dirty="0" err="1" smtClean="0"/>
              <a:t>Унив</a:t>
            </a:r>
            <a:r>
              <a:rPr lang="bg-BG" sz="2600" dirty="0"/>
              <a:t>. „Проф. д-р А. Златаров“ Бургас</a:t>
            </a:r>
            <a:endParaRPr lang="en-US" sz="2600" dirty="0"/>
          </a:p>
          <a:p>
            <a:pPr marL="457200" lvl="1" indent="0">
              <a:buNone/>
            </a:pPr>
            <a:endParaRPr lang="bg-BG" sz="2600" dirty="0" smtClean="0"/>
          </a:p>
          <a:p>
            <a:pPr marL="457200" lvl="1" indent="0">
              <a:buNone/>
            </a:pPr>
            <a:endParaRPr lang="bg-BG" sz="2600" dirty="0" smtClean="0"/>
          </a:p>
          <a:p>
            <a:pPr marL="457200" lvl="1" indent="0">
              <a:buNone/>
            </a:pPr>
            <a:r>
              <a:rPr lang="bg-BG" sz="2600" dirty="0" smtClean="0"/>
              <a:t>6. Д-р </a:t>
            </a:r>
            <a:r>
              <a:rPr lang="bg-BG" sz="2600" dirty="0"/>
              <a:t>Христо </a:t>
            </a:r>
            <a:r>
              <a:rPr lang="bg-BG" sz="2600" dirty="0" err="1" smtClean="0"/>
              <a:t>Стефанов,УМБАЛ</a:t>
            </a:r>
            <a:r>
              <a:rPr lang="bg-BG" sz="2600" dirty="0" smtClean="0"/>
              <a:t> Бургас</a:t>
            </a:r>
            <a:endParaRPr lang="en-US" sz="2600" dirty="0"/>
          </a:p>
          <a:p>
            <a:pPr marL="457200" lvl="1" indent="0">
              <a:buNone/>
            </a:pPr>
            <a:endParaRPr lang="bg-BG" sz="2600" dirty="0" smtClean="0"/>
          </a:p>
          <a:p>
            <a:pPr marL="457200" lvl="1" indent="0">
              <a:buNone/>
            </a:pPr>
            <a:r>
              <a:rPr lang="bg-BG" sz="2600" dirty="0" smtClean="0"/>
              <a:t>7. Ася </a:t>
            </a:r>
            <a:r>
              <a:rPr lang="bg-BG" sz="2600" dirty="0" err="1"/>
              <a:t>Андрианова</a:t>
            </a:r>
            <a:r>
              <a:rPr lang="bg-BG" sz="2600" dirty="0"/>
              <a:t> </a:t>
            </a:r>
            <a:r>
              <a:rPr lang="bg-BG" sz="2600" dirty="0" err="1"/>
              <a:t>Консулова</a:t>
            </a:r>
            <a:r>
              <a:rPr lang="bg-BG" sz="2600" dirty="0"/>
              <a:t>-Кирова, </a:t>
            </a:r>
            <a:r>
              <a:rPr lang="bg-BG" sz="2600" dirty="0" err="1" smtClean="0"/>
              <a:t>д.м</a:t>
            </a:r>
            <a:r>
              <a:rPr lang="bg-BG" sz="2600" dirty="0" smtClean="0"/>
              <a:t>., КОЦ Бургас</a:t>
            </a:r>
          </a:p>
          <a:p>
            <a:pPr marL="457200" lvl="1" indent="0">
              <a:buNone/>
            </a:pPr>
            <a:endParaRPr lang="bg-BG" sz="2600" dirty="0" smtClean="0"/>
          </a:p>
          <a:p>
            <a:pPr marL="457200" lvl="1" indent="0">
              <a:buNone/>
            </a:pPr>
            <a:r>
              <a:rPr lang="bg-BG" sz="2600" dirty="0" smtClean="0"/>
              <a:t>8. Радка </a:t>
            </a:r>
            <a:r>
              <a:rPr lang="bg-BG" sz="2600" dirty="0"/>
              <a:t>Станчева Жекова</a:t>
            </a:r>
            <a:r>
              <a:rPr lang="bg-BG" sz="2600" dirty="0" smtClean="0"/>
              <a:t>,</a:t>
            </a:r>
          </a:p>
          <a:p>
            <a:pPr marL="457200" lvl="1" indent="0">
              <a:buNone/>
            </a:pPr>
            <a:r>
              <a:rPr lang="bg-BG" sz="2600" dirty="0" smtClean="0"/>
              <a:t> </a:t>
            </a:r>
            <a:r>
              <a:rPr lang="bg-BG" sz="2600" dirty="0"/>
              <a:t>РСНЦ „Диабетни грижи“ Бургас</a:t>
            </a:r>
            <a:endParaRPr lang="en-US" sz="2600" dirty="0"/>
          </a:p>
          <a:p>
            <a:pPr marL="457200" lvl="1" indent="0">
              <a:buNone/>
            </a:pPr>
            <a:endParaRPr lang="bg-BG" sz="2600" u="sng" dirty="0" smtClean="0"/>
          </a:p>
          <a:p>
            <a:pPr marL="457200" lvl="1" indent="0">
              <a:buNone/>
            </a:pPr>
            <a:r>
              <a:rPr lang="bg-BG" sz="2600" u="sng" dirty="0" smtClean="0"/>
              <a:t>Студенти, </a:t>
            </a:r>
            <a:r>
              <a:rPr lang="bg-BG" sz="2600" u="sng" dirty="0"/>
              <a:t>специалност </a:t>
            </a:r>
            <a:r>
              <a:rPr lang="bg-BG" sz="2600" u="sng" dirty="0" smtClean="0"/>
              <a:t>МРЕ:</a:t>
            </a:r>
            <a:endParaRPr lang="en-US" sz="2600" u="sng" dirty="0"/>
          </a:p>
          <a:p>
            <a:pPr marL="457200" lvl="1" indent="0">
              <a:buNone/>
            </a:pPr>
            <a:r>
              <a:rPr lang="bg-BG" sz="2600" dirty="0" smtClean="0"/>
              <a:t>9.Теодора </a:t>
            </a:r>
            <a:r>
              <a:rPr lang="bg-BG" sz="2600" dirty="0"/>
              <a:t>Тодорова, </a:t>
            </a:r>
            <a:r>
              <a:rPr lang="bg-BG" sz="2600" dirty="0" smtClean="0"/>
              <a:t>стажант</a:t>
            </a:r>
          </a:p>
          <a:p>
            <a:pPr marL="457200" lvl="1" indent="0">
              <a:buNone/>
            </a:pPr>
            <a:r>
              <a:rPr lang="bg-BG" sz="2600" dirty="0" smtClean="0"/>
              <a:t>10.Алексей </a:t>
            </a:r>
            <a:r>
              <a:rPr lang="bg-BG" sz="2600" dirty="0" err="1" smtClean="0"/>
              <a:t>Билай</a:t>
            </a:r>
            <a:r>
              <a:rPr lang="bg-BG" sz="2600" dirty="0"/>
              <a:t>, </a:t>
            </a:r>
            <a:r>
              <a:rPr lang="bg-BG" sz="2600" dirty="0" smtClean="0"/>
              <a:t>стажант</a:t>
            </a:r>
            <a:endParaRPr lang="en-US" sz="2600" dirty="0"/>
          </a:p>
          <a:p>
            <a:pPr marL="457200" lvl="1" indent="0">
              <a:buNone/>
            </a:pPr>
            <a:r>
              <a:rPr lang="bg-BG" sz="2600" dirty="0" smtClean="0"/>
              <a:t>11. Надя </a:t>
            </a:r>
            <a:r>
              <a:rPr lang="bg-BG" sz="2600" dirty="0"/>
              <a:t>Димитрова, </a:t>
            </a:r>
            <a:r>
              <a:rPr lang="bg-BG" sz="2600" dirty="0" smtClean="0"/>
              <a:t>стажант </a:t>
            </a:r>
            <a:endParaRPr lang="en-US" sz="2600" dirty="0"/>
          </a:p>
          <a:p>
            <a:pPr marL="457200" lvl="1" indent="0">
              <a:buNone/>
            </a:pPr>
            <a:r>
              <a:rPr lang="bg-BG" sz="2600" dirty="0" smtClean="0"/>
              <a:t>12. Арсо </a:t>
            </a:r>
            <a:r>
              <a:rPr lang="bg-BG" sz="2600" dirty="0"/>
              <a:t>Помаков, </a:t>
            </a:r>
            <a:r>
              <a:rPr lang="bg-BG" sz="2600" dirty="0" smtClean="0"/>
              <a:t>стажант</a:t>
            </a:r>
            <a:endParaRPr lang="en-US" sz="2600" dirty="0"/>
          </a:p>
          <a:p>
            <a:pPr marL="457200" lvl="1" indent="0">
              <a:buNone/>
            </a:pPr>
            <a:r>
              <a:rPr lang="bg-BG" sz="2600" dirty="0" smtClean="0"/>
              <a:t>13. Гергана </a:t>
            </a:r>
            <a:r>
              <a:rPr lang="bg-BG" sz="2600" dirty="0"/>
              <a:t>Темелкова, </a:t>
            </a:r>
            <a:r>
              <a:rPr lang="bg-BG" sz="2600" dirty="0" smtClean="0"/>
              <a:t>стажант</a:t>
            </a:r>
          </a:p>
          <a:p>
            <a:pPr marL="457200" lvl="1" indent="0">
              <a:buNone/>
            </a:pPr>
            <a:r>
              <a:rPr lang="bg-BG" sz="2600" dirty="0" smtClean="0"/>
              <a:t>14. </a:t>
            </a:r>
            <a:r>
              <a:rPr lang="bg-BG" sz="2600" dirty="0" err="1" smtClean="0"/>
              <a:t>Джамиле</a:t>
            </a:r>
            <a:r>
              <a:rPr lang="bg-BG" sz="2600" dirty="0" smtClean="0"/>
              <a:t> </a:t>
            </a:r>
            <a:r>
              <a:rPr lang="bg-BG" sz="2600" dirty="0"/>
              <a:t>Юмер, </a:t>
            </a:r>
            <a:r>
              <a:rPr lang="bg-BG" sz="2600" dirty="0" smtClean="0"/>
              <a:t>стажант</a:t>
            </a:r>
            <a:endParaRPr lang="en-US" sz="2600" dirty="0"/>
          </a:p>
          <a:p>
            <a:pPr marL="457200" lvl="1" indent="0">
              <a:buNone/>
            </a:pPr>
            <a:r>
              <a:rPr lang="bg-BG" sz="2600" dirty="0" smtClean="0"/>
              <a:t>15. Неврие </a:t>
            </a:r>
            <a:r>
              <a:rPr lang="bg-BG" sz="2600" dirty="0"/>
              <a:t>Илязова , </a:t>
            </a:r>
            <a:r>
              <a:rPr lang="bg-BG" sz="2600" dirty="0" smtClean="0"/>
              <a:t>стажант</a:t>
            </a:r>
            <a:endParaRPr lang="en-US" sz="2600" dirty="0"/>
          </a:p>
        </p:txBody>
      </p:sp>
    </p:spTree>
    <p:extLst>
      <p:ext uri="{BB962C8B-B14F-4D97-AF65-F5344CB8AC3E}">
        <p14:creationId xmlns:p14="http://schemas.microsoft.com/office/powerpoint/2010/main" val="3771875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376518"/>
          </a:xfrm>
        </p:spPr>
        <p:txBody>
          <a:bodyPr>
            <a:normAutofit/>
          </a:bodyPr>
          <a:lstStyle/>
          <a:p>
            <a:pPr lvl="0">
              <a:spcBef>
                <a:spcPts val="1000"/>
              </a:spcBef>
            </a:pPr>
            <a:r>
              <a:rPr lang="ru-RU" sz="1800" b="1" dirty="0" smtClean="0">
                <a:latin typeface="Calibri" panose="020F0502020204030204"/>
                <a:ea typeface="+mn-ea"/>
                <a:cs typeface="+mn-cs"/>
              </a:rPr>
              <a:t>ЦЕЛИ  И  ЗАДАЧИ</a:t>
            </a:r>
            <a:r>
              <a:rPr lang="ru-RU" sz="1800" b="1" dirty="0">
                <a:latin typeface="Calibri" panose="020F0502020204030204"/>
                <a:ea typeface="+mn-ea"/>
                <a:cs typeface="+mn-cs"/>
              </a:rPr>
              <a:t>:</a:t>
            </a:r>
          </a:p>
        </p:txBody>
      </p:sp>
      <p:sp>
        <p:nvSpPr>
          <p:cNvPr id="3" name="Content Placeholder 2"/>
          <p:cNvSpPr>
            <a:spLocks noGrp="1"/>
          </p:cNvSpPr>
          <p:nvPr>
            <p:ph sz="half" idx="1"/>
          </p:nvPr>
        </p:nvSpPr>
        <p:spPr>
          <a:xfrm>
            <a:off x="838200" y="793376"/>
            <a:ext cx="5181600" cy="5383587"/>
          </a:xfrm>
        </p:spPr>
        <p:txBody>
          <a:bodyPr lIns="0" tIns="0" rIns="0" bIns="0">
            <a:noAutofit/>
          </a:bodyPr>
          <a:lstStyle/>
          <a:p>
            <a:pPr marL="0" indent="0">
              <a:lnSpc>
                <a:spcPct val="100000"/>
              </a:lnSpc>
              <a:buNone/>
            </a:pPr>
            <a:r>
              <a:rPr lang="ru-RU" sz="1400" b="1" u="sng" dirty="0"/>
              <a:t>ЦЕЛИ:</a:t>
            </a:r>
          </a:p>
          <a:p>
            <a:pPr marL="0" indent="0">
              <a:lnSpc>
                <a:spcPct val="100000"/>
              </a:lnSpc>
              <a:buNone/>
            </a:pPr>
            <a:r>
              <a:rPr lang="ru-RU" sz="1400" dirty="0" smtClean="0"/>
              <a:t>1.Установяване </a:t>
            </a:r>
            <a:r>
              <a:rPr lang="ru-RU" sz="1400" dirty="0"/>
              <a:t>на тежестта на атеросклеротичните изменения на периферните кръвоносни съдове при пациенти със ЗД, чрез профилактични и скринингови изследвания;</a:t>
            </a:r>
          </a:p>
          <a:p>
            <a:pPr marL="0" indent="0">
              <a:lnSpc>
                <a:spcPct val="100000"/>
              </a:lnSpc>
              <a:buNone/>
            </a:pPr>
            <a:r>
              <a:rPr lang="ru-RU" sz="1400" dirty="0"/>
              <a:t>2.Проследяване  развитието на периферна артериална оклузивна болест (ПАОБ) при прилагането на навременно лечение по най-добрите медицински стандарти в зависимост от стадия на установените процеси.</a:t>
            </a:r>
          </a:p>
          <a:p>
            <a:pPr marL="0" indent="0">
              <a:lnSpc>
                <a:spcPct val="100000"/>
              </a:lnSpc>
              <a:buNone/>
            </a:pPr>
            <a:r>
              <a:rPr lang="ru-RU" sz="1400" dirty="0"/>
              <a:t>3. Контрол на рисковите фактори за атеросклероза и захарен диабет, съответно медикаментозно и с промяна в начина на живот на пациента.</a:t>
            </a:r>
          </a:p>
          <a:p>
            <a:pPr marL="0" indent="0">
              <a:lnSpc>
                <a:spcPct val="100000"/>
              </a:lnSpc>
              <a:buNone/>
            </a:pPr>
            <a:r>
              <a:rPr lang="ru-RU" sz="1400" dirty="0"/>
              <a:t>4. Навременната диагностика на начеващите атеросклеротични изменения дори в зародиш – установяване на задебеляване на интима-медия комплекса на артериите на долните крайници, установяване на атеросклеротични плаки, стенози или тромбози.</a:t>
            </a:r>
          </a:p>
          <a:p>
            <a:pPr marL="0" indent="0">
              <a:lnSpc>
                <a:spcPct val="100000"/>
              </a:lnSpc>
              <a:buNone/>
            </a:pPr>
            <a:r>
              <a:rPr lang="ru-RU" sz="1400" dirty="0"/>
              <a:t>5. Инвазивно интервениране при нужда с цел запазване на кръвоснабдяването и виталността на долните крайници.</a:t>
            </a:r>
          </a:p>
          <a:p>
            <a:pPr marL="0" indent="0">
              <a:lnSpc>
                <a:spcPct val="100000"/>
              </a:lnSpc>
              <a:buNone/>
            </a:pPr>
            <a:r>
              <a:rPr lang="ru-RU" sz="1400" dirty="0"/>
              <a:t>6.Повишаване осведомеността на пациентите за характера на заболяването им, усложненията и рисковете, свързани с него</a:t>
            </a:r>
            <a:r>
              <a:rPr lang="ru-RU" sz="1400" dirty="0" smtClean="0"/>
              <a:t>.</a:t>
            </a:r>
            <a:endParaRPr lang="ru-RU" sz="1400" dirty="0"/>
          </a:p>
        </p:txBody>
      </p:sp>
      <p:sp>
        <p:nvSpPr>
          <p:cNvPr id="4" name="Content Placeholder 3"/>
          <p:cNvSpPr>
            <a:spLocks noGrp="1"/>
          </p:cNvSpPr>
          <p:nvPr>
            <p:ph sz="half" idx="2"/>
          </p:nvPr>
        </p:nvSpPr>
        <p:spPr>
          <a:xfrm>
            <a:off x="6172200" y="793376"/>
            <a:ext cx="5181600" cy="5383587"/>
          </a:xfrm>
        </p:spPr>
        <p:txBody>
          <a:bodyPr>
            <a:normAutofit lnSpcReduction="10000"/>
          </a:bodyPr>
          <a:lstStyle/>
          <a:p>
            <a:pPr marL="0" indent="0">
              <a:lnSpc>
                <a:spcPct val="100000"/>
              </a:lnSpc>
              <a:buNone/>
            </a:pPr>
            <a:r>
              <a:rPr lang="ru-RU" sz="1400" b="1" u="sng" dirty="0"/>
              <a:t>ЗАДАЧИ:</a:t>
            </a:r>
          </a:p>
          <a:p>
            <a:pPr marL="0" indent="0">
              <a:lnSpc>
                <a:spcPct val="100000"/>
              </a:lnSpc>
              <a:buNone/>
            </a:pPr>
            <a:r>
              <a:rPr lang="ru-RU" sz="1400" dirty="0"/>
              <a:t>1 Конструиране на математически модел на абстрактен кръвоносен съд</a:t>
            </a:r>
          </a:p>
          <a:p>
            <a:pPr marL="0" indent="0">
              <a:lnSpc>
                <a:spcPct val="100000"/>
              </a:lnSpc>
              <a:buNone/>
            </a:pPr>
            <a:r>
              <a:rPr lang="ru-RU" sz="1400" dirty="0"/>
              <a:t>2.Извършване на скрининг за болест ПАОБ и други усложнения на диабета, свързани с долните крайници  на пациенти със Захарен диабет </a:t>
            </a:r>
          </a:p>
          <a:p>
            <a:pPr marL="0" indent="0">
              <a:lnSpc>
                <a:spcPct val="100000"/>
              </a:lnSpc>
              <a:buNone/>
            </a:pPr>
            <a:r>
              <a:rPr lang="ru-RU" sz="1400" dirty="0"/>
              <a:t>3.Изработване на методика и алгоритъм на лечение при пациенти с изразени атеросклеротични промени в артериите на долните крайници в две насоки:</a:t>
            </a:r>
          </a:p>
          <a:p>
            <a:pPr marL="457200" lvl="1" indent="0">
              <a:lnSpc>
                <a:spcPct val="100000"/>
              </a:lnSpc>
              <a:buNone/>
            </a:pPr>
            <a:r>
              <a:rPr lang="ru-RU" sz="1400" dirty="0"/>
              <a:t>- При субклинични, нехемодинамично значими лезии</a:t>
            </a:r>
          </a:p>
          <a:p>
            <a:pPr marL="457200" lvl="1" indent="0">
              <a:lnSpc>
                <a:spcPct val="100000"/>
              </a:lnSpc>
              <a:buNone/>
            </a:pPr>
            <a:r>
              <a:rPr lang="ru-RU" sz="1400" dirty="0"/>
              <a:t>- При клинично изявена ПАОБ с хемодинамично значими лезии</a:t>
            </a:r>
          </a:p>
          <a:p>
            <a:pPr marL="0" indent="0">
              <a:lnSpc>
                <a:spcPct val="100000"/>
              </a:lnSpc>
              <a:buNone/>
            </a:pPr>
            <a:r>
              <a:rPr lang="ru-RU" sz="1400" dirty="0"/>
              <a:t>4. Провеждане на обучения на пациенти със Захарен диабет с цел даване яснота на проблема и обучение за грижите, които могат да полагат самостоятелно.</a:t>
            </a:r>
          </a:p>
          <a:p>
            <a:pPr marL="0" indent="0">
              <a:lnSpc>
                <a:spcPct val="100000"/>
              </a:lnSpc>
              <a:buNone/>
            </a:pPr>
            <a:r>
              <a:rPr lang="ru-RU" sz="1400" dirty="0"/>
              <a:t>5.Тясна работа със специалисти от различни клинични специалности, занимаващи се активно с проблемите, свързани със ЗД. Създаване на лесни за разбиране  и прилагане напътствия с цел навременното разпознаване на съдово-дегенеративните усложнения при ЗД и своевременното насочване на пациента към правилната интервенция или лечение</a:t>
            </a:r>
          </a:p>
          <a:p>
            <a:endParaRPr lang="en-US" dirty="0"/>
          </a:p>
        </p:txBody>
      </p:sp>
    </p:spTree>
    <p:extLst>
      <p:ext uri="{BB962C8B-B14F-4D97-AF65-F5344CB8AC3E}">
        <p14:creationId xmlns:p14="http://schemas.microsoft.com/office/powerpoint/2010/main" val="382187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1"/>
            <a:ext cx="10515600" cy="403412"/>
          </a:xfrm>
        </p:spPr>
        <p:txBody>
          <a:bodyPr>
            <a:normAutofit fontScale="90000"/>
          </a:bodyPr>
          <a:lstStyle/>
          <a:p>
            <a:r>
              <a:rPr lang="bg-BG" sz="1800" b="1" dirty="0"/>
              <a:t>ОСНОВНИ РЕЗУЛТАТИ: </a:t>
            </a:r>
            <a:r>
              <a:rPr lang="en-US" sz="1800" b="1" dirty="0"/>
              <a:t/>
            </a:r>
            <a:br>
              <a:rPr lang="en-US" sz="1800" b="1" dirty="0"/>
            </a:br>
            <a:endParaRPr lang="en-US" sz="1800" b="1" dirty="0"/>
          </a:p>
        </p:txBody>
      </p:sp>
      <p:sp>
        <p:nvSpPr>
          <p:cNvPr id="3" name="Content Placeholder 2"/>
          <p:cNvSpPr>
            <a:spLocks noGrp="1"/>
          </p:cNvSpPr>
          <p:nvPr>
            <p:ph idx="1"/>
          </p:nvPr>
        </p:nvSpPr>
        <p:spPr>
          <a:xfrm>
            <a:off x="838200" y="753036"/>
            <a:ext cx="10515600" cy="5423928"/>
          </a:xfrm>
        </p:spPr>
        <p:txBody>
          <a:bodyPr>
            <a:normAutofit fontScale="70000" lnSpcReduction="20000"/>
          </a:bodyPr>
          <a:lstStyle/>
          <a:p>
            <a:pPr marL="0" indent="0">
              <a:buNone/>
            </a:pPr>
            <a:r>
              <a:rPr lang="bg-BG" sz="2000" b="1" dirty="0"/>
              <a:t>1.Реализирани са 2 публикации с SJR индекс </a:t>
            </a:r>
            <a:r>
              <a:rPr lang="bg-BG" sz="2000" dirty="0" smtClean="0"/>
              <a:t> </a:t>
            </a:r>
            <a:r>
              <a:rPr lang="bg-BG" sz="2000" dirty="0"/>
              <a:t>в книга на издателство </a:t>
            </a:r>
            <a:r>
              <a:rPr lang="bg-BG" sz="2000" dirty="0" err="1"/>
              <a:t>Springer</a:t>
            </a:r>
            <a:r>
              <a:rPr lang="bg-BG" sz="2000" dirty="0"/>
              <a:t>, </a:t>
            </a:r>
            <a:r>
              <a:rPr lang="bg-BG" sz="2000" dirty="0" err="1"/>
              <a:t>Cham</a:t>
            </a:r>
            <a:r>
              <a:rPr lang="bg-BG" sz="2000" dirty="0"/>
              <a:t>: </a:t>
            </a:r>
            <a:r>
              <a:rPr lang="bg-BG" sz="2000" dirty="0" err="1"/>
              <a:t>Advances</a:t>
            </a:r>
            <a:r>
              <a:rPr lang="bg-BG" sz="2000" dirty="0"/>
              <a:t> </a:t>
            </a:r>
            <a:r>
              <a:rPr lang="bg-BG" sz="2000" dirty="0" err="1"/>
              <a:t>in</a:t>
            </a:r>
            <a:r>
              <a:rPr lang="bg-BG" sz="2000" dirty="0"/>
              <a:t> </a:t>
            </a:r>
            <a:r>
              <a:rPr lang="bg-BG" sz="2000" dirty="0" err="1"/>
              <a:t>Intelligent</a:t>
            </a:r>
            <a:r>
              <a:rPr lang="bg-BG" sz="2000" dirty="0"/>
              <a:t> Systems </a:t>
            </a:r>
            <a:r>
              <a:rPr lang="bg-BG" sz="2000" dirty="0" err="1"/>
              <a:t>and</a:t>
            </a:r>
            <a:r>
              <a:rPr lang="bg-BG" sz="2000" dirty="0"/>
              <a:t> </a:t>
            </a:r>
            <a:r>
              <a:rPr lang="bg-BG" sz="2000" dirty="0" err="1"/>
              <a:t>Computing</a:t>
            </a:r>
            <a:r>
              <a:rPr lang="bg-BG" sz="2000" dirty="0"/>
              <a:t> </a:t>
            </a:r>
            <a:r>
              <a:rPr lang="bg-BG" sz="2000" dirty="0" err="1"/>
              <a:t>book</a:t>
            </a:r>
            <a:r>
              <a:rPr lang="bg-BG" sz="2000" dirty="0"/>
              <a:t> </a:t>
            </a:r>
            <a:r>
              <a:rPr lang="bg-BG" sz="2000" dirty="0" err="1"/>
              <a:t>series</a:t>
            </a:r>
            <a:r>
              <a:rPr lang="bg-BG" sz="2000" dirty="0"/>
              <a:t>, AISC, </a:t>
            </a:r>
            <a:r>
              <a:rPr lang="bg-BG" sz="2000" dirty="0" err="1"/>
              <a:t>vol</a:t>
            </a:r>
            <a:r>
              <a:rPr lang="bg-BG" sz="2000" dirty="0"/>
              <a:t>. 1197, 2020. Двете публикации са индексирани в </a:t>
            </a:r>
            <a:r>
              <a:rPr lang="bg-BG" sz="2000" dirty="0" err="1"/>
              <a:t>Скопус</a:t>
            </a:r>
            <a:r>
              <a:rPr lang="bg-BG" sz="2000" dirty="0" smtClean="0"/>
              <a:t>.</a:t>
            </a:r>
            <a:r>
              <a:rPr lang="en-US" sz="2000" dirty="0" smtClean="0"/>
              <a:t> </a:t>
            </a:r>
            <a:r>
              <a:rPr lang="bg-BG" sz="2000" dirty="0" smtClean="0"/>
              <a:t> Свързани са с</a:t>
            </a:r>
            <a:r>
              <a:rPr lang="bg-BG" sz="2000" dirty="0"/>
              <a:t>: </a:t>
            </a:r>
            <a:endParaRPr lang="en-US" sz="2000" dirty="0"/>
          </a:p>
          <a:p>
            <a:pPr marL="0" indent="0">
              <a:buNone/>
            </a:pPr>
            <a:r>
              <a:rPr lang="en-US" sz="2000" dirty="0"/>
              <a:t> </a:t>
            </a:r>
            <a:r>
              <a:rPr lang="en-US" sz="2000" dirty="0" smtClean="0"/>
              <a:t>- </a:t>
            </a:r>
            <a:r>
              <a:rPr lang="bg-BG" sz="2000" dirty="0" smtClean="0"/>
              <a:t>Резултати </a:t>
            </a:r>
            <a:r>
              <a:rPr lang="bg-BG" sz="2000" dirty="0"/>
              <a:t>от изследване чрез </a:t>
            </a:r>
            <a:r>
              <a:rPr lang="bg-BG" sz="2000" dirty="0" err="1"/>
              <a:t>итеркритериален</a:t>
            </a:r>
            <a:r>
              <a:rPr lang="bg-BG" sz="2000" dirty="0"/>
              <a:t> анализ на публичното здраве в Република България в доболничната и болничната помощ, които могат да се приложат и в мероприятия, свързани с превенцията на захарния диабет и неговите усложнения, както и в организацията  на здравните грижи  за пациенти със захарен диабет. </a:t>
            </a:r>
            <a:r>
              <a:rPr lang="en-US" sz="2000" i="1" dirty="0" err="1" smtClean="0"/>
              <a:t>Получените</a:t>
            </a:r>
            <a:r>
              <a:rPr lang="en-US" sz="2000" i="1" dirty="0" smtClean="0"/>
              <a:t> </a:t>
            </a:r>
            <a:r>
              <a:rPr lang="en-US" sz="2000" i="1" dirty="0" err="1"/>
              <a:t>резултати</a:t>
            </a:r>
            <a:r>
              <a:rPr lang="en-US" sz="2000" i="1" dirty="0"/>
              <a:t> </a:t>
            </a:r>
            <a:r>
              <a:rPr lang="en-US" sz="2000" i="1" dirty="0" err="1"/>
              <a:t>кореспондират</a:t>
            </a:r>
            <a:r>
              <a:rPr lang="en-US" sz="2000" i="1" dirty="0"/>
              <a:t> с </a:t>
            </a:r>
            <a:r>
              <a:rPr lang="en-US" sz="2000" i="1" dirty="0" err="1"/>
              <a:t>Цели</a:t>
            </a:r>
            <a:r>
              <a:rPr lang="en-US" sz="2000" i="1" dirty="0"/>
              <a:t> 3 и 6 </a:t>
            </a:r>
            <a:r>
              <a:rPr lang="en-US" sz="2000" i="1" dirty="0" err="1"/>
              <a:t>от</a:t>
            </a:r>
            <a:r>
              <a:rPr lang="en-US" sz="2000" i="1" dirty="0"/>
              <a:t> </a:t>
            </a:r>
            <a:r>
              <a:rPr lang="en-US" sz="2000" i="1" dirty="0" err="1"/>
              <a:t>поставените</a:t>
            </a:r>
            <a:r>
              <a:rPr lang="en-US" sz="2000" i="1" dirty="0"/>
              <a:t> в </a:t>
            </a:r>
            <a:r>
              <a:rPr lang="en-US" sz="2000" i="1" dirty="0" err="1"/>
              <a:t>проекта</a:t>
            </a:r>
            <a:r>
              <a:rPr lang="en-US" sz="2000" i="1" dirty="0"/>
              <a:t> </a:t>
            </a:r>
            <a:r>
              <a:rPr lang="en-US" sz="2000" i="1" dirty="0" err="1" smtClean="0"/>
              <a:t>цели</a:t>
            </a:r>
            <a:r>
              <a:rPr lang="en-US" sz="2000" i="1" dirty="0" smtClean="0"/>
              <a:t>.</a:t>
            </a:r>
            <a:endParaRPr lang="en-US" sz="2000" dirty="0"/>
          </a:p>
          <a:p>
            <a:pPr marL="0" indent="0">
              <a:buNone/>
            </a:pPr>
            <a:r>
              <a:rPr lang="en-US" sz="2000" dirty="0"/>
              <a:t> </a:t>
            </a:r>
            <a:r>
              <a:rPr lang="en-US" sz="2000" dirty="0" smtClean="0"/>
              <a:t>- </a:t>
            </a:r>
            <a:r>
              <a:rPr lang="bg-BG" sz="2000" dirty="0" smtClean="0"/>
              <a:t>Направен математически </a:t>
            </a:r>
            <a:r>
              <a:rPr lang="bg-BG" sz="2000" dirty="0"/>
              <a:t>модел с размита логика на </a:t>
            </a:r>
            <a:r>
              <a:rPr lang="bg-BG" sz="2000" dirty="0" err="1"/>
              <a:t>Абдоминална</a:t>
            </a:r>
            <a:r>
              <a:rPr lang="bg-BG" sz="2000" dirty="0"/>
              <a:t> аорта и разклоненията й, позволяващ изчисляване на пропускливостта на кръвоносните съдове. Статията е наградена </a:t>
            </a:r>
            <a:r>
              <a:rPr lang="bg-BG" sz="2000" dirty="0" smtClean="0"/>
              <a:t> </a:t>
            </a:r>
            <a:r>
              <a:rPr lang="bg-BG" sz="2000" dirty="0"/>
              <a:t>за иновативна идея</a:t>
            </a:r>
            <a:r>
              <a:rPr lang="bg-BG" sz="2000" dirty="0" smtClean="0"/>
              <a:t>.</a:t>
            </a:r>
            <a:r>
              <a:rPr lang="en-US" sz="2000" dirty="0" smtClean="0"/>
              <a:t> </a:t>
            </a:r>
            <a:r>
              <a:rPr lang="bg-BG" sz="2000" dirty="0" smtClean="0"/>
              <a:t> </a:t>
            </a:r>
            <a:r>
              <a:rPr lang="en-US" sz="2000" i="1" dirty="0" err="1"/>
              <a:t>Получените</a:t>
            </a:r>
            <a:r>
              <a:rPr lang="en-US" sz="2000" i="1" dirty="0"/>
              <a:t> </a:t>
            </a:r>
            <a:r>
              <a:rPr lang="en-US" sz="2000" i="1" dirty="0" err="1"/>
              <a:t>резултати</a:t>
            </a:r>
            <a:r>
              <a:rPr lang="en-US" sz="2000" i="1" dirty="0"/>
              <a:t> </a:t>
            </a:r>
            <a:r>
              <a:rPr lang="en-US" sz="2000" i="1" dirty="0" err="1"/>
              <a:t>кореспондират</a:t>
            </a:r>
            <a:r>
              <a:rPr lang="en-US" sz="2000" i="1" dirty="0"/>
              <a:t> с </a:t>
            </a:r>
            <a:r>
              <a:rPr lang="en-US" sz="2000" i="1" dirty="0" err="1"/>
              <a:t>Цели</a:t>
            </a:r>
            <a:r>
              <a:rPr lang="en-US" sz="2000" i="1" dirty="0"/>
              <a:t> 1, 2, 4 и 5 </a:t>
            </a:r>
            <a:r>
              <a:rPr lang="en-US" sz="2000" i="1" dirty="0" err="1"/>
              <a:t>от</a:t>
            </a:r>
            <a:r>
              <a:rPr lang="en-US" sz="2000" i="1" dirty="0"/>
              <a:t> </a:t>
            </a:r>
            <a:r>
              <a:rPr lang="en-US" sz="2000" i="1" dirty="0" err="1"/>
              <a:t>поставените</a:t>
            </a:r>
            <a:r>
              <a:rPr lang="en-US" sz="2000" i="1" dirty="0"/>
              <a:t> в </a:t>
            </a:r>
            <a:r>
              <a:rPr lang="en-US" sz="2000" i="1" dirty="0" err="1"/>
              <a:t>проекта</a:t>
            </a:r>
            <a:r>
              <a:rPr lang="en-US" sz="2000" i="1" dirty="0"/>
              <a:t> </a:t>
            </a:r>
            <a:r>
              <a:rPr lang="en-US" sz="2000" i="1" dirty="0" err="1"/>
              <a:t>цели</a:t>
            </a:r>
            <a:r>
              <a:rPr lang="en-US" sz="2000" i="1" dirty="0"/>
              <a:t>.</a:t>
            </a:r>
            <a:endParaRPr lang="en-US" sz="2000" dirty="0"/>
          </a:p>
          <a:p>
            <a:pPr marL="0" indent="0">
              <a:buNone/>
            </a:pPr>
            <a:r>
              <a:rPr lang="bg-BG" sz="2000" b="1" dirty="0"/>
              <a:t>2.Изнесен е и е публикуван 1 доклад</a:t>
            </a:r>
            <a:r>
              <a:rPr lang="en-US" sz="2000" dirty="0"/>
              <a:t> </a:t>
            </a:r>
            <a:r>
              <a:rPr lang="bg-BG" sz="2000" dirty="0" smtClean="0"/>
              <a:t>на </a:t>
            </a:r>
            <a:r>
              <a:rPr lang="bg-BG" sz="2000" dirty="0"/>
              <a:t>конференция на IEEE, която се индексира в </a:t>
            </a:r>
            <a:r>
              <a:rPr lang="bg-BG" sz="2000" dirty="0" err="1"/>
              <a:t>Скопус</a:t>
            </a:r>
            <a:r>
              <a:rPr lang="bg-BG" sz="2000" dirty="0"/>
              <a:t>. Докладът е номиниран за включване след разширяването му в издание на издателство </a:t>
            </a:r>
            <a:r>
              <a:rPr lang="bg-BG" sz="2000" dirty="0" err="1"/>
              <a:t>Springer</a:t>
            </a:r>
            <a:r>
              <a:rPr lang="bg-BG" sz="2000" dirty="0"/>
              <a:t>. В Доклада е представен модел</a:t>
            </a:r>
            <a:r>
              <a:rPr lang="bg-BG" sz="2000" b="1" dirty="0"/>
              <a:t> </a:t>
            </a:r>
            <a:r>
              <a:rPr lang="bg-BG" sz="2000" dirty="0"/>
              <a:t>на методика и алгоритъм за изграждане на учебно съдържание при обучение на студенти за лечение при пациенти със Захарен диабет</a:t>
            </a:r>
            <a:r>
              <a:rPr lang="bg-BG" sz="2000" dirty="0" smtClean="0"/>
              <a:t>.</a:t>
            </a:r>
            <a:r>
              <a:rPr lang="en-US" sz="2000" dirty="0" smtClean="0"/>
              <a:t> </a:t>
            </a:r>
            <a:r>
              <a:rPr lang="bg-BG" sz="2000" i="1" dirty="0" smtClean="0"/>
              <a:t>Получените </a:t>
            </a:r>
            <a:r>
              <a:rPr lang="bg-BG" sz="2000" i="1" dirty="0"/>
              <a:t>резултати кореспондират с Цел 6 от поставените в проекта цели.</a:t>
            </a:r>
            <a:endParaRPr lang="en-US" sz="2000" dirty="0"/>
          </a:p>
          <a:p>
            <a:pPr marL="0" indent="0">
              <a:buNone/>
            </a:pPr>
            <a:r>
              <a:rPr lang="bg-BG" sz="2000" b="1" dirty="0"/>
              <a:t>3. Приети са за печат 2 </a:t>
            </a:r>
            <a:r>
              <a:rPr lang="bg-BG" sz="2000" b="1" dirty="0" smtClean="0"/>
              <a:t>публикации</a:t>
            </a:r>
            <a:r>
              <a:rPr lang="bg-BG" sz="2000" dirty="0" smtClean="0"/>
              <a:t>, </a:t>
            </a:r>
            <a:r>
              <a:rPr lang="bg-BG" sz="2000" dirty="0"/>
              <a:t>изнесени на международен научен форум </a:t>
            </a:r>
            <a:r>
              <a:rPr lang="en-US" sz="2000" dirty="0"/>
              <a:t>BioInfoMed’2020</a:t>
            </a:r>
            <a:r>
              <a:rPr lang="bg-BG" sz="2000" dirty="0"/>
              <a:t>, които ще бъдат издадени в книга на издателство </a:t>
            </a:r>
            <a:r>
              <a:rPr lang="bg-BG" sz="2000" dirty="0" err="1"/>
              <a:t>Springer</a:t>
            </a:r>
            <a:r>
              <a:rPr lang="bg-BG" sz="2000" dirty="0"/>
              <a:t>, </a:t>
            </a:r>
            <a:r>
              <a:rPr lang="bg-BG" sz="2000" dirty="0" err="1"/>
              <a:t>Cham</a:t>
            </a:r>
            <a:r>
              <a:rPr lang="bg-BG" sz="2000" dirty="0"/>
              <a:t> с SJR индекс. </a:t>
            </a:r>
            <a:endParaRPr lang="en-US" sz="2000" dirty="0"/>
          </a:p>
          <a:p>
            <a:pPr marL="0" indent="0">
              <a:buNone/>
            </a:pPr>
            <a:r>
              <a:rPr lang="bg-BG" sz="2000" b="1" dirty="0" smtClean="0"/>
              <a:t>3.1</a:t>
            </a:r>
            <a:r>
              <a:rPr lang="bg-BG" sz="2000" b="1" dirty="0"/>
              <a:t>.</a:t>
            </a:r>
            <a:r>
              <a:rPr lang="bg-BG" sz="2000" dirty="0"/>
              <a:t> Направен е математически модел на </a:t>
            </a:r>
            <a:r>
              <a:rPr lang="bg-BG" sz="2000" dirty="0" err="1"/>
              <a:t>кръвоснабдяване</a:t>
            </a:r>
            <a:r>
              <a:rPr lang="bg-BG" sz="2000" dirty="0"/>
              <a:t> на горен крайник, позволяващ </a:t>
            </a:r>
            <a:r>
              <a:rPr lang="bg-BG" sz="2000" dirty="0" err="1"/>
              <a:t>позволяващ</a:t>
            </a:r>
            <a:r>
              <a:rPr lang="bg-BG" sz="2000" dirty="0"/>
              <a:t> проследяване функционирането на кръвоносните съдове, което е в помощ при определяне тежестта на атеросклеротичните изменения на периферните кръвоносни съдове при пациенти със захарен диабет. </a:t>
            </a:r>
            <a:r>
              <a:rPr lang="bg-BG" sz="2000" i="1" dirty="0" smtClean="0"/>
              <a:t>Получените </a:t>
            </a:r>
            <a:r>
              <a:rPr lang="bg-BG" sz="2000" i="1" dirty="0"/>
              <a:t>резултати кореспондират с Цели 1 и 2 от поставените в проекта цели.</a:t>
            </a:r>
            <a:endParaRPr lang="en-US" sz="2000" dirty="0"/>
          </a:p>
          <a:p>
            <a:pPr marL="0" indent="0">
              <a:buNone/>
            </a:pPr>
            <a:r>
              <a:rPr lang="bg-BG" sz="2000" b="1" dirty="0"/>
              <a:t>3.2.</a:t>
            </a:r>
            <a:r>
              <a:rPr lang="bg-BG" sz="2000" dirty="0"/>
              <a:t> Анализ от изследване за прилагане на </a:t>
            </a:r>
            <a:r>
              <a:rPr lang="bg-BG" sz="2000" dirty="0" err="1"/>
              <a:t>телемедицински</a:t>
            </a:r>
            <a:r>
              <a:rPr lang="bg-BG" sz="2000" dirty="0"/>
              <a:t> услуги и е-здраве в условия на пандемията Ковид-19, които могат да се приложат при контрол на рисковите фактори за атеросклероза и захарен диабет, съответно медикаментозно и с промяна в начина на живот на пациента</a:t>
            </a:r>
            <a:r>
              <a:rPr lang="bg-BG" sz="2000" dirty="0" smtClean="0"/>
              <a:t>.</a:t>
            </a:r>
            <a:r>
              <a:rPr lang="en-US" sz="2000" dirty="0" smtClean="0"/>
              <a:t> </a:t>
            </a:r>
            <a:r>
              <a:rPr lang="bg-BG" sz="2000" i="1" dirty="0" smtClean="0"/>
              <a:t>Получените </a:t>
            </a:r>
            <a:r>
              <a:rPr lang="bg-BG" sz="2000" i="1" dirty="0"/>
              <a:t>резултати кореспондират с Цел 3 от поставените в проекта цели.</a:t>
            </a:r>
            <a:endParaRPr lang="en-US" sz="2000" dirty="0"/>
          </a:p>
          <a:p>
            <a:pPr marL="0" indent="0">
              <a:buNone/>
            </a:pPr>
            <a:r>
              <a:rPr lang="bg-BG" sz="2000" b="1" dirty="0"/>
              <a:t>4.Издаден е монографичен труд </a:t>
            </a:r>
            <a:r>
              <a:rPr lang="bg-BG" sz="2000" dirty="0"/>
              <a:t> на тема „Периферна атеросклеротична болест при диабетици“</a:t>
            </a:r>
            <a:endParaRPr lang="en-US" sz="2000" dirty="0"/>
          </a:p>
          <a:p>
            <a:pPr marL="0" indent="0">
              <a:buNone/>
            </a:pPr>
            <a:r>
              <a:rPr lang="bg-BG" sz="2000" dirty="0"/>
              <a:t> </a:t>
            </a:r>
            <a:endParaRPr lang="en-US" sz="2000" dirty="0"/>
          </a:p>
          <a:p>
            <a:pPr marL="0" indent="0">
              <a:buNone/>
            </a:pPr>
            <a:endParaRPr lang="en-US" dirty="0"/>
          </a:p>
        </p:txBody>
      </p:sp>
    </p:spTree>
    <p:extLst>
      <p:ext uri="{BB962C8B-B14F-4D97-AF65-F5344CB8AC3E}">
        <p14:creationId xmlns:p14="http://schemas.microsoft.com/office/powerpoint/2010/main" val="2557620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954871" cy="1385047"/>
          </a:xfrm>
        </p:spPr>
        <p:txBody>
          <a:bodyPr>
            <a:normAutofit fontScale="90000"/>
          </a:bodyPr>
          <a:lstStyle/>
          <a:p>
            <a:r>
              <a:rPr lang="bg-BG" sz="2700" b="1" dirty="0">
                <a:solidFill>
                  <a:srgbClr val="0070C0"/>
                </a:solidFill>
              </a:rPr>
              <a:t>Публикации и доклади, публикувани в научни издания, реферирани и индексирани в световноизвестни бази данни с научна </a:t>
            </a:r>
            <a:r>
              <a:rPr lang="bg-BG" sz="2700" b="1" dirty="0" smtClean="0">
                <a:solidFill>
                  <a:srgbClr val="0070C0"/>
                </a:solidFill>
              </a:rPr>
              <a:t>информация</a:t>
            </a:r>
            <a:r>
              <a:rPr lang="en-US" sz="2700" b="1" dirty="0" smtClean="0">
                <a:solidFill>
                  <a:srgbClr val="0070C0"/>
                </a:solidFill>
              </a:rPr>
              <a:t> </a:t>
            </a:r>
            <a:r>
              <a:rPr lang="bg-BG" sz="2700" b="1" dirty="0" smtClean="0">
                <a:solidFill>
                  <a:srgbClr val="0070C0"/>
                </a:solidFill>
              </a:rPr>
              <a:t> </a:t>
            </a:r>
            <a:r>
              <a:rPr lang="bg-BG" sz="2700" b="1" dirty="0">
                <a:solidFill>
                  <a:srgbClr val="0070C0"/>
                </a:solidFill>
              </a:rPr>
              <a:t>(</a:t>
            </a:r>
            <a:r>
              <a:rPr lang="bg-BG" sz="2700" b="1" dirty="0" err="1">
                <a:solidFill>
                  <a:srgbClr val="0070C0"/>
                </a:solidFill>
              </a:rPr>
              <a:t>Scopus</a:t>
            </a:r>
            <a:r>
              <a:rPr lang="bg-BG" sz="2700" b="1" dirty="0">
                <a:solidFill>
                  <a:srgbClr val="0070C0"/>
                </a:solidFill>
              </a:rPr>
              <a:t>; </a:t>
            </a:r>
            <a:r>
              <a:rPr lang="bg-BG" sz="2700" b="1" dirty="0" err="1">
                <a:solidFill>
                  <a:srgbClr val="0070C0"/>
                </a:solidFill>
              </a:rPr>
              <a:t>Web</a:t>
            </a:r>
            <a:r>
              <a:rPr lang="bg-BG" sz="2700" b="1" dirty="0">
                <a:solidFill>
                  <a:srgbClr val="0070C0"/>
                </a:solidFill>
              </a:rPr>
              <a:t> </a:t>
            </a:r>
            <a:r>
              <a:rPr lang="bg-BG" sz="2700" b="1" dirty="0" err="1">
                <a:solidFill>
                  <a:srgbClr val="0070C0"/>
                </a:solidFill>
              </a:rPr>
              <a:t>of</a:t>
            </a:r>
            <a:r>
              <a:rPr lang="bg-BG" sz="2700" b="1" dirty="0">
                <a:solidFill>
                  <a:srgbClr val="0070C0"/>
                </a:solidFill>
              </a:rPr>
              <a:t> Science)</a:t>
            </a:r>
            <a:r>
              <a:rPr lang="en-US" dirty="0"/>
              <a:t/>
            </a:r>
            <a:br>
              <a:rPr lang="en-US" dirty="0"/>
            </a:br>
            <a:endParaRPr lang="en-US" dirty="0"/>
          </a:p>
        </p:txBody>
      </p:sp>
      <p:sp>
        <p:nvSpPr>
          <p:cNvPr id="3" name="Content Placeholder 2"/>
          <p:cNvSpPr>
            <a:spLocks noGrp="1"/>
          </p:cNvSpPr>
          <p:nvPr>
            <p:ph idx="1"/>
          </p:nvPr>
        </p:nvSpPr>
        <p:spPr>
          <a:xfrm>
            <a:off x="838200" y="1385047"/>
            <a:ext cx="10515600" cy="4791916"/>
          </a:xfrm>
        </p:spPr>
        <p:txBody>
          <a:bodyPr>
            <a:normAutofit fontScale="85000" lnSpcReduction="10000"/>
          </a:bodyPr>
          <a:lstStyle/>
          <a:p>
            <a:pPr marL="0" indent="0">
              <a:buNone/>
            </a:pPr>
            <a:r>
              <a:rPr lang="bg-BG" b="1" dirty="0" smtClean="0"/>
              <a:t>А</a:t>
            </a:r>
            <a:r>
              <a:rPr lang="bg-BG" b="1" dirty="0"/>
              <a:t>. Научни  публикации, публикувани в издания с </a:t>
            </a:r>
            <a:r>
              <a:rPr lang="bg-BG" b="1" dirty="0" err="1"/>
              <a:t>импакт</a:t>
            </a:r>
            <a:r>
              <a:rPr lang="bg-BG" b="1" dirty="0"/>
              <a:t>  ранг SCOPUS</a:t>
            </a:r>
            <a:endParaRPr lang="en-US" dirty="0"/>
          </a:p>
          <a:p>
            <a:pPr lvl="0"/>
            <a:r>
              <a:rPr lang="en-US" dirty="0" err="1"/>
              <a:t>Sotirova</a:t>
            </a:r>
            <a:r>
              <a:rPr lang="en-US" dirty="0"/>
              <a:t>, E., </a:t>
            </a:r>
            <a:r>
              <a:rPr lang="en-US" dirty="0" err="1"/>
              <a:t>Vasilev</a:t>
            </a:r>
            <a:r>
              <a:rPr lang="en-US" dirty="0"/>
              <a:t>, V., </a:t>
            </a:r>
            <a:r>
              <a:rPr lang="en-US" dirty="0" err="1"/>
              <a:t>Sotirov</a:t>
            </a:r>
            <a:r>
              <a:rPr lang="en-US" dirty="0"/>
              <a:t>, S., </a:t>
            </a:r>
            <a:r>
              <a:rPr lang="en-US" dirty="0" err="1"/>
              <a:t>Bozov</a:t>
            </a:r>
            <a:r>
              <a:rPr lang="en-US" dirty="0"/>
              <a:t>, H. </a:t>
            </a:r>
            <a:r>
              <a:rPr lang="en-US" dirty="0" err="1"/>
              <a:t>InterCriteria</a:t>
            </a:r>
            <a:r>
              <a:rPr lang="en-US" dirty="0"/>
              <a:t> Analysis of Public Health Data in Bulgaria. In International Conference on Intelligent and Fuzzy Systems, INFUS 2020, Advances in Intelligent Systems and Computing book series, AISC, vol. 1197, 2020, pp. 910-915. Springer, Cham. </a:t>
            </a:r>
          </a:p>
          <a:p>
            <a:pPr lvl="0"/>
            <a:r>
              <a:rPr lang="en-US" dirty="0" err="1"/>
              <a:t>Vasilev</a:t>
            </a:r>
            <a:r>
              <a:rPr lang="en-US" dirty="0"/>
              <a:t>, V., </a:t>
            </a:r>
            <a:r>
              <a:rPr lang="en-US" dirty="0" err="1"/>
              <a:t>Sotirova</a:t>
            </a:r>
            <a:r>
              <a:rPr lang="en-US" dirty="0"/>
              <a:t>, E., </a:t>
            </a:r>
            <a:r>
              <a:rPr lang="en-US" dirty="0" err="1"/>
              <a:t>Atanassov</a:t>
            </a:r>
            <a:r>
              <a:rPr lang="en-US" dirty="0"/>
              <a:t>, K., </a:t>
            </a:r>
            <a:r>
              <a:rPr lang="en-US" dirty="0" err="1"/>
              <a:t>Sotirov</a:t>
            </a:r>
            <a:r>
              <a:rPr lang="en-US" dirty="0"/>
              <a:t>, S. Intuitionistic Fuzzy Assessments of the Abdominal Aorta and Its Branches. In International Conference on Intelligent and Fuzzy Systems, INFUS 2020, Advances in Intelligent Systems and Computing book series, AISC, vol. 1197, 2020, pp. 26-31. Springer, Cham.  </a:t>
            </a:r>
            <a:r>
              <a:rPr lang="en-US" b="1" dirty="0"/>
              <a:t>Best paper</a:t>
            </a:r>
            <a:endParaRPr lang="en-US" dirty="0"/>
          </a:p>
          <a:p>
            <a:pPr lvl="0"/>
            <a:r>
              <a:rPr lang="en-US" dirty="0"/>
              <a:t>Shannon, A., </a:t>
            </a:r>
            <a:r>
              <a:rPr lang="en-US" dirty="0" err="1"/>
              <a:t>Atanassov</a:t>
            </a:r>
            <a:r>
              <a:rPr lang="en-US" dirty="0"/>
              <a:t>, K., </a:t>
            </a:r>
            <a:r>
              <a:rPr lang="en-US" dirty="0" err="1"/>
              <a:t>Sotirova</a:t>
            </a:r>
            <a:r>
              <a:rPr lang="en-US" dirty="0"/>
              <a:t>, E., </a:t>
            </a:r>
            <a:r>
              <a:rPr lang="en-US" dirty="0" err="1"/>
              <a:t>Vasilev</a:t>
            </a:r>
            <a:r>
              <a:rPr lang="en-US" dirty="0"/>
              <a:t>, V. (2020, August). Generalized Net Model for Creating and Evaluating of Educational Content. In 2020 IEEE 10th International Conference on Intelligent Systems (IS) (pp. 517-520). IEEE.</a:t>
            </a:r>
          </a:p>
          <a:p>
            <a:pPr lvl="0"/>
            <a:r>
              <a:rPr lang="en-US" dirty="0" err="1"/>
              <a:t>Vasilev</a:t>
            </a:r>
            <a:r>
              <a:rPr lang="en-US" dirty="0"/>
              <a:t>, V., Kr. </a:t>
            </a:r>
            <a:r>
              <a:rPr lang="en-US" dirty="0" err="1"/>
              <a:t>Atanassov</a:t>
            </a:r>
            <a:r>
              <a:rPr lang="en-US" dirty="0"/>
              <a:t>, E. </a:t>
            </a:r>
            <a:r>
              <a:rPr lang="en-US" dirty="0" err="1"/>
              <a:t>Sotirova</a:t>
            </a:r>
            <a:r>
              <a:rPr lang="en-US" dirty="0"/>
              <a:t>, Generalized Net Model of the Arterial Supply of the Upper Limb of the Vascular System, International Symposium on Bioinformatics and Biomedicine 8-10 October 2020, </a:t>
            </a:r>
            <a:r>
              <a:rPr lang="en-US" dirty="0" err="1"/>
              <a:t>Burgas</a:t>
            </a:r>
            <a:r>
              <a:rPr lang="en-US" dirty="0"/>
              <a:t>, Bulgaria (in press)</a:t>
            </a:r>
          </a:p>
          <a:p>
            <a:pPr lvl="0"/>
            <a:r>
              <a:rPr lang="en-US" dirty="0" err="1"/>
              <a:t>Gonchev</a:t>
            </a:r>
            <a:r>
              <a:rPr lang="en-US" dirty="0"/>
              <a:t>, Vl., V. </a:t>
            </a:r>
            <a:r>
              <a:rPr lang="en-US" dirty="0" err="1"/>
              <a:t>Vasilev</a:t>
            </a:r>
            <a:r>
              <a:rPr lang="en-US" dirty="0"/>
              <a:t>, Application of Digital Health and Telemedicine to Deal with COVID-19 International Symposium on Bioinformatics and Biomedicine 8-10 October 2020, </a:t>
            </a:r>
            <a:r>
              <a:rPr lang="en-US" dirty="0" err="1"/>
              <a:t>Burgas</a:t>
            </a:r>
            <a:r>
              <a:rPr lang="en-US" dirty="0"/>
              <a:t>, Bulgaria (in press)</a:t>
            </a:r>
          </a:p>
          <a:p>
            <a:pPr marL="0" indent="0">
              <a:buNone/>
            </a:pPr>
            <a:r>
              <a:rPr lang="bg-BG" b="1" dirty="0" smtClean="0"/>
              <a:t>Б</a:t>
            </a:r>
            <a:r>
              <a:rPr lang="bg-BG" b="1" dirty="0"/>
              <a:t>. Монография</a:t>
            </a:r>
            <a:endParaRPr lang="en-US" dirty="0"/>
          </a:p>
          <a:p>
            <a:r>
              <a:rPr lang="bg-BG" dirty="0"/>
              <a:t>Василев, В. </a:t>
            </a:r>
            <a:r>
              <a:rPr lang="en-US" dirty="0" err="1"/>
              <a:t>Периферна</a:t>
            </a:r>
            <a:r>
              <a:rPr lang="en-US" dirty="0"/>
              <a:t> </a:t>
            </a:r>
            <a:r>
              <a:rPr lang="en-US" dirty="0" err="1"/>
              <a:t>атеросклеротична</a:t>
            </a:r>
            <a:r>
              <a:rPr lang="en-US" dirty="0"/>
              <a:t> </a:t>
            </a:r>
            <a:r>
              <a:rPr lang="en-US" dirty="0" err="1"/>
              <a:t>болест</a:t>
            </a:r>
            <a:r>
              <a:rPr lang="en-US" dirty="0"/>
              <a:t> </a:t>
            </a:r>
            <a:r>
              <a:rPr lang="en-US" dirty="0" err="1"/>
              <a:t>при</a:t>
            </a:r>
            <a:r>
              <a:rPr lang="en-US" dirty="0"/>
              <a:t> </a:t>
            </a:r>
            <a:r>
              <a:rPr lang="en-US" dirty="0" err="1"/>
              <a:t>диабетици</a:t>
            </a:r>
            <a:r>
              <a:rPr lang="bg-BG" dirty="0"/>
              <a:t>, </a:t>
            </a:r>
            <a:r>
              <a:rPr lang="en-US" dirty="0"/>
              <a:t>ISBN 978-619-7559-12-5. </a:t>
            </a:r>
            <a:r>
              <a:rPr lang="en-US" dirty="0" err="1"/>
              <a:t>Университет</a:t>
            </a:r>
            <a:r>
              <a:rPr lang="en-US" dirty="0"/>
              <a:t> "</a:t>
            </a:r>
            <a:r>
              <a:rPr lang="en-US" dirty="0" err="1"/>
              <a:t>Проф</a:t>
            </a:r>
            <a:r>
              <a:rPr lang="en-US" dirty="0"/>
              <a:t>. д-р</a:t>
            </a:r>
            <a:r>
              <a:rPr lang="bg-BG" dirty="0"/>
              <a:t> Асен Златаров“, Бургас, 2020</a:t>
            </a:r>
            <a:endParaRPr lang="en-US" dirty="0"/>
          </a:p>
        </p:txBody>
      </p:sp>
    </p:spTree>
    <p:extLst>
      <p:ext uri="{BB962C8B-B14F-4D97-AF65-F5344CB8AC3E}">
        <p14:creationId xmlns:p14="http://schemas.microsoft.com/office/powerpoint/2010/main" val="3117602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финансови разходи:</a:t>
            </a:r>
            <a:br>
              <a:rPr lang="ru-RU" dirty="0" smtClean="0"/>
            </a:br>
            <a:endParaRPr lang="ru-RU" dirty="0"/>
          </a:p>
        </p:txBody>
      </p:sp>
      <p:sp>
        <p:nvSpPr>
          <p:cNvPr id="3" name="Content Placeholder 2"/>
          <p:cNvSpPr>
            <a:spLocks noGrp="1"/>
          </p:cNvSpPr>
          <p:nvPr>
            <p:ph idx="1"/>
          </p:nvPr>
        </p:nvSpPr>
        <p:spPr>
          <a:xfrm>
            <a:off x="677334" y="1260765"/>
            <a:ext cx="9879830" cy="4780598"/>
          </a:xfrm>
        </p:spPr>
        <p:txBody>
          <a:bodyPr>
            <a:normAutofit lnSpcReduction="10000"/>
          </a:bodyPr>
          <a:lstStyle/>
          <a:p>
            <a:r>
              <a:rPr lang="ru-RU" sz="1900" dirty="0" smtClean="0">
                <a:solidFill>
                  <a:schemeClr val="accent1"/>
                </a:solidFill>
              </a:rPr>
              <a:t>Предвидени разходи в план – програмата за първа година </a:t>
            </a:r>
          </a:p>
          <a:p>
            <a:pPr marL="0" indent="0">
              <a:buNone/>
            </a:pPr>
            <a:r>
              <a:rPr lang="ru-RU" sz="1900" dirty="0">
                <a:solidFill>
                  <a:schemeClr val="accent1"/>
                </a:solidFill>
              </a:rPr>
              <a:t> </a:t>
            </a:r>
            <a:r>
              <a:rPr lang="ru-RU" sz="1900" dirty="0" smtClean="0">
                <a:solidFill>
                  <a:schemeClr val="accent1"/>
                </a:solidFill>
              </a:rPr>
              <a:t>                                                    на </a:t>
            </a:r>
            <a:r>
              <a:rPr lang="ru-RU" sz="1900" b="1" u="sng" dirty="0" smtClean="0">
                <a:solidFill>
                  <a:schemeClr val="accent1"/>
                </a:solidFill>
              </a:rPr>
              <a:t>обща </a:t>
            </a:r>
            <a:r>
              <a:rPr lang="ru-RU" sz="1900" b="1" u="sng" dirty="0">
                <a:solidFill>
                  <a:schemeClr val="accent1"/>
                </a:solidFill>
              </a:rPr>
              <a:t>стойност 12000 лв.</a:t>
            </a:r>
            <a:endParaRPr lang="ru-RU" sz="1900" b="1" u="sng" dirty="0" smtClean="0">
              <a:solidFill>
                <a:schemeClr val="accent1"/>
              </a:solidFill>
            </a:endParaRPr>
          </a:p>
          <a:p>
            <a:r>
              <a:rPr lang="ru-RU" sz="1900" b="1" u="sng" dirty="0" smtClean="0">
                <a:solidFill>
                  <a:schemeClr val="accent1"/>
                </a:solidFill>
              </a:rPr>
              <a:t>Извършен разход:</a:t>
            </a:r>
          </a:p>
          <a:p>
            <a:pPr marL="400050" lvl="1" indent="0">
              <a:buNone/>
            </a:pPr>
            <a:r>
              <a:rPr lang="ru-RU" sz="1900" b="1" dirty="0" smtClean="0">
                <a:solidFill>
                  <a:schemeClr val="accent1"/>
                </a:solidFill>
              </a:rPr>
              <a:t> -  300 </a:t>
            </a:r>
            <a:r>
              <a:rPr lang="ru-RU" sz="1900" b="1" dirty="0">
                <a:solidFill>
                  <a:schemeClr val="accent1"/>
                </a:solidFill>
              </a:rPr>
              <a:t>лв. за </a:t>
            </a:r>
            <a:r>
              <a:rPr lang="bg-BG" sz="1900" b="1" dirty="0">
                <a:solidFill>
                  <a:schemeClr val="accent1"/>
                </a:solidFill>
              </a:rPr>
              <a:t>такса правоучастие в научна конференция</a:t>
            </a:r>
            <a:r>
              <a:rPr lang="en-US" sz="1900" b="1" dirty="0">
                <a:solidFill>
                  <a:schemeClr val="accent1"/>
                </a:solidFill>
              </a:rPr>
              <a:t> International Symposium on Bioinformatics and Biomedicine</a:t>
            </a:r>
            <a:r>
              <a:rPr lang="bg-BG" sz="1900" b="1" dirty="0">
                <a:solidFill>
                  <a:schemeClr val="accent1"/>
                </a:solidFill>
              </a:rPr>
              <a:t>,</a:t>
            </a:r>
            <a:r>
              <a:rPr lang="en-US" sz="1900" b="1" dirty="0">
                <a:solidFill>
                  <a:schemeClr val="accent1"/>
                </a:solidFill>
              </a:rPr>
              <a:t> </a:t>
            </a:r>
            <a:r>
              <a:rPr lang="en-US" sz="1900" b="1" dirty="0" err="1" smtClean="0">
                <a:solidFill>
                  <a:schemeClr val="accent1"/>
                </a:solidFill>
              </a:rPr>
              <a:t>Burgas</a:t>
            </a:r>
            <a:endParaRPr lang="en-US" sz="1900" b="1" dirty="0">
              <a:solidFill>
                <a:schemeClr val="accent1"/>
              </a:solidFill>
            </a:endParaRPr>
          </a:p>
          <a:p>
            <a:pPr marL="400050" lvl="1" indent="0">
              <a:buNone/>
            </a:pPr>
            <a:r>
              <a:rPr lang="ru-RU" sz="1900" b="1" dirty="0" smtClean="0">
                <a:solidFill>
                  <a:schemeClr val="accent1"/>
                </a:solidFill>
              </a:rPr>
              <a:t> - Изплатена </a:t>
            </a:r>
            <a:r>
              <a:rPr lang="ru-RU" sz="1900" b="1" dirty="0">
                <a:solidFill>
                  <a:schemeClr val="accent1"/>
                </a:solidFill>
              </a:rPr>
              <a:t>рецензия – 65 лв. на </a:t>
            </a:r>
            <a:r>
              <a:rPr lang="ru-RU" sz="1900" b="1" dirty="0" smtClean="0">
                <a:solidFill>
                  <a:schemeClr val="accent1"/>
                </a:solidFill>
              </a:rPr>
              <a:t>рецензента</a:t>
            </a:r>
            <a:endParaRPr lang="en-US" sz="1900" b="1" dirty="0" smtClean="0">
              <a:solidFill>
                <a:schemeClr val="accent1"/>
              </a:solidFill>
            </a:endParaRPr>
          </a:p>
          <a:p>
            <a:pPr marL="0" indent="0">
              <a:buNone/>
            </a:pPr>
            <a:r>
              <a:rPr lang="bg-BG" dirty="0" smtClean="0">
                <a:solidFill>
                  <a:schemeClr val="accent1"/>
                </a:solidFill>
              </a:rPr>
              <a:t>Бе </a:t>
            </a:r>
            <a:r>
              <a:rPr lang="bg-BG" dirty="0">
                <a:solidFill>
                  <a:schemeClr val="accent1"/>
                </a:solidFill>
              </a:rPr>
              <a:t>проведена процедура по ЗОП за закупуване на заложената в план-сметката на проекта медицинска </a:t>
            </a:r>
            <a:r>
              <a:rPr lang="bg-BG" dirty="0" smtClean="0">
                <a:solidFill>
                  <a:schemeClr val="accent1"/>
                </a:solidFill>
              </a:rPr>
              <a:t>апаратура:</a:t>
            </a:r>
          </a:p>
          <a:p>
            <a:pPr marL="0" indent="0">
              <a:buNone/>
            </a:pPr>
            <a:endParaRPr lang="bg-BG" dirty="0">
              <a:solidFill>
                <a:schemeClr val="accent1"/>
              </a:solidFill>
            </a:endParaRPr>
          </a:p>
          <a:p>
            <a:pPr marL="0" indent="0">
              <a:buNone/>
            </a:pPr>
            <a:endParaRPr lang="bg-BG" dirty="0" smtClean="0">
              <a:solidFill>
                <a:schemeClr val="accent1"/>
              </a:solidFill>
            </a:endParaRPr>
          </a:p>
          <a:p>
            <a:pPr marL="0" indent="0">
              <a:buNone/>
            </a:pPr>
            <a:r>
              <a:rPr lang="bg-BG" dirty="0" smtClean="0">
                <a:solidFill>
                  <a:schemeClr val="accent1"/>
                </a:solidFill>
              </a:rPr>
              <a:t>Тъй </a:t>
            </a:r>
            <a:r>
              <a:rPr lang="bg-BG" dirty="0">
                <a:solidFill>
                  <a:schemeClr val="accent1"/>
                </a:solidFill>
              </a:rPr>
              <a:t>като няма постъпили оферти по тази обособена </a:t>
            </a:r>
            <a:r>
              <a:rPr lang="bg-BG" dirty="0" smtClean="0">
                <a:solidFill>
                  <a:schemeClr val="accent1"/>
                </a:solidFill>
              </a:rPr>
              <a:t>позиция, </a:t>
            </a:r>
            <a:r>
              <a:rPr lang="bg-BG" dirty="0">
                <a:solidFill>
                  <a:schemeClr val="accent1"/>
                </a:solidFill>
              </a:rPr>
              <a:t>обществената поръчка бе </a:t>
            </a:r>
            <a:r>
              <a:rPr lang="bg-BG" dirty="0" smtClean="0">
                <a:solidFill>
                  <a:schemeClr val="accent1"/>
                </a:solidFill>
              </a:rPr>
              <a:t>прекратена. Предвид това и във връзка с противоепидемичните мерки дейностите по проекта бяха осуетени, което наложи удължаване срока на договора с една година  - до 2022г.</a:t>
            </a:r>
            <a:endParaRPr lang="en-US" dirty="0">
              <a:solidFill>
                <a:schemeClr val="accent1"/>
              </a:solidFill>
            </a:endParaRPr>
          </a:p>
          <a:p>
            <a:endParaRPr lang="ru-RU"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81627729"/>
              </p:ext>
            </p:extLst>
          </p:nvPr>
        </p:nvGraphicFramePr>
        <p:xfrm>
          <a:off x="3850638" y="3872737"/>
          <a:ext cx="5958379" cy="957644"/>
        </p:xfrm>
        <a:graphic>
          <a:graphicData uri="http://schemas.openxmlformats.org/drawingml/2006/table">
            <a:tbl>
              <a:tblPr firstRow="1" firstCol="1" bandRow="1">
                <a:tableStyleId>{5C22544A-7EE6-4342-B048-85BDC9FD1C3A}</a:tableStyleId>
              </a:tblPr>
              <a:tblGrid>
                <a:gridCol w="2626205">
                  <a:extLst>
                    <a:ext uri="{9D8B030D-6E8A-4147-A177-3AD203B41FA5}">
                      <a16:colId xmlns:a16="http://schemas.microsoft.com/office/drawing/2014/main" val="2956905992"/>
                    </a:ext>
                  </a:extLst>
                </a:gridCol>
                <a:gridCol w="1666087">
                  <a:extLst>
                    <a:ext uri="{9D8B030D-6E8A-4147-A177-3AD203B41FA5}">
                      <a16:colId xmlns:a16="http://schemas.microsoft.com/office/drawing/2014/main" val="3527950699"/>
                    </a:ext>
                  </a:extLst>
                </a:gridCol>
                <a:gridCol w="1666087">
                  <a:extLst>
                    <a:ext uri="{9D8B030D-6E8A-4147-A177-3AD203B41FA5}">
                      <a16:colId xmlns:a16="http://schemas.microsoft.com/office/drawing/2014/main" val="4084106064"/>
                    </a:ext>
                  </a:extLst>
                </a:gridCol>
              </a:tblGrid>
              <a:tr h="239411">
                <a:tc>
                  <a:txBody>
                    <a:bodyPr/>
                    <a:lstStyle/>
                    <a:p>
                      <a:pPr marL="0" marR="0">
                        <a:lnSpc>
                          <a:spcPct val="106000"/>
                        </a:lnSpc>
                        <a:spcBef>
                          <a:spcPts val="0"/>
                        </a:spcBef>
                        <a:spcAft>
                          <a:spcPts val="0"/>
                        </a:spcAft>
                      </a:pPr>
                      <a:r>
                        <a:rPr lang="bg-BG" sz="1200">
                          <a:effectLst/>
                        </a:rPr>
                        <a:t>Апаратура и оборудване</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6000"/>
                        </a:lnSpc>
                        <a:spcBef>
                          <a:spcPts val="0"/>
                        </a:spcBef>
                        <a:spcAft>
                          <a:spcPts val="0"/>
                        </a:spcAft>
                      </a:pPr>
                      <a:r>
                        <a:rPr lang="bg-BG"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6000"/>
                        </a:lnSpc>
                        <a:spcBef>
                          <a:spcPts val="0"/>
                        </a:spcBef>
                        <a:spcAft>
                          <a:spcPts val="0"/>
                        </a:spcAft>
                      </a:pPr>
                      <a:r>
                        <a:rPr lang="bg-BG"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47744414"/>
                  </a:ext>
                </a:extLst>
              </a:tr>
              <a:tr h="239411">
                <a:tc>
                  <a:txBody>
                    <a:bodyPr/>
                    <a:lstStyle/>
                    <a:p>
                      <a:pPr marL="0" marR="0" algn="just">
                        <a:lnSpc>
                          <a:spcPct val="106000"/>
                        </a:lnSpc>
                        <a:spcBef>
                          <a:spcPts val="0"/>
                        </a:spcBef>
                        <a:spcAft>
                          <a:spcPts val="0"/>
                        </a:spcAft>
                      </a:pPr>
                      <a:r>
                        <a:rPr lang="bg-BG" sz="1200" dirty="0" err="1">
                          <a:effectLst/>
                        </a:rPr>
                        <a:t>Tissue</a:t>
                      </a:r>
                      <a:r>
                        <a:rPr lang="bg-BG" sz="1200" dirty="0">
                          <a:effectLst/>
                        </a:rPr>
                        <a:t> </a:t>
                      </a:r>
                      <a:r>
                        <a:rPr lang="bg-BG" sz="1200" dirty="0" err="1">
                          <a:effectLst/>
                        </a:rPr>
                        <a:t>Perfusion</a:t>
                      </a:r>
                      <a:r>
                        <a:rPr lang="bg-BG" sz="1200" dirty="0">
                          <a:effectLst/>
                        </a:rPr>
                        <a:t> </a:t>
                      </a:r>
                      <a:r>
                        <a:rPr lang="bg-BG" sz="1200" dirty="0" err="1">
                          <a:effectLst/>
                        </a:rPr>
                        <a:t>Monitor</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6000"/>
                        </a:lnSpc>
                        <a:spcBef>
                          <a:spcPts val="0"/>
                        </a:spcBef>
                        <a:spcAft>
                          <a:spcPts val="0"/>
                        </a:spcAft>
                      </a:pPr>
                      <a:r>
                        <a:rPr lang="bg-BG" sz="1200">
                          <a:effectLst/>
                        </a:rPr>
                        <a:t>1 бр.</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6000"/>
                        </a:lnSpc>
                        <a:spcBef>
                          <a:spcPts val="0"/>
                        </a:spcBef>
                        <a:spcAft>
                          <a:spcPts val="0"/>
                        </a:spcAft>
                      </a:pPr>
                      <a:r>
                        <a:rPr lang="bg-BG" sz="1200">
                          <a:effectLst/>
                        </a:rPr>
                        <a:t>4,008.00 лв.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03549886"/>
                  </a:ext>
                </a:extLst>
              </a:tr>
              <a:tr h="239411">
                <a:tc>
                  <a:txBody>
                    <a:bodyPr/>
                    <a:lstStyle/>
                    <a:p>
                      <a:pPr marL="0" marR="0" algn="just">
                        <a:lnSpc>
                          <a:spcPct val="106000"/>
                        </a:lnSpc>
                        <a:spcBef>
                          <a:spcPts val="0"/>
                        </a:spcBef>
                        <a:spcAft>
                          <a:spcPts val="0"/>
                        </a:spcAft>
                      </a:pPr>
                      <a:r>
                        <a:rPr lang="bg-BG" sz="1200">
                          <a:effectLst/>
                        </a:rPr>
                        <a:t>Pulse oximeter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6000"/>
                        </a:lnSpc>
                        <a:spcBef>
                          <a:spcPts val="0"/>
                        </a:spcBef>
                        <a:spcAft>
                          <a:spcPts val="0"/>
                        </a:spcAft>
                      </a:pPr>
                      <a:r>
                        <a:rPr lang="bg-BG" sz="1200">
                          <a:effectLst/>
                        </a:rPr>
                        <a:t>1 бр.</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6000"/>
                        </a:lnSpc>
                        <a:spcBef>
                          <a:spcPts val="0"/>
                        </a:spcBef>
                        <a:spcAft>
                          <a:spcPts val="0"/>
                        </a:spcAft>
                      </a:pPr>
                      <a:r>
                        <a:rPr lang="bg-BG" sz="1200">
                          <a:effectLst/>
                        </a:rPr>
                        <a:t>800.00 лв.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91436732"/>
                  </a:ext>
                </a:extLst>
              </a:tr>
              <a:tr h="239411">
                <a:tc>
                  <a:txBody>
                    <a:bodyPr/>
                    <a:lstStyle/>
                    <a:p>
                      <a:pPr marL="0" marR="0" algn="just">
                        <a:lnSpc>
                          <a:spcPct val="106000"/>
                        </a:lnSpc>
                        <a:spcBef>
                          <a:spcPts val="0"/>
                        </a:spcBef>
                        <a:spcAft>
                          <a:spcPts val="0"/>
                        </a:spcAft>
                      </a:pPr>
                      <a:r>
                        <a:rPr lang="bg-BG" sz="1200">
                          <a:effectLst/>
                        </a:rPr>
                        <a:t>Sphygmocor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6000"/>
                        </a:lnSpc>
                        <a:spcBef>
                          <a:spcPts val="0"/>
                        </a:spcBef>
                        <a:spcAft>
                          <a:spcPts val="0"/>
                        </a:spcAft>
                      </a:pPr>
                      <a:r>
                        <a:rPr lang="bg-BG" sz="1200">
                          <a:effectLst/>
                        </a:rPr>
                        <a:t>1 бр.</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06000"/>
                        </a:lnSpc>
                        <a:spcBef>
                          <a:spcPts val="0"/>
                        </a:spcBef>
                        <a:spcAft>
                          <a:spcPts val="0"/>
                        </a:spcAft>
                      </a:pPr>
                      <a:r>
                        <a:rPr lang="bg-BG" sz="1200" dirty="0">
                          <a:effectLst/>
                        </a:rPr>
                        <a:t>3,720.00 лв.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53808100"/>
                  </a:ext>
                </a:extLst>
              </a:tr>
            </a:tbl>
          </a:graphicData>
        </a:graphic>
      </p:graphicFrame>
    </p:spTree>
    <p:extLst>
      <p:ext uri="{BB962C8B-B14F-4D97-AF65-F5344CB8AC3E}">
        <p14:creationId xmlns:p14="http://schemas.microsoft.com/office/powerpoint/2010/main" val="7946627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1508</TotalTime>
  <Words>1151</Words>
  <Application>Microsoft Office PowerPoint</Application>
  <PresentationFormat>Widescreen</PresentationFormat>
  <Paragraphs>97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Times New Roman</vt:lpstr>
      <vt:lpstr>Trebuchet MS</vt:lpstr>
      <vt:lpstr>Wingdings 3</vt:lpstr>
      <vt:lpstr>Facet</vt:lpstr>
      <vt:lpstr>         ИЗСЛЕДВАНЕ ТЕЖЕСТТА НА АТЕРОСКЛЕРОТИЧНИТЕ ИЗМЕНЕНИЯ НА ПЕРИФЕРНИТЕ КРЪВОНОСНИ СЪДОВЕ ПРИ ДИАБЕТИЦИ  </vt:lpstr>
      <vt:lpstr>РАБОТЕН КОЛЕКТИВ: Ръководител:   Доц. д-р Валентин Константинов Василев, дм    </vt:lpstr>
      <vt:lpstr>ЦЕЛИ  И  ЗАДАЧИ:</vt:lpstr>
      <vt:lpstr>ОСНОВНИ РЕЗУЛТАТИ:  </vt:lpstr>
      <vt:lpstr>Публикации и доклади, публикувани в научни издания, реферирани и индексирани в световноизвестни бази данни с научна информация  (Scopus; Web of Science) </vt:lpstr>
      <vt:lpstr>финансови разходи: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 НИХ – 444/2020 (1-ва година)</dc:title>
  <dc:creator>Teacher</dc:creator>
  <cp:lastModifiedBy>V.Manova</cp:lastModifiedBy>
  <cp:revision>19</cp:revision>
  <dcterms:created xsi:type="dcterms:W3CDTF">2020-12-02T15:41:11Z</dcterms:created>
  <dcterms:modified xsi:type="dcterms:W3CDTF">2020-12-08T07:45:23Z</dcterms:modified>
</cp:coreProperties>
</file>