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2" r:id="rId12"/>
    <p:sldId id="268" r:id="rId13"/>
    <p:sldId id="261" r:id="rId14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EAE54EE-2D6A-404A-8175-1E20D53D6F13}" type="datetimeFigureOut">
              <a:rPr lang="bg-BG" smtClean="0"/>
              <a:t>16.12.2021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1B8B0B80-0C96-4E42-B646-9177A0DC54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29860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54EE-2D6A-404A-8175-1E20D53D6F13}" type="datetimeFigureOut">
              <a:rPr lang="bg-BG" smtClean="0"/>
              <a:t>16.12.2021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0B80-0C96-4E42-B646-9177A0DC54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24045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EAE54EE-2D6A-404A-8175-1E20D53D6F13}" type="datetimeFigureOut">
              <a:rPr lang="bg-BG" smtClean="0"/>
              <a:t>16.12.2021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B8B0B80-0C96-4E42-B646-9177A0DC54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01497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EAE54EE-2D6A-404A-8175-1E20D53D6F13}" type="datetimeFigureOut">
              <a:rPr lang="bg-BG" smtClean="0"/>
              <a:t>16.12.2021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B8B0B80-0C96-4E42-B646-9177A0DC546F}" type="slidenum">
              <a:rPr lang="bg-BG" smtClean="0"/>
              <a:t>‹#›</a:t>
            </a:fld>
            <a:endParaRPr lang="bg-BG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2823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EAE54EE-2D6A-404A-8175-1E20D53D6F13}" type="datetimeFigureOut">
              <a:rPr lang="bg-BG" smtClean="0"/>
              <a:t>16.12.2021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B8B0B80-0C96-4E42-B646-9177A0DC54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15902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54EE-2D6A-404A-8175-1E20D53D6F13}" type="datetimeFigureOut">
              <a:rPr lang="bg-BG" smtClean="0"/>
              <a:t>16.12.2021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0B80-0C96-4E42-B646-9177A0DC54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284681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54EE-2D6A-404A-8175-1E20D53D6F13}" type="datetimeFigureOut">
              <a:rPr lang="bg-BG" smtClean="0"/>
              <a:t>16.12.2021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0B80-0C96-4E42-B646-9177A0DC54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836295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54EE-2D6A-404A-8175-1E20D53D6F13}" type="datetimeFigureOut">
              <a:rPr lang="bg-BG" smtClean="0"/>
              <a:t>16.12.2021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0B80-0C96-4E42-B646-9177A0DC54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36528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EAE54EE-2D6A-404A-8175-1E20D53D6F13}" type="datetimeFigureOut">
              <a:rPr lang="bg-BG" smtClean="0"/>
              <a:t>16.12.2021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B8B0B80-0C96-4E42-B646-9177A0DC54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81727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54EE-2D6A-404A-8175-1E20D53D6F13}" type="datetimeFigureOut">
              <a:rPr lang="bg-BG" smtClean="0"/>
              <a:t>16.12.2021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0B80-0C96-4E42-B646-9177A0DC54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20618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EAE54EE-2D6A-404A-8175-1E20D53D6F13}" type="datetimeFigureOut">
              <a:rPr lang="bg-BG" smtClean="0"/>
              <a:t>16.12.2021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B8B0B80-0C96-4E42-B646-9177A0DC54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78716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54EE-2D6A-404A-8175-1E20D53D6F13}" type="datetimeFigureOut">
              <a:rPr lang="bg-BG" smtClean="0"/>
              <a:t>16.12.2021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0B80-0C96-4E42-B646-9177A0DC54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087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54EE-2D6A-404A-8175-1E20D53D6F13}" type="datetimeFigureOut">
              <a:rPr lang="bg-BG" smtClean="0"/>
              <a:t>16.12.2021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0B80-0C96-4E42-B646-9177A0DC54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61858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54EE-2D6A-404A-8175-1E20D53D6F13}" type="datetimeFigureOut">
              <a:rPr lang="bg-BG" smtClean="0"/>
              <a:t>16.12.2021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0B80-0C96-4E42-B646-9177A0DC54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62274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54EE-2D6A-404A-8175-1E20D53D6F13}" type="datetimeFigureOut">
              <a:rPr lang="bg-BG" smtClean="0"/>
              <a:t>16.12.2021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0B80-0C96-4E42-B646-9177A0DC54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6633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54EE-2D6A-404A-8175-1E20D53D6F13}" type="datetimeFigureOut">
              <a:rPr lang="bg-BG" smtClean="0"/>
              <a:t>16.12.2021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0B80-0C96-4E42-B646-9177A0DC54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57490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54EE-2D6A-404A-8175-1E20D53D6F13}" type="datetimeFigureOut">
              <a:rPr lang="bg-BG" smtClean="0"/>
              <a:t>16.12.2021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0B80-0C96-4E42-B646-9177A0DC54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54440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E54EE-2D6A-404A-8175-1E20D53D6F13}" type="datetimeFigureOut">
              <a:rPr lang="bg-BG" smtClean="0"/>
              <a:t>16.12.2021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B0B80-0C96-4E42-B646-9177A0DC54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81837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zdraven.menidjmunt2016@abv.bg" TargetMode="External"/><Relationship Id="rId13" Type="http://schemas.openxmlformats.org/officeDocument/2006/relationships/hyperlink" Target="mailto:denica.pantova@abv.bg" TargetMode="External"/><Relationship Id="rId3" Type="http://schemas.openxmlformats.org/officeDocument/2006/relationships/hyperlink" Target="mailto:s.p.petkova@gmail.com" TargetMode="External"/><Relationship Id="rId7" Type="http://schemas.openxmlformats.org/officeDocument/2006/relationships/hyperlink" Target="mailto:zdraven_menidjmant@abv.bg" TargetMode="External"/><Relationship Id="rId12" Type="http://schemas.openxmlformats.org/officeDocument/2006/relationships/hyperlink" Target="mailto:danisnikolova@abv.bg" TargetMode="External"/><Relationship Id="rId2" Type="http://schemas.openxmlformats.org/officeDocument/2006/relationships/hyperlink" Target="mailto:zlatina_karadjova@abv.b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elena-ilieva@abv.bg" TargetMode="External"/><Relationship Id="rId11" Type="http://schemas.openxmlformats.org/officeDocument/2006/relationships/hyperlink" Target="mailto:Stoqnovgeorge86@gmail.com" TargetMode="External"/><Relationship Id="rId5" Type="http://schemas.openxmlformats.org/officeDocument/2006/relationships/hyperlink" Target="mailto:aly.yanakieva@abv.bg" TargetMode="External"/><Relationship Id="rId10" Type="http://schemas.openxmlformats.org/officeDocument/2006/relationships/hyperlink" Target="mailto:chubrina1980@abv.bg" TargetMode="External"/><Relationship Id="rId4" Type="http://schemas.openxmlformats.org/officeDocument/2006/relationships/hyperlink" Target="mailto:kiymetcaliyurt@trakya.edu.tr" TargetMode="External"/><Relationship Id="rId9" Type="http://schemas.openxmlformats.org/officeDocument/2006/relationships/hyperlink" Target="mailto:valeto_965@abv.bg" TargetMode="External"/><Relationship Id="rId14" Type="http://schemas.openxmlformats.org/officeDocument/2006/relationships/hyperlink" Target="mailto:fenixmt@abv.b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apers.ssrn.com/sol3/papers.cfm?abstract_id=3653283" TargetMode="External"/><Relationship Id="rId7" Type="http://schemas.openxmlformats.org/officeDocument/2006/relationships/hyperlink" Target="https://scientificatlas.com/article/model-za-otchitane-na-ikonomicheskiya-risk-za-balgarskiya-chernomorski-turisticheski-produkt-pri-vazniknali-morski-intsidenti" TargetMode="External"/><Relationship Id="rId2" Type="http://schemas.openxmlformats.org/officeDocument/2006/relationships/hyperlink" Target="http://www.conference-burgas.com/maevolumes/vol16/b6_v16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cientificatlas.com/article/motivatsionen-model-za-razvivane-na-savremenen-meditsinski-turizam" TargetMode="External"/><Relationship Id="rId5" Type="http://schemas.openxmlformats.org/officeDocument/2006/relationships/hyperlink" Target="https://www.btu.bg/images/annual/annual_uni_vol_2_2020.pdf" TargetMode="External"/><Relationship Id="rId4" Type="http://schemas.openxmlformats.org/officeDocument/2006/relationships/hyperlink" Target="https://papers.ssrn.com/sol3/papers.cfm?abstract_id=3653288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bsmj.fozzg-burgas.e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cientificatlas.com/article/priklyucheniya-prezhivyavaniya-i-spa-v-ekologichno-chista-sreda--fokusat-na-savremenniya-turis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g-BG" sz="2800" b="1" dirty="0"/>
              <a:t>ПРОЕКТ – ДОГОВОР НИХ-443/2020</a:t>
            </a:r>
            <a:br>
              <a:rPr lang="bg-BG" sz="2800" b="1" dirty="0"/>
            </a:br>
            <a:r>
              <a:rPr lang="bg-BG" sz="2800" b="1" dirty="0"/>
              <a:t>„АНАЛИЗ НА ВЪЗМОЖНОСТИТЕ ЗА ИНТЕГРИРАНЕ НА МОРСКИ С МЕДИЦИНСКИ ТУРИЗЪМ ПО БЪЛГАРСКОТО ЮЖНО ЧЕРНОМОРИЕ ”</a:t>
            </a:r>
            <a:br>
              <a:rPr lang="bg-BG" sz="2800" b="1" dirty="0"/>
            </a:br>
            <a:endParaRPr lang="bg-BG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b="1" dirty="0" smtClean="0">
                <a:solidFill>
                  <a:srgbClr val="0070C0"/>
                </a:solidFill>
              </a:rPr>
              <a:t>Ръководител: доц. д-р Златина Караджова</a:t>
            </a:r>
            <a:endParaRPr lang="bg-BG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89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1710"/>
            <a:ext cx="10820400" cy="4666976"/>
          </a:xfrm>
        </p:spPr>
        <p:txBody>
          <a:bodyPr/>
          <a:lstStyle/>
          <a:p>
            <a:pPr lvl="0" algn="just"/>
            <a:r>
              <a:rPr lang="ru-RU" b="1" dirty="0"/>
              <a:t>МОНОГРАФИЯ:  </a:t>
            </a:r>
            <a:r>
              <a:rPr lang="bg-BG" b="1" dirty="0"/>
              <a:t>Стоянка Петкова – Георгиева, Златина Караджова, Албена Янакиева, Възможности за интегриране на морски с медицински туризъм по Българското Южно Черноморие, Изд. „Проф. д-р Асен Златаров“ Бургас, 2021, с. 1- 163, ISBN 978-619-7559-14-9</a:t>
            </a:r>
            <a:r>
              <a:rPr lang="bg-BG" b="1" dirty="0" smtClean="0"/>
              <a:t>.</a:t>
            </a:r>
          </a:p>
          <a:p>
            <a:pPr marL="0" lvl="0" indent="0" algn="just">
              <a:buNone/>
            </a:pPr>
            <a:endParaRPr lang="bg-BG" b="1" dirty="0"/>
          </a:p>
          <a:p>
            <a:pPr lvl="0" algn="just"/>
            <a:r>
              <a:rPr lang="ru-RU" b="1" dirty="0"/>
              <a:t>НАУЧЕН ТРУД: Златина Караджова – Мениджмънт на здравния туризъм, </a:t>
            </a:r>
            <a:r>
              <a:rPr lang="bg-BG" b="1" dirty="0"/>
              <a:t>Изд. „Проф. д-р Асен Златаров“ Бургас, 2021, с. 1- 270, ISBN 978-619-7559.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21507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28937"/>
          </a:xfrm>
        </p:spPr>
        <p:txBody>
          <a:bodyPr/>
          <a:lstStyle/>
          <a:p>
            <a:r>
              <a:rPr lang="bg-BG" dirty="0" smtClean="0"/>
              <a:t>ФИНАНСОВИ РАЗХОДИ</a:t>
            </a:r>
            <a:br>
              <a:rPr lang="bg-BG" dirty="0" smtClean="0"/>
            </a:br>
            <a:r>
              <a:rPr lang="bg-BG" dirty="0" smtClean="0"/>
              <a:t>- 2020 г.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bg-BG" dirty="0" smtClean="0"/>
              <a:t>отпечатване на монография – 1000 лв.</a:t>
            </a:r>
          </a:p>
          <a:p>
            <a:r>
              <a:rPr lang="bg-BG" dirty="0" smtClean="0"/>
              <a:t>2. отпечатване на научен труд – 1200 лв.</a:t>
            </a:r>
          </a:p>
          <a:p>
            <a:r>
              <a:rPr lang="bg-BG" dirty="0" smtClean="0"/>
              <a:t>3. участие в научна конференция – 200лв.</a:t>
            </a:r>
          </a:p>
          <a:p>
            <a:r>
              <a:rPr lang="bg-BG" dirty="0" smtClean="0"/>
              <a:t>4. Командировка на членовете на екипа – 200. 47</a:t>
            </a:r>
          </a:p>
          <a:p>
            <a:r>
              <a:rPr lang="bg-BG" dirty="0" smtClean="0"/>
              <a:t>5. заплащане на рецензента  - 65 лв.</a:t>
            </a:r>
          </a:p>
          <a:p>
            <a:r>
              <a:rPr lang="bg-BG" dirty="0" smtClean="0"/>
              <a:t>6. административно/</a:t>
            </a:r>
            <a:r>
              <a:rPr lang="bg-BG" dirty="0"/>
              <a:t>ф</a:t>
            </a:r>
            <a:r>
              <a:rPr lang="bg-BG" dirty="0" smtClean="0"/>
              <a:t>инансово-счетоводно обслужване – 300лв.</a:t>
            </a:r>
          </a:p>
          <a:p>
            <a:r>
              <a:rPr lang="bg-BG" dirty="0" smtClean="0"/>
              <a:t>0бщо:2965. 47/ остатък от първа година – 34. 53 лв.</a:t>
            </a:r>
          </a:p>
          <a:p>
            <a:pPr marL="0" indent="0">
              <a:buNone/>
            </a:pPr>
            <a:endParaRPr lang="bg-BG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98779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Финансови разходи – 2021г.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Такса правоучастия в международни научни конференции – 426.24 лв.</a:t>
            </a:r>
          </a:p>
          <a:p>
            <a:r>
              <a:rPr lang="bg-BG" dirty="0" smtClean="0"/>
              <a:t>Банкова такса за извършен международен превод – 62.59 лв.</a:t>
            </a:r>
          </a:p>
          <a:p>
            <a:r>
              <a:rPr lang="bg-BG" dirty="0" smtClean="0"/>
              <a:t>Заплащане на рецензента – 65 лв.</a:t>
            </a:r>
          </a:p>
          <a:p>
            <a:r>
              <a:rPr lang="bg-BG" dirty="0" smtClean="0"/>
              <a:t>Административно счетоводно обслужване – 80лв.</a:t>
            </a:r>
          </a:p>
          <a:p>
            <a:r>
              <a:rPr lang="bg-BG" dirty="0" smtClean="0"/>
              <a:t>Остатък – 166 лв.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03531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904" y="1936786"/>
            <a:ext cx="10363826" cy="3424107"/>
          </a:xfrm>
        </p:spPr>
        <p:txBody>
          <a:bodyPr>
            <a:normAutofit/>
          </a:bodyPr>
          <a:lstStyle/>
          <a:p>
            <a:pPr algn="ctr"/>
            <a:r>
              <a:rPr lang="bg-BG" sz="4400" dirty="0" smtClean="0"/>
              <a:t>БЛАГОДАРЯ ЗА ВНИМАНИЕТО!</a:t>
            </a:r>
            <a:endParaRPr lang="bg-BG" sz="4400" dirty="0"/>
          </a:p>
        </p:txBody>
      </p:sp>
    </p:spTree>
    <p:extLst>
      <p:ext uri="{BB962C8B-B14F-4D97-AF65-F5344CB8AC3E}">
        <p14:creationId xmlns:p14="http://schemas.microsoft.com/office/powerpoint/2010/main" val="1428651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546458"/>
          </a:xfrm>
        </p:spPr>
        <p:txBody>
          <a:bodyPr/>
          <a:lstStyle/>
          <a:p>
            <a:r>
              <a:rPr lang="bg-BG" dirty="0" smtClean="0"/>
              <a:t>Научен колектив на проекта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4" y="1761564"/>
            <a:ext cx="10363826" cy="5069542"/>
          </a:xfrm>
        </p:spPr>
        <p:txBody>
          <a:bodyPr>
            <a:noAutofit/>
          </a:bodyPr>
          <a:lstStyle/>
          <a:p>
            <a:r>
              <a:rPr lang="bg-BG" sz="1200" b="1" dirty="0"/>
              <a:t>1. РЪКОВОДИТЕЛ:</a:t>
            </a:r>
            <a:endParaRPr lang="bg-BG" sz="1200" dirty="0"/>
          </a:p>
          <a:p>
            <a:pPr algn="just"/>
            <a:r>
              <a:rPr lang="bg-BG" sz="1200" b="1" dirty="0"/>
              <a:t>Доц. д-р Златина Калудова Караджова, ФОЗЗГ</a:t>
            </a:r>
            <a:r>
              <a:rPr lang="ru-RU" sz="1200" b="1" dirty="0"/>
              <a:t>,</a:t>
            </a:r>
            <a:r>
              <a:rPr lang="bg-BG" sz="1200" b="1" dirty="0"/>
              <a:t> катедра „Организация и управление на здравеопазването”, </a:t>
            </a:r>
            <a:r>
              <a:rPr lang="bg-BG" sz="1200" b="1" u="sng" dirty="0">
                <a:hlinkClick r:id="rId2"/>
              </a:rPr>
              <a:t>zlatina_karadjova@abv.bg</a:t>
            </a:r>
            <a:r>
              <a:rPr lang="ru-RU" sz="1200" b="1" i="1" dirty="0"/>
              <a:t>, </a:t>
            </a:r>
            <a:r>
              <a:rPr lang="ru-RU" sz="1200" b="1" dirty="0" smtClean="0"/>
              <a:t>0889955244;</a:t>
            </a:r>
            <a:r>
              <a:rPr lang="bg-BG" sz="1200" b="1" dirty="0"/>
              <a:t> </a:t>
            </a:r>
            <a:r>
              <a:rPr lang="bg-BG" sz="1200" b="1" dirty="0" smtClean="0"/>
              <a:t> ЧЛЕНОВЕ </a:t>
            </a:r>
            <a:r>
              <a:rPr lang="bg-BG" sz="1200" b="1" dirty="0"/>
              <a:t>НА ЕКИПА: </a:t>
            </a:r>
            <a:r>
              <a:rPr lang="bg-BG" sz="1200" b="1" dirty="0" smtClean="0"/>
              <a:t>2</a:t>
            </a:r>
            <a:r>
              <a:rPr lang="bg-BG" sz="1200" b="1" dirty="0"/>
              <a:t>. Доц. д-р Стоянка Петкова - Георгиева, ФОЗЗГ</a:t>
            </a:r>
            <a:r>
              <a:rPr lang="ru-RU" sz="1200" b="1" dirty="0"/>
              <a:t>,</a:t>
            </a:r>
            <a:r>
              <a:rPr lang="bg-BG" sz="1200" b="1" dirty="0"/>
              <a:t> катедра „Организация и управление на здравеопазването”, </a:t>
            </a:r>
            <a:r>
              <a:rPr lang="bg-BG" sz="1200" b="1" u="sng" dirty="0">
                <a:hlinkClick r:id="rId3"/>
              </a:rPr>
              <a:t>s.p.petkova@gmail.com</a:t>
            </a:r>
            <a:r>
              <a:rPr lang="bg-BG" sz="1200" b="1" dirty="0"/>
              <a:t>,</a:t>
            </a:r>
            <a:r>
              <a:rPr lang="ru-RU" sz="1200" b="1" dirty="0"/>
              <a:t> </a:t>
            </a:r>
            <a:r>
              <a:rPr lang="ru-RU" sz="1200" b="1" dirty="0" smtClean="0"/>
              <a:t>0888854858;</a:t>
            </a:r>
            <a:r>
              <a:rPr lang="bg-BG" sz="1200" b="1" dirty="0"/>
              <a:t> </a:t>
            </a:r>
            <a:r>
              <a:rPr lang="bg-BG" sz="1200" b="1" dirty="0" smtClean="0"/>
              <a:t> 3</a:t>
            </a:r>
            <a:r>
              <a:rPr lang="bg-BG" sz="1200" b="1" dirty="0"/>
              <a:t>.</a:t>
            </a:r>
            <a:r>
              <a:rPr lang="bg-BG" sz="1200" b="1" i="1" dirty="0"/>
              <a:t> </a:t>
            </a:r>
            <a:r>
              <a:rPr lang="bg-BG" sz="1200" b="1" dirty="0"/>
              <a:t>гл. ас. д-р Светла Шопова, ФОЗЗГ, катедра „Рехабилитационна и морска </a:t>
            </a:r>
            <a:r>
              <a:rPr lang="bg-BG" sz="1200" b="1" dirty="0" smtClean="0"/>
              <a:t>медицина“ 4</a:t>
            </a:r>
            <a:r>
              <a:rPr lang="bg-BG" sz="1200" b="1" dirty="0"/>
              <a:t>. гл. ас. д-р Йордан Гавраилов, ФОЗЗГ, катедра „Рехабилитационна и морска </a:t>
            </a:r>
            <a:r>
              <a:rPr lang="bg-BG" sz="1200" b="1" dirty="0" smtClean="0"/>
              <a:t>медицина 5</a:t>
            </a:r>
            <a:r>
              <a:rPr lang="bg-BG" sz="1200" b="1" dirty="0"/>
              <a:t>. </a:t>
            </a:r>
            <a:r>
              <a:rPr lang="en-US" sz="1200" b="1" dirty="0"/>
              <a:t>Prof. dr. </a:t>
            </a:r>
            <a:r>
              <a:rPr lang="en-US" sz="1200" b="1" dirty="0" err="1"/>
              <a:t>Kiymet</a:t>
            </a:r>
            <a:r>
              <a:rPr lang="en-US" sz="1200" b="1" dirty="0"/>
              <a:t> </a:t>
            </a:r>
            <a:r>
              <a:rPr lang="en-US" sz="1200" b="1" dirty="0" err="1"/>
              <a:t>Tunca</a:t>
            </a:r>
            <a:r>
              <a:rPr lang="en-US" sz="1200" b="1" dirty="0"/>
              <a:t>  </a:t>
            </a:r>
            <a:r>
              <a:rPr lang="en-US" sz="1200" b="1" dirty="0" err="1"/>
              <a:t>Caliyurt</a:t>
            </a:r>
            <a:r>
              <a:rPr lang="en-US" sz="1200" b="1" dirty="0"/>
              <a:t>, </a:t>
            </a:r>
            <a:r>
              <a:rPr lang="en-US" sz="1200" b="1" dirty="0" err="1"/>
              <a:t>Economiks&amp;administration</a:t>
            </a:r>
            <a:r>
              <a:rPr lang="en-US" sz="1200" b="1" dirty="0"/>
              <a:t> </a:t>
            </a:r>
            <a:r>
              <a:rPr lang="en-US" sz="1200" b="1" dirty="0" smtClean="0"/>
              <a:t>department</a:t>
            </a:r>
            <a:r>
              <a:rPr lang="bg-BG" sz="1200" b="1" dirty="0" smtClean="0"/>
              <a:t> </a:t>
            </a:r>
            <a:r>
              <a:rPr lang="en-US" sz="1200" b="1" u="sng" dirty="0" smtClean="0">
                <a:hlinkClick r:id="rId4"/>
              </a:rPr>
              <a:t>kiymetcaliyurt@trakya.edu.tr</a:t>
            </a:r>
            <a:r>
              <a:rPr lang="en-US" sz="1200" b="1" dirty="0"/>
              <a:t>, </a:t>
            </a:r>
            <a:r>
              <a:rPr lang="en-US" sz="1200" b="1" dirty="0" smtClean="0"/>
              <a:t>0(284)2357151</a:t>
            </a:r>
            <a:r>
              <a:rPr lang="bg-BG" sz="1200" b="1" dirty="0"/>
              <a:t> </a:t>
            </a:r>
            <a:r>
              <a:rPr lang="bg-BG" sz="1200" b="1" dirty="0" smtClean="0"/>
              <a:t>6</a:t>
            </a:r>
            <a:r>
              <a:rPr lang="bg-BG" sz="1200" b="1" dirty="0"/>
              <a:t>. гл. ас. д-р Албена Янакиева, ФОЗЗГ</a:t>
            </a:r>
            <a:r>
              <a:rPr lang="ru-RU" sz="1200" b="1" dirty="0"/>
              <a:t>,</a:t>
            </a:r>
            <a:r>
              <a:rPr lang="bg-BG" sz="1200" b="1" dirty="0"/>
              <a:t> катедра „Организация и управление на здравеопазването”, </a:t>
            </a:r>
            <a:r>
              <a:rPr lang="en-US" sz="1200" b="1" u="sng" dirty="0" err="1">
                <a:hlinkClick r:id="rId5"/>
              </a:rPr>
              <a:t>aly</a:t>
            </a:r>
            <a:r>
              <a:rPr lang="ru-RU" sz="1200" b="1" u="sng" dirty="0">
                <a:hlinkClick r:id="rId5"/>
              </a:rPr>
              <a:t>.</a:t>
            </a:r>
            <a:r>
              <a:rPr lang="en-US" sz="1200" b="1" u="sng" dirty="0" err="1">
                <a:hlinkClick r:id="rId5"/>
              </a:rPr>
              <a:t>yanakieva</a:t>
            </a:r>
            <a:r>
              <a:rPr lang="ru-RU" sz="1200" b="1" u="sng" dirty="0">
                <a:hlinkClick r:id="rId5"/>
              </a:rPr>
              <a:t>@</a:t>
            </a:r>
            <a:r>
              <a:rPr lang="en-US" sz="1200" b="1" u="sng" dirty="0" err="1">
                <a:hlinkClick r:id="rId5"/>
              </a:rPr>
              <a:t>abv</a:t>
            </a:r>
            <a:r>
              <a:rPr lang="ru-RU" sz="1200" b="1" u="sng" dirty="0">
                <a:hlinkClick r:id="rId5"/>
              </a:rPr>
              <a:t>.</a:t>
            </a:r>
            <a:r>
              <a:rPr lang="en-US" sz="1200" b="1" u="sng" dirty="0" err="1">
                <a:hlinkClick r:id="rId5"/>
              </a:rPr>
              <a:t>bg</a:t>
            </a:r>
            <a:r>
              <a:rPr lang="ru-RU" sz="1200" b="1" dirty="0"/>
              <a:t>, </a:t>
            </a:r>
            <a:r>
              <a:rPr lang="ru-RU" sz="1200" b="1" dirty="0" smtClean="0"/>
              <a:t>0889787738;</a:t>
            </a:r>
            <a:r>
              <a:rPr lang="bg-BG" sz="1200" b="1" dirty="0"/>
              <a:t> </a:t>
            </a:r>
            <a:r>
              <a:rPr lang="bg-BG" sz="1200" b="1" dirty="0" smtClean="0"/>
              <a:t>7</a:t>
            </a:r>
            <a:r>
              <a:rPr lang="bg-BG" sz="1200" b="1" dirty="0"/>
              <a:t>. ас. д-р Елена Дамянова Илиева</a:t>
            </a:r>
            <a:r>
              <a:rPr lang="ru-RU" sz="1200" b="1" dirty="0"/>
              <a:t>, </a:t>
            </a:r>
            <a:r>
              <a:rPr lang="bg-BG" sz="1200" b="1" dirty="0"/>
              <a:t>катедра „Икономика и управление на туристическото обслужване“</a:t>
            </a:r>
            <a:r>
              <a:rPr lang="ru-RU" sz="1200" b="1" dirty="0"/>
              <a:t>, </a:t>
            </a:r>
            <a:r>
              <a:rPr lang="en-US" sz="1200" b="1" u="sng" dirty="0" err="1">
                <a:hlinkClick r:id="rId6"/>
              </a:rPr>
              <a:t>elena</a:t>
            </a:r>
            <a:r>
              <a:rPr lang="ru-RU" sz="1200" b="1" u="sng" dirty="0">
                <a:hlinkClick r:id="rId6"/>
              </a:rPr>
              <a:t>-</a:t>
            </a:r>
            <a:r>
              <a:rPr lang="en-US" sz="1200" b="1" u="sng" dirty="0" err="1">
                <a:hlinkClick r:id="rId6"/>
              </a:rPr>
              <a:t>ilieva</a:t>
            </a:r>
            <a:r>
              <a:rPr lang="ru-RU" sz="1200" b="1" u="sng" dirty="0">
                <a:hlinkClick r:id="rId6"/>
              </a:rPr>
              <a:t>@</a:t>
            </a:r>
            <a:r>
              <a:rPr lang="en-US" sz="1200" b="1" u="sng" dirty="0" err="1">
                <a:hlinkClick r:id="rId6"/>
              </a:rPr>
              <a:t>abv</a:t>
            </a:r>
            <a:r>
              <a:rPr lang="ru-RU" sz="1200" b="1" u="sng" dirty="0">
                <a:hlinkClick r:id="rId6"/>
              </a:rPr>
              <a:t>.</a:t>
            </a:r>
            <a:r>
              <a:rPr lang="en-US" sz="1200" b="1" u="sng" dirty="0" err="1">
                <a:hlinkClick r:id="rId6"/>
              </a:rPr>
              <a:t>bg</a:t>
            </a:r>
            <a:r>
              <a:rPr lang="ru-RU" sz="1200" b="1" dirty="0"/>
              <a:t>, </a:t>
            </a:r>
            <a:r>
              <a:rPr lang="en-US" sz="1200" b="1" dirty="0" err="1"/>
              <a:t>tel</a:t>
            </a:r>
            <a:r>
              <a:rPr lang="ru-RU" sz="1200" b="1" dirty="0"/>
              <a:t>: </a:t>
            </a:r>
            <a:r>
              <a:rPr lang="ru-RU" sz="1200" b="1" dirty="0" smtClean="0"/>
              <a:t>0887/192049</a:t>
            </a:r>
            <a:r>
              <a:rPr lang="bg-BG" sz="1200" b="1" dirty="0"/>
              <a:t> </a:t>
            </a:r>
            <a:r>
              <a:rPr lang="bg-BG" sz="1200" b="1" dirty="0" smtClean="0"/>
              <a:t>8</a:t>
            </a:r>
            <a:r>
              <a:rPr lang="bg-BG" sz="1200" b="1" dirty="0"/>
              <a:t>. докторант Яна </a:t>
            </a:r>
            <a:r>
              <a:rPr lang="bg-BG" sz="1200" b="1" dirty="0" smtClean="0"/>
              <a:t>Вангелова 9</a:t>
            </a:r>
            <a:r>
              <a:rPr lang="bg-BG" sz="1200" b="1" dirty="0"/>
              <a:t>. докторант  Пламена </a:t>
            </a:r>
            <a:r>
              <a:rPr lang="bg-BG" sz="1200" b="1" dirty="0" smtClean="0"/>
              <a:t>Димитрова 10</a:t>
            </a:r>
            <a:r>
              <a:rPr lang="bg-BG" sz="1200" b="1" dirty="0"/>
              <a:t>. докторант  Александър </a:t>
            </a:r>
            <a:r>
              <a:rPr lang="bg-BG" sz="1200" b="1" dirty="0" smtClean="0"/>
              <a:t>Ангелов</a:t>
            </a:r>
          </a:p>
          <a:p>
            <a:pPr algn="just"/>
            <a:r>
              <a:rPr lang="bg-BG" sz="1200" b="1" dirty="0" smtClean="0"/>
              <a:t>3</a:t>
            </a:r>
            <a:r>
              <a:rPr lang="bg-BG" sz="1200" b="1" dirty="0"/>
              <a:t>. СТУДЕНТИ:</a:t>
            </a:r>
          </a:p>
          <a:p>
            <a:pPr algn="just"/>
            <a:r>
              <a:rPr lang="bg-BG" sz="1200" b="1" dirty="0"/>
              <a:t>1. </a:t>
            </a:r>
            <a:r>
              <a:rPr lang="ru-RU" sz="1200" b="1" dirty="0"/>
              <a:t>Ирина</a:t>
            </a:r>
            <a:r>
              <a:rPr lang="bg-BG" sz="1200" b="1" dirty="0"/>
              <a:t> Петрова  - специалност „Здравен мениджмънт”, </a:t>
            </a:r>
            <a:r>
              <a:rPr lang="bg-BG" sz="1200" b="1" u="sng" dirty="0">
                <a:hlinkClick r:id="rId7"/>
              </a:rPr>
              <a:t>zdraven_menidjmant@abv.bg</a:t>
            </a:r>
            <a:r>
              <a:rPr lang="bg-BG" sz="1200" b="1" dirty="0"/>
              <a:t>; </a:t>
            </a:r>
            <a:r>
              <a:rPr lang="bg-BG" sz="1200" b="1" dirty="0" smtClean="0"/>
              <a:t>0882955532; 2</a:t>
            </a:r>
            <a:r>
              <a:rPr lang="bg-BG" sz="1200" b="1" dirty="0"/>
              <a:t>. Таня Георгиева Дерменджиева - специалност „Здравен мениджмънт”, </a:t>
            </a:r>
            <a:r>
              <a:rPr lang="bg-BG" sz="1200" b="1" u="sng" dirty="0" err="1">
                <a:hlinkClick r:id="rId8"/>
              </a:rPr>
              <a:t>zdraven</a:t>
            </a:r>
            <a:r>
              <a:rPr lang="ru-RU" sz="1200" b="1" u="sng" dirty="0">
                <a:hlinkClick r:id="rId8"/>
              </a:rPr>
              <a:t>.</a:t>
            </a:r>
            <a:r>
              <a:rPr lang="bg-BG" sz="1200" b="1" u="sng" dirty="0" err="1">
                <a:hlinkClick r:id="rId8"/>
              </a:rPr>
              <a:t>menidjm</a:t>
            </a:r>
            <a:r>
              <a:rPr lang="en-US" sz="1200" b="1" u="sng" dirty="0">
                <a:hlinkClick r:id="rId8"/>
              </a:rPr>
              <a:t>u</a:t>
            </a:r>
            <a:r>
              <a:rPr lang="bg-BG" sz="1200" b="1" u="sng" dirty="0" err="1">
                <a:hlinkClick r:id="rId8"/>
              </a:rPr>
              <a:t>nt</a:t>
            </a:r>
            <a:r>
              <a:rPr lang="ru-RU" sz="1200" b="1" u="sng" dirty="0">
                <a:hlinkClick r:id="rId8"/>
              </a:rPr>
              <a:t>2016</a:t>
            </a:r>
            <a:r>
              <a:rPr lang="bg-BG" sz="1200" b="1" u="sng" dirty="0">
                <a:hlinkClick r:id="rId8"/>
              </a:rPr>
              <a:t>@abv.bg</a:t>
            </a:r>
            <a:r>
              <a:rPr lang="bg-BG" sz="1200" b="1" dirty="0"/>
              <a:t>; </a:t>
            </a:r>
            <a:r>
              <a:rPr lang="bg-BG" sz="1200" b="1" dirty="0" smtClean="0"/>
              <a:t>0893218002; </a:t>
            </a:r>
            <a:r>
              <a:rPr lang="ru-RU" sz="1200" b="1" dirty="0" smtClean="0"/>
              <a:t>3</a:t>
            </a:r>
            <a:r>
              <a:rPr lang="ru-RU" sz="1200" b="1" dirty="0"/>
              <a:t>. </a:t>
            </a:r>
            <a:r>
              <a:rPr lang="bg-BG" sz="1200" b="1" dirty="0"/>
              <a:t>Валентина Николова Радева</a:t>
            </a:r>
            <a:r>
              <a:rPr lang="ru-RU" sz="1200" b="1" dirty="0"/>
              <a:t> - </a:t>
            </a:r>
            <a:r>
              <a:rPr lang="bg-BG" sz="1200" b="1" dirty="0"/>
              <a:t>специалност „Здравен мениджмънт”, </a:t>
            </a:r>
            <a:r>
              <a:rPr lang="en-US" sz="1200" b="1" u="sng" dirty="0" err="1">
                <a:hlinkClick r:id="rId9"/>
              </a:rPr>
              <a:t>valeto</a:t>
            </a:r>
            <a:r>
              <a:rPr lang="ru-RU" sz="1200" b="1" u="sng" dirty="0">
                <a:hlinkClick r:id="rId9"/>
              </a:rPr>
              <a:t>_965</a:t>
            </a:r>
            <a:r>
              <a:rPr lang="bg-BG" sz="1200" b="1" u="sng" dirty="0">
                <a:hlinkClick r:id="rId9"/>
              </a:rPr>
              <a:t>@abv.bg</a:t>
            </a:r>
            <a:r>
              <a:rPr lang="bg-BG" sz="1200" b="1" dirty="0"/>
              <a:t>; </a:t>
            </a:r>
            <a:r>
              <a:rPr lang="bg-BG" sz="1200" b="1" dirty="0" smtClean="0"/>
              <a:t>0894847563; </a:t>
            </a:r>
            <a:r>
              <a:rPr lang="ru-RU" sz="1200" b="1" dirty="0" smtClean="0"/>
              <a:t>4</a:t>
            </a:r>
            <a:r>
              <a:rPr lang="ru-RU" sz="1200" b="1" dirty="0"/>
              <a:t>. </a:t>
            </a:r>
            <a:r>
              <a:rPr lang="bg-BG" sz="1200" b="1" dirty="0" err="1"/>
              <a:t>Чубрина</a:t>
            </a:r>
            <a:r>
              <a:rPr lang="bg-BG" sz="1200" b="1" dirty="0"/>
              <a:t> Ангелова Иванова</a:t>
            </a:r>
            <a:r>
              <a:rPr lang="ru-RU" sz="1200" b="1" dirty="0"/>
              <a:t> - </a:t>
            </a:r>
            <a:r>
              <a:rPr lang="bg-BG" sz="1200" b="1" dirty="0"/>
              <a:t>специалност „Здравен мениджмънт”, </a:t>
            </a:r>
            <a:r>
              <a:rPr lang="en-US" sz="1200" b="1" u="sng" dirty="0" err="1">
                <a:hlinkClick r:id="rId10"/>
              </a:rPr>
              <a:t>chubrina</a:t>
            </a:r>
            <a:r>
              <a:rPr lang="ru-RU" sz="1200" b="1" u="sng" dirty="0">
                <a:hlinkClick r:id="rId10"/>
              </a:rPr>
              <a:t>1980</a:t>
            </a:r>
            <a:r>
              <a:rPr lang="bg-BG" sz="1200" b="1" u="sng" dirty="0">
                <a:hlinkClick r:id="rId10"/>
              </a:rPr>
              <a:t>@abv.bg</a:t>
            </a:r>
            <a:r>
              <a:rPr lang="bg-BG" sz="1200" b="1" dirty="0"/>
              <a:t>; </a:t>
            </a:r>
            <a:r>
              <a:rPr lang="bg-BG" sz="1200" b="1" dirty="0" smtClean="0"/>
              <a:t>0878957021. Специалност </a:t>
            </a:r>
            <a:r>
              <a:rPr lang="bg-BG" sz="1200" b="1" dirty="0"/>
              <a:t>„Медицинска рехабилитация и </a:t>
            </a:r>
            <a:r>
              <a:rPr lang="bg-BG" sz="1200" b="1" dirty="0" err="1" smtClean="0"/>
              <a:t>ерготерапия</a:t>
            </a:r>
            <a:r>
              <a:rPr lang="bg-BG" sz="1200" b="1" dirty="0" smtClean="0"/>
              <a:t>“</a:t>
            </a:r>
            <a:r>
              <a:rPr lang="bg-BG" sz="1200" b="1" dirty="0"/>
              <a:t> </a:t>
            </a:r>
            <a:r>
              <a:rPr lang="bg-BG" sz="1200" b="1" dirty="0" smtClean="0"/>
              <a:t>1.МРЕ105 </a:t>
            </a:r>
            <a:r>
              <a:rPr lang="bg-BG" sz="1200" b="1" dirty="0"/>
              <a:t>Мартин Кръстев martinkrastev98@gmail.com </a:t>
            </a:r>
            <a:r>
              <a:rPr lang="bg-BG" sz="1200" b="1" dirty="0" smtClean="0"/>
              <a:t> 2</a:t>
            </a:r>
            <a:r>
              <a:rPr lang="bg-BG" sz="1200" b="1" dirty="0"/>
              <a:t>. МРЕ106 Георги Стоянов </a:t>
            </a:r>
            <a:r>
              <a:rPr lang="bg-BG" sz="1200" b="1" u="sng" dirty="0">
                <a:hlinkClick r:id="rId11"/>
              </a:rPr>
              <a:t>Stoqnovgeorge86@gmail.com</a:t>
            </a:r>
            <a:r>
              <a:rPr lang="bg-BG" sz="1200" b="1" dirty="0"/>
              <a:t> </a:t>
            </a:r>
            <a:r>
              <a:rPr lang="bg-BG" sz="1200" b="1" dirty="0" smtClean="0"/>
              <a:t> 3</a:t>
            </a:r>
            <a:r>
              <a:rPr lang="bg-BG" sz="1200" b="1" dirty="0"/>
              <a:t>. МРЕ108 Даниела Николова </a:t>
            </a:r>
            <a:r>
              <a:rPr lang="bg-BG" sz="1200" b="1" u="sng" dirty="0" smtClean="0">
                <a:hlinkClick r:id="rId12"/>
              </a:rPr>
              <a:t>danisnikolova@abv.bg</a:t>
            </a:r>
            <a:r>
              <a:rPr lang="bg-BG" sz="1200" b="1" dirty="0"/>
              <a:t> </a:t>
            </a:r>
            <a:r>
              <a:rPr lang="bg-BG" sz="1200" b="1" dirty="0" smtClean="0"/>
              <a:t>4</a:t>
            </a:r>
            <a:r>
              <a:rPr lang="bg-BG" sz="1200" b="1" dirty="0"/>
              <a:t>. МРЕ109 Деница </a:t>
            </a:r>
            <a:r>
              <a:rPr lang="bg-BG" sz="1200" b="1" dirty="0" err="1"/>
              <a:t>Пантова</a:t>
            </a:r>
            <a:r>
              <a:rPr lang="bg-BG" sz="1200" b="1" dirty="0"/>
              <a:t> </a:t>
            </a:r>
            <a:r>
              <a:rPr lang="bg-BG" sz="1200" b="1" u="sng" dirty="0" smtClean="0">
                <a:hlinkClick r:id="rId13"/>
              </a:rPr>
              <a:t>denica.pantova@abv.bg</a:t>
            </a:r>
            <a:r>
              <a:rPr lang="bg-BG" sz="1200" b="1" dirty="0"/>
              <a:t> </a:t>
            </a:r>
            <a:r>
              <a:rPr lang="bg-BG" sz="1200" b="1" dirty="0" smtClean="0"/>
              <a:t>5</a:t>
            </a:r>
            <a:r>
              <a:rPr lang="bg-BG" sz="1200" b="1" dirty="0"/>
              <a:t>. МРЕ100 Марина </a:t>
            </a:r>
            <a:r>
              <a:rPr lang="bg-BG" sz="1200" b="1" dirty="0" err="1"/>
              <a:t>Тагавова</a:t>
            </a:r>
            <a:r>
              <a:rPr lang="bg-BG" sz="1200" b="1" dirty="0"/>
              <a:t> </a:t>
            </a:r>
            <a:r>
              <a:rPr lang="bg-BG" sz="1200" b="1" u="sng" dirty="0" smtClean="0">
                <a:hlinkClick r:id="rId14"/>
              </a:rPr>
              <a:t>fenixmt@abv.bg</a:t>
            </a:r>
            <a:r>
              <a:rPr lang="bg-BG" sz="1200" b="1" dirty="0"/>
              <a:t> </a:t>
            </a:r>
            <a:r>
              <a:rPr lang="bg-BG" sz="1200" b="1" dirty="0" smtClean="0"/>
              <a:t>6</a:t>
            </a:r>
            <a:r>
              <a:rPr lang="bg-BG" sz="1200" b="1" dirty="0"/>
              <a:t>. МРЕ103 Златина Желева zlatinkaaa@yahoo.com</a:t>
            </a:r>
          </a:p>
          <a:p>
            <a:pPr algn="just"/>
            <a:r>
              <a:rPr lang="bg-BG" sz="1200" b="1" dirty="0"/>
              <a:t> </a:t>
            </a:r>
            <a:r>
              <a:rPr lang="bg-BG" sz="1200" b="1" dirty="0" smtClean="0"/>
              <a:t>Специалност </a:t>
            </a:r>
            <a:r>
              <a:rPr lang="bg-BG" sz="1200" b="1" dirty="0"/>
              <a:t>„</a:t>
            </a:r>
            <a:r>
              <a:rPr lang="bg-BG" sz="1200" b="1" dirty="0" smtClean="0"/>
              <a:t>Туризъм“ Веселин </a:t>
            </a:r>
            <a:r>
              <a:rPr lang="bg-BG" sz="1200" b="1" dirty="0"/>
              <a:t>Христов, Т 806 </a:t>
            </a:r>
            <a:r>
              <a:rPr lang="bg-BG" sz="1200" b="1" dirty="0" smtClean="0"/>
              <a:t>, </a:t>
            </a:r>
            <a:r>
              <a:rPr lang="bg-BG" sz="1200" b="1" dirty="0" err="1" smtClean="0"/>
              <a:t>Роксана</a:t>
            </a:r>
            <a:r>
              <a:rPr lang="bg-BG" sz="1200" b="1" dirty="0" smtClean="0"/>
              <a:t> </a:t>
            </a:r>
            <a:r>
              <a:rPr lang="bg-BG" sz="1200" b="1" dirty="0"/>
              <a:t>Найденова  Т </a:t>
            </a:r>
            <a:r>
              <a:rPr lang="bg-BG" sz="1200" b="1" dirty="0" smtClean="0"/>
              <a:t>82, Катя </a:t>
            </a:r>
            <a:r>
              <a:rPr lang="bg-BG" sz="1200" b="1" dirty="0" err="1"/>
              <a:t>Цинова</a:t>
            </a:r>
            <a:r>
              <a:rPr lang="bg-BG" sz="1200" b="1" dirty="0"/>
              <a:t> Т 876 </a:t>
            </a:r>
            <a:r>
              <a:rPr lang="bg-BG" sz="1200" b="1" dirty="0" smtClean="0"/>
              <a:t>, Виктория </a:t>
            </a:r>
            <a:r>
              <a:rPr lang="bg-BG" sz="1200" b="1" dirty="0"/>
              <a:t>Ванева Т 819 </a:t>
            </a:r>
            <a:r>
              <a:rPr lang="bg-BG" sz="1200" b="1" dirty="0" smtClean="0"/>
              <a:t>, Деница </a:t>
            </a:r>
            <a:r>
              <a:rPr lang="bg-BG" sz="1200" b="1" dirty="0"/>
              <a:t>Хаджиева Т </a:t>
            </a:r>
            <a:r>
              <a:rPr lang="bg-BG" sz="1200" b="1" dirty="0" smtClean="0"/>
              <a:t>808, Стилян </a:t>
            </a:r>
            <a:r>
              <a:rPr lang="bg-BG" sz="1200" b="1" dirty="0"/>
              <a:t>Дечев Т </a:t>
            </a:r>
            <a:r>
              <a:rPr lang="bg-BG" sz="1200" b="1" dirty="0" smtClean="0"/>
              <a:t>814, Бетина Димова Т 817 , Никол </a:t>
            </a:r>
            <a:r>
              <a:rPr lang="bg-BG" sz="1200" b="1" dirty="0"/>
              <a:t>Иванова Т </a:t>
            </a:r>
            <a:r>
              <a:rPr lang="bg-BG" sz="1200" b="1" dirty="0" smtClean="0"/>
              <a:t>823, Георги </a:t>
            </a:r>
            <a:r>
              <a:rPr lang="bg-BG" sz="1200" b="1" dirty="0"/>
              <a:t>Щерев Т 820 </a:t>
            </a:r>
            <a:r>
              <a:rPr lang="bg-BG" sz="1200" b="1" dirty="0" smtClean="0"/>
              <a:t>Мария </a:t>
            </a:r>
            <a:r>
              <a:rPr lang="bg-BG" sz="1200" b="1" dirty="0"/>
              <a:t>Димова Т 831 </a:t>
            </a:r>
            <a:r>
              <a:rPr lang="bg-BG" sz="1200" b="1" dirty="0" smtClean="0"/>
              <a:t>, Анастасия </a:t>
            </a:r>
            <a:r>
              <a:rPr lang="bg-BG" sz="1200" b="1" dirty="0"/>
              <a:t>Йорданова Т </a:t>
            </a:r>
            <a:r>
              <a:rPr lang="bg-BG" sz="1200" b="1" dirty="0" smtClean="0"/>
              <a:t>829, Деян </a:t>
            </a:r>
            <a:r>
              <a:rPr lang="bg-BG" sz="1200" b="1" dirty="0"/>
              <a:t>Василев Т 809 </a:t>
            </a:r>
            <a:r>
              <a:rPr lang="bg-BG" sz="1200" b="1" dirty="0" smtClean="0"/>
              <a:t>, Теодора </a:t>
            </a:r>
            <a:r>
              <a:rPr lang="bg-BG" sz="1200" b="1" dirty="0"/>
              <a:t>Василева Т 815  </a:t>
            </a:r>
            <a:r>
              <a:rPr lang="bg-BG" sz="1200" b="1" dirty="0" smtClean="0"/>
              <a:t>, Илиян </a:t>
            </a:r>
            <a:r>
              <a:rPr lang="bg-BG" sz="1200" b="1" dirty="0"/>
              <a:t>Николов Т 811</a:t>
            </a:r>
          </a:p>
          <a:p>
            <a:endParaRPr lang="bg-BG" sz="1200" dirty="0"/>
          </a:p>
        </p:txBody>
      </p:sp>
    </p:spTree>
    <p:extLst>
      <p:ext uri="{BB962C8B-B14F-4D97-AF65-F5344CB8AC3E}">
        <p14:creationId xmlns:p14="http://schemas.microsoft.com/office/powerpoint/2010/main" val="2409802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74107"/>
          </a:xfrm>
        </p:spPr>
        <p:txBody>
          <a:bodyPr>
            <a:normAutofit/>
          </a:bodyPr>
          <a:lstStyle/>
          <a:p>
            <a:r>
              <a:rPr lang="bg-BG" sz="2400" dirty="0" smtClean="0"/>
              <a:t>Цели и задачи на проекта: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4" y="1250576"/>
            <a:ext cx="10363826" cy="512333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bg-BG" sz="2900" b="1" dirty="0"/>
              <a:t>Целите на настоящия  проект са:</a:t>
            </a:r>
          </a:p>
          <a:p>
            <a:pPr algn="just"/>
            <a:r>
              <a:rPr lang="bg-BG" b="1" dirty="0"/>
              <a:t>1. Да се анализират възможностите за постигане на </a:t>
            </a:r>
            <a:r>
              <a:rPr lang="bg-BG" b="1" dirty="0" err="1"/>
              <a:t>синергичен</a:t>
            </a:r>
            <a:r>
              <a:rPr lang="bg-BG" b="1" dirty="0"/>
              <a:t> ефект при интегриране на морски с медицински туризъм по Южното Черноморие на България</a:t>
            </a:r>
            <a:r>
              <a:rPr lang="ru-RU" b="1" dirty="0"/>
              <a:t>.</a:t>
            </a:r>
            <a:endParaRPr lang="bg-BG" b="1" dirty="0"/>
          </a:p>
          <a:p>
            <a:pPr algn="just"/>
            <a:r>
              <a:rPr lang="bg-BG" b="1" dirty="0"/>
              <a:t>2. Да се конкретизира </a:t>
            </a:r>
            <a:r>
              <a:rPr lang="ru-RU" b="1" dirty="0"/>
              <a:t>план за </a:t>
            </a:r>
            <a:r>
              <a:rPr lang="ru-RU" b="1" dirty="0" smtClean="0"/>
              <a:t>действие</a:t>
            </a:r>
            <a:r>
              <a:rPr lang="ru-RU" b="1" dirty="0"/>
              <a:t> </a:t>
            </a:r>
            <a:r>
              <a:rPr lang="ru-RU" b="1" dirty="0" smtClean="0"/>
              <a:t>и да се уточнят заинтересованите страни.</a:t>
            </a:r>
            <a:endParaRPr lang="bg-BG" b="1" dirty="0"/>
          </a:p>
          <a:p>
            <a:pPr algn="just"/>
            <a:r>
              <a:rPr lang="ru-RU" b="1" dirty="0"/>
              <a:t>3. Да се наблегне на екипната работа между преподавателите от катедри «Рехабилитационна и морска медицина» и «Организация и управление на здравеопазването» в Университет «Проф. д-р Асен Златаров» - Бургас.</a:t>
            </a:r>
            <a:endParaRPr lang="bg-BG" b="1" dirty="0"/>
          </a:p>
          <a:p>
            <a:pPr algn="just"/>
            <a:r>
              <a:rPr lang="bg-BG" b="1" dirty="0"/>
              <a:t>	Като по-обща подцел на горепосочените основни такива –</a:t>
            </a:r>
            <a:r>
              <a:rPr lang="ru-RU" b="1" dirty="0"/>
              <a:t> да се реализира разширяване на учебния процес чрез включване на нови атрактивни за младите хора,  дисциплини, подходящи за съответните специалности в Университет «Проф. д-р Асен Златаров».</a:t>
            </a:r>
            <a:endParaRPr lang="bg-BG" b="1" dirty="0"/>
          </a:p>
          <a:p>
            <a:pPr marL="0" indent="0" algn="just">
              <a:buNone/>
            </a:pPr>
            <a:r>
              <a:rPr lang="bg-BG" sz="2900" b="1" dirty="0"/>
              <a:t>ЗАДАЧИ</a:t>
            </a:r>
          </a:p>
          <a:p>
            <a:pPr algn="just"/>
            <a:r>
              <a:rPr lang="bg-BG" b="1" dirty="0"/>
              <a:t>За постигане на изследователските цели на проекта е необходимо да бъдат разрешени следните задачи:</a:t>
            </a:r>
          </a:p>
          <a:p>
            <a:pPr lvl="0" algn="just"/>
            <a:r>
              <a:rPr lang="bg-BG" b="1" dirty="0"/>
              <a:t>Да се анализират всички етапи от развитието на процеса, а именно: идея;  изследователска и развойна дейност; налична база в Университет „Проф. д-р Асен Златаров“, здравно – възстановителни заведения; наличен преподавателски състав и студенти от професионални направления 7.4. Обществено здраве и 3.9. Туризъм.</a:t>
            </a:r>
          </a:p>
          <a:p>
            <a:pPr lvl="0" algn="just"/>
            <a:r>
              <a:rPr lang="bg-BG" b="1" dirty="0"/>
              <a:t>Да се акцентира на положителните възможности и икономическите резултати, които ще се получат при интегрирането на медицински с морски туризъм;</a:t>
            </a:r>
          </a:p>
          <a:p>
            <a:pPr lvl="0" algn="just"/>
            <a:r>
              <a:rPr lang="bg-BG" b="1" dirty="0"/>
              <a:t>Да се включат и желаещи студенти  и преподаватели от други специалности.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04205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632059"/>
          </a:xfrm>
        </p:spPr>
        <p:txBody>
          <a:bodyPr>
            <a:normAutofit/>
          </a:bodyPr>
          <a:lstStyle/>
          <a:p>
            <a:r>
              <a:rPr lang="bg-BG" sz="2400" dirty="0" smtClean="0"/>
              <a:t>Постигнати научни резултати: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bg-BG" b="1" dirty="0" smtClean="0"/>
              <a:t>Формулиран  е </a:t>
            </a:r>
            <a:r>
              <a:rPr lang="bg-BG" b="1" dirty="0"/>
              <a:t>стратегически модел за оценяване ефективността на </a:t>
            </a:r>
            <a:r>
              <a:rPr lang="bg-BG" b="1" dirty="0" smtClean="0"/>
              <a:t>здравно-възстановителните организации;</a:t>
            </a:r>
          </a:p>
          <a:p>
            <a:pPr lvl="0" algn="just"/>
            <a:r>
              <a:rPr lang="bg-BG" b="1" dirty="0" smtClean="0"/>
              <a:t>Изведен е </a:t>
            </a:r>
            <a:r>
              <a:rPr lang="bg-BG" b="1" dirty="0" err="1" smtClean="0"/>
              <a:t>синергичния</a:t>
            </a:r>
            <a:r>
              <a:rPr lang="bg-BG" b="1" dirty="0" smtClean="0"/>
              <a:t> ефект от интегрирането на възможностите на морски и медицински туризъм;</a:t>
            </a:r>
          </a:p>
          <a:p>
            <a:pPr lvl="0" algn="just"/>
            <a:r>
              <a:rPr lang="bg-BG" b="1" dirty="0" smtClean="0"/>
              <a:t>Налице е участие на студентите от посочените специалности в научни конференции с доклади по тематиката на проекта;</a:t>
            </a:r>
          </a:p>
          <a:p>
            <a:pPr lvl="0" algn="just"/>
            <a:r>
              <a:rPr lang="bg-BG" b="1" dirty="0" smtClean="0"/>
              <a:t>Публикувани са множество статии в реферирани и индексирани бази данни от участниците в проекта по дискутираната тематика, включително и в световни такива, както и в годишника на Университет „Проф. д-р Асен Златаров“</a:t>
            </a:r>
          </a:p>
          <a:p>
            <a:pPr lvl="0" algn="just"/>
            <a:r>
              <a:rPr lang="bg-BG" b="1" dirty="0" smtClean="0"/>
              <a:t>Налице е участие в национални и международни конференции на преподаватели от катедра „Организация и управление на здравеопазването“ – членове на екипа.</a:t>
            </a:r>
          </a:p>
          <a:p>
            <a:pPr lvl="0" algn="just"/>
            <a:r>
              <a:rPr lang="bg-BG" b="1" dirty="0" smtClean="0"/>
              <a:t> Издадена е екипна монография и самостоятелен научен труд.</a:t>
            </a:r>
            <a:endParaRPr lang="bg-BG" b="1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84722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600248"/>
          </a:xfrm>
        </p:spPr>
        <p:txBody>
          <a:bodyPr>
            <a:normAutofit/>
          </a:bodyPr>
          <a:lstStyle/>
          <a:p>
            <a:pPr algn="l"/>
            <a:r>
              <a:rPr lang="bg-BG" sz="3600" dirty="0" err="1" smtClean="0"/>
              <a:t>Публикационна</a:t>
            </a:r>
            <a:r>
              <a:rPr lang="bg-BG" sz="3600" dirty="0" smtClean="0"/>
              <a:t> дейност – 2020/2021 </a:t>
            </a:r>
            <a:r>
              <a:rPr lang="bg-BG" sz="3600" b="1" dirty="0" smtClean="0"/>
              <a:t>г.</a:t>
            </a:r>
            <a:r>
              <a:rPr lang="bg-BG" sz="3600" dirty="0" smtClean="0"/>
              <a:t>:</a:t>
            </a:r>
            <a:endParaRPr lang="bg-B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612" y="1721224"/>
            <a:ext cx="10582835" cy="4610303"/>
          </a:xfrm>
        </p:spPr>
        <p:txBody>
          <a:bodyPr>
            <a:normAutofit fontScale="55000" lnSpcReduction="20000"/>
          </a:bodyPr>
          <a:lstStyle/>
          <a:p>
            <a:pPr lvl="0" algn="just"/>
            <a:r>
              <a:rPr lang="en-US" dirty="0" err="1"/>
              <a:t>Terziev</a:t>
            </a:r>
            <a:r>
              <a:rPr lang="en-US" dirty="0"/>
              <a:t>, V., </a:t>
            </a:r>
            <a:r>
              <a:rPr lang="en-US" b="1" dirty="0" err="1"/>
              <a:t>Petkova</a:t>
            </a:r>
            <a:r>
              <a:rPr lang="en-US" b="1" dirty="0"/>
              <a:t> - Georgieva, S.</a:t>
            </a:r>
            <a:r>
              <a:rPr lang="en-US" dirty="0"/>
              <a:t> Bulgarian health system cost assessment methods application for the decision “make or buy” // Proceedings of INTCESS 2020 - 7th International Conference on Education, Social Sciences and Humanities 20-22 January 2020 - Dubai, UAE, International Organization Center of Academic Research, Dubai, UAE, 2020, pp. 797-801, ISBN: 978-605-82433-8-5 (WOS &amp; Thomson Reuters Conference Proceedings)</a:t>
            </a:r>
            <a:endParaRPr lang="bg-BG" dirty="0"/>
          </a:p>
          <a:p>
            <a:pPr lvl="0" algn="just"/>
            <a:r>
              <a:rPr lang="en-US" dirty="0" err="1" smtClean="0"/>
              <a:t>Terziev</a:t>
            </a:r>
            <a:r>
              <a:rPr lang="en-US" dirty="0"/>
              <a:t>, V., </a:t>
            </a:r>
            <a:r>
              <a:rPr lang="en-US" b="1" dirty="0" err="1"/>
              <a:t>Petkova</a:t>
            </a:r>
            <a:r>
              <a:rPr lang="en-US" b="1" dirty="0"/>
              <a:t> - Georgieva, S.</a:t>
            </a:r>
            <a:r>
              <a:rPr lang="en-US" dirty="0"/>
              <a:t> Testing the cost assessment methods application at a hospital for the decision “make or buy” // Proceedings of INTCESS 2020 - 7th International Conference on Education, Social Sciences and Humanities 20-22 January 2020 - Dubai, UAE, International Organization Center of Academic Research, Dubai, UAE, 2020, pp. 789-796, ISBN: 978-605-82433-8-5 (WOS &amp; Thomson Reuters Conference Proceedings)</a:t>
            </a:r>
            <a:endParaRPr lang="bg-BG" dirty="0"/>
          </a:p>
          <a:p>
            <a:pPr lvl="0" algn="just"/>
            <a:r>
              <a:rPr lang="en-US" u="sng" dirty="0" err="1" smtClean="0"/>
              <a:t>Terziev</a:t>
            </a:r>
            <a:r>
              <a:rPr lang="en-US" u="sng" dirty="0"/>
              <a:t>, V., </a:t>
            </a:r>
            <a:r>
              <a:rPr lang="en-US" b="1" dirty="0" err="1"/>
              <a:t>Petkova</a:t>
            </a:r>
            <a:r>
              <a:rPr lang="en-US" b="1" dirty="0"/>
              <a:t>- Georgieva, S.</a:t>
            </a:r>
            <a:r>
              <a:rPr lang="en-US" dirty="0"/>
              <a:t> Basic condition for implementation of an effective strategic decision support system at a hospital // Proceedings of INTCESS 2020 - 7th International Conference on Education, Social Sciences and Humanities 20-22 January 2020 - Dubai, UAE, International Organization Center of Academic Research, Dubai, UAE, 2020, pp. 739-745, ISBN: 978-605-82433-8-5 (WOS &amp; Thomson Reuters Conference Proceedings)</a:t>
            </a:r>
            <a:endParaRPr lang="bg-BG" dirty="0"/>
          </a:p>
          <a:p>
            <a:pPr lvl="0" algn="just"/>
            <a:r>
              <a:rPr lang="en-US" dirty="0" err="1" smtClean="0"/>
              <a:t>Terziev</a:t>
            </a:r>
            <a:r>
              <a:rPr lang="en-US" dirty="0"/>
              <a:t>, V., </a:t>
            </a:r>
            <a:r>
              <a:rPr lang="en-US" b="1" dirty="0" err="1"/>
              <a:t>Petkova</a:t>
            </a:r>
            <a:r>
              <a:rPr lang="en-US" b="1" dirty="0"/>
              <a:t>- Georgieva, S.</a:t>
            </a:r>
            <a:r>
              <a:rPr lang="en-US" dirty="0"/>
              <a:t> Basic condition for implementation of an effective strategic decision support system at a hospital // IJASOS- International E-Journal of Advances in Social Sciences, Vol. VI, Issue 16, pp. 30 - 36, April 2020. (INT) e-ISSN: 2411-183X</a:t>
            </a:r>
            <a:endParaRPr lang="bg-BG" dirty="0"/>
          </a:p>
          <a:p>
            <a:pPr lvl="0" algn="just"/>
            <a:r>
              <a:rPr lang="en-US" dirty="0" err="1" smtClean="0"/>
              <a:t>Terziev</a:t>
            </a:r>
            <a:r>
              <a:rPr lang="en-US" dirty="0"/>
              <a:t>, V., </a:t>
            </a:r>
            <a:r>
              <a:rPr lang="en-US" b="1" dirty="0" err="1"/>
              <a:t>Petkova</a:t>
            </a:r>
            <a:r>
              <a:rPr lang="en-US" b="1" dirty="0"/>
              <a:t> - Georgieva, S.</a:t>
            </a:r>
            <a:r>
              <a:rPr lang="en-US" dirty="0"/>
              <a:t> Testing the cost assessment methods application at a hospital for the decision “make or buy”// IJASOS- International E-Journal of Advances in Social Sciences, Vol. VI, Issue 16, pp. 129 – 136, April 2020. (INT) e-ISSN: 2411-183X</a:t>
            </a:r>
            <a:endParaRPr lang="bg-BG" dirty="0"/>
          </a:p>
          <a:p>
            <a:pPr lvl="0" algn="just"/>
            <a:r>
              <a:rPr lang="en-US" dirty="0" err="1" smtClean="0"/>
              <a:t>Terziev</a:t>
            </a:r>
            <a:r>
              <a:rPr lang="en-US" dirty="0"/>
              <a:t>, V., </a:t>
            </a:r>
            <a:r>
              <a:rPr lang="en-US" b="1" dirty="0" err="1"/>
              <a:t>Petkova</a:t>
            </a:r>
            <a:r>
              <a:rPr lang="en-US" b="1" dirty="0"/>
              <a:t> - Georgieva, S.</a:t>
            </a:r>
            <a:r>
              <a:rPr lang="en-US" dirty="0"/>
              <a:t> Bulgarian health system cost assessment methods application for the decision “make or buy”// IJASOS- International E-Journal of Advances in Social Sciences, Vol. VI, Issue 16, pp. 157 – 161, April 2020. (INT) e-ISSN: 2411-183X</a:t>
            </a:r>
            <a:endParaRPr lang="bg-BG" dirty="0"/>
          </a:p>
          <a:p>
            <a:pPr lvl="0" algn="just"/>
            <a:r>
              <a:rPr lang="bg-BG" dirty="0" smtClean="0"/>
              <a:t>Терзиев</a:t>
            </a:r>
            <a:r>
              <a:rPr lang="bg-BG" dirty="0"/>
              <a:t>, В. К., </a:t>
            </a:r>
            <a:r>
              <a:rPr lang="bg-BG" b="1" dirty="0"/>
              <a:t>Петкова-Георгиева, С. П.</a:t>
            </a:r>
            <a:r>
              <a:rPr lang="bg-BG" dirty="0"/>
              <a:t>, </a:t>
            </a:r>
            <a:r>
              <a:rPr lang="ru-RU" dirty="0"/>
              <a:t>Управление проектами в медицинском учреждении для создания онлайн платформы для самооценки сотрудников//сборник трудов участников XIII Международной научной конференции „Наука и образование в современном мире: проблемы и пути решения“, Беловский институт (филиал) Кемеровского государственного университета</a:t>
            </a:r>
            <a:r>
              <a:rPr lang="bg-BG" dirty="0"/>
              <a:t>, стр. 338-347, Красноярск, Русия, 2020, УДК 331.108.45, </a:t>
            </a:r>
            <a:r>
              <a:rPr lang="en-US" dirty="0"/>
              <a:t>ISBN</a:t>
            </a:r>
            <a:r>
              <a:rPr lang="bg-BG" dirty="0"/>
              <a:t> </a:t>
            </a:r>
            <a:r>
              <a:rPr lang="bg-BG" dirty="0" smtClean="0"/>
              <a:t>978-5-907208-22-3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69208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98765"/>
            <a:ext cx="10820400" cy="5805053"/>
          </a:xfrm>
        </p:spPr>
        <p:txBody>
          <a:bodyPr>
            <a:normAutofit fontScale="55000" lnSpcReduction="20000"/>
          </a:bodyPr>
          <a:lstStyle/>
          <a:p>
            <a:pPr lvl="0" algn="just"/>
            <a:r>
              <a:rPr lang="ru-RU" dirty="0"/>
              <a:t>Петрова, Т., </a:t>
            </a:r>
            <a:r>
              <a:rPr lang="ru-RU" b="1" dirty="0"/>
              <a:t>С. Петкова-Георгиева</a:t>
            </a:r>
            <a:r>
              <a:rPr lang="ru-RU" dirty="0"/>
              <a:t>, </a:t>
            </a:r>
            <a:r>
              <a:rPr lang="bg-BG" dirty="0"/>
              <a:t>Компютърно моделиране на процеса лазерна терапия на тумори//Международна научна конференция „Образование, наука, икономика и технологии“//списание „Управление и образование“, раздел Медицина, фармация и обществено здраве, Том</a:t>
            </a:r>
            <a:r>
              <a:rPr lang="ru-RU" dirty="0"/>
              <a:t> 16(6), 25-26 Юни, 2020, Бургас, стр. 51-56, ISSN1312-6121</a:t>
            </a:r>
            <a:endParaRPr lang="bg-BG" dirty="0"/>
          </a:p>
          <a:p>
            <a:pPr algn="just"/>
            <a:r>
              <a:rPr lang="ru-RU" u="sng" dirty="0">
                <a:hlinkClick r:id="rId2"/>
              </a:rPr>
              <a:t>http://www.conference-burgas.com/maevolumes/vol16/b6_v16.pdf</a:t>
            </a:r>
            <a:endParaRPr lang="bg-BG" dirty="0"/>
          </a:p>
          <a:p>
            <a:pPr algn="just"/>
            <a:r>
              <a:rPr lang="ru-RU" dirty="0"/>
              <a:t>9. </a:t>
            </a:r>
            <a:r>
              <a:rPr lang="bg-BG" b="1" dirty="0"/>
              <a:t>Петкова - Георгиева, С.</a:t>
            </a:r>
            <a:r>
              <a:rPr lang="bg-BG" dirty="0"/>
              <a:t>, Т. Петрова, Швейцария и България – перспективи и предизвикателства пред организацията и управлението на системите за обществено здравеопазване//</a:t>
            </a:r>
            <a:r>
              <a:rPr lang="bg-BG" u="sng" dirty="0"/>
              <a:t>Международна научна конференция „Образование, наука, икономика и технологии“//списание „Управление и образование“, раздел Медицина, фармация и обществено здраве, Том 16(6), 25-26 Юни, 2020, Бургас, стр. 67-75, ISSN1312-6121</a:t>
            </a:r>
            <a:endParaRPr lang="bg-BG" dirty="0"/>
          </a:p>
          <a:p>
            <a:pPr algn="just"/>
            <a:r>
              <a:rPr lang="bg-BG" u="sng" dirty="0">
                <a:hlinkClick r:id="rId2"/>
              </a:rPr>
              <a:t>http://www.conference-burgas.com/maevolumes/vol16/b6_v16.pdf</a:t>
            </a:r>
            <a:endParaRPr lang="bg-BG" dirty="0"/>
          </a:p>
          <a:p>
            <a:pPr algn="just"/>
            <a:r>
              <a:rPr lang="en-US" dirty="0"/>
              <a:t>10</a:t>
            </a:r>
            <a:r>
              <a:rPr lang="bg-BG" dirty="0"/>
              <a:t>. </a:t>
            </a:r>
            <a:r>
              <a:rPr lang="bg-BG" dirty="0" err="1"/>
              <a:t>Terziev</a:t>
            </a:r>
            <a:r>
              <a:rPr lang="bg-BG" dirty="0"/>
              <a:t>,</a:t>
            </a:r>
            <a:r>
              <a:rPr lang="en-US" dirty="0"/>
              <a:t> V., </a:t>
            </a:r>
            <a:r>
              <a:rPr lang="bg-BG" b="1" u="sng" dirty="0" err="1"/>
              <a:t>Petkova-Georgieva</a:t>
            </a:r>
            <a:r>
              <a:rPr lang="en-US" b="1" dirty="0"/>
              <a:t>, S.</a:t>
            </a:r>
            <a:r>
              <a:rPr lang="en-US" dirty="0"/>
              <a:t> The health and safety problems according to the pesticides usage in the ecosystem//</a:t>
            </a:r>
            <a:r>
              <a:rPr lang="bg-BG" dirty="0"/>
              <a:t> Годишна университетска научна конференция 2020</a:t>
            </a:r>
            <a:r>
              <a:rPr lang="en-US" dirty="0"/>
              <a:t>//</a:t>
            </a:r>
            <a:r>
              <a:rPr lang="bg-BG" dirty="0"/>
              <a:t> 28-29 Май 2020, В. Търново, 2020, стр. 112-126, ISSN 1314-1937</a:t>
            </a:r>
          </a:p>
          <a:p>
            <a:pPr algn="just"/>
            <a:r>
              <a:rPr lang="bg-BG" u="sng" dirty="0">
                <a:hlinkClick r:id="rId3"/>
              </a:rPr>
              <a:t>https://papers.ssrn.com/sol3/papers.cfm?abstract_id=3653283</a:t>
            </a:r>
            <a:endParaRPr lang="bg-BG" dirty="0"/>
          </a:p>
          <a:p>
            <a:pPr algn="just"/>
            <a:r>
              <a:rPr lang="bg-BG" dirty="0"/>
              <a:t>1</a:t>
            </a:r>
            <a:r>
              <a:rPr lang="en-US" dirty="0"/>
              <a:t>1</a:t>
            </a:r>
            <a:r>
              <a:rPr lang="bg-BG" dirty="0"/>
              <a:t>. </a:t>
            </a:r>
            <a:r>
              <a:rPr lang="bg-BG" dirty="0" err="1"/>
              <a:t>Terziev</a:t>
            </a:r>
            <a:r>
              <a:rPr lang="bg-BG" dirty="0"/>
              <a:t>,</a:t>
            </a:r>
            <a:r>
              <a:rPr lang="en-US" dirty="0"/>
              <a:t> V., </a:t>
            </a:r>
            <a:r>
              <a:rPr lang="bg-BG" b="1" dirty="0" err="1"/>
              <a:t>Petkova-Georgieva</a:t>
            </a:r>
            <a:r>
              <a:rPr lang="en-US" b="1" dirty="0"/>
              <a:t>, S.</a:t>
            </a:r>
            <a:r>
              <a:rPr lang="en-US" dirty="0"/>
              <a:t> The performance measurement system choices research in the Bulgarian social health care level of decentralization// </a:t>
            </a:r>
            <a:r>
              <a:rPr lang="bg-BG" dirty="0"/>
              <a:t>Годишна университетска научна конференция 2020</a:t>
            </a:r>
            <a:r>
              <a:rPr lang="en-US" dirty="0"/>
              <a:t>//</a:t>
            </a:r>
            <a:r>
              <a:rPr lang="bg-BG" dirty="0"/>
              <a:t> 28-29 Май 2020, В. Търново, 2020, стр. 127-137, ISSN 1314-1937</a:t>
            </a:r>
          </a:p>
          <a:p>
            <a:pPr algn="just"/>
            <a:r>
              <a:rPr lang="bg-BG" u="sng" dirty="0">
                <a:hlinkClick r:id="rId4"/>
              </a:rPr>
              <a:t>https://papers.ssrn.com/sol3/papers.cfm?abstract_id=3653288</a:t>
            </a:r>
            <a:endParaRPr lang="bg-BG" dirty="0"/>
          </a:p>
          <a:p>
            <a:pPr algn="just"/>
            <a:r>
              <a:rPr lang="bg-BG" dirty="0"/>
              <a:t>1</a:t>
            </a:r>
            <a:r>
              <a:rPr lang="en-US" dirty="0"/>
              <a:t>2</a:t>
            </a:r>
            <a:r>
              <a:rPr lang="bg-BG" dirty="0"/>
              <a:t>.  </a:t>
            </a:r>
            <a:r>
              <a:rPr lang="en-US" b="1" dirty="0" err="1"/>
              <a:t>Petkova</a:t>
            </a:r>
            <a:r>
              <a:rPr lang="en-US" b="1" dirty="0"/>
              <a:t>-Georgieva</a:t>
            </a:r>
            <a:r>
              <a:rPr lang="bg-BG" b="1" dirty="0"/>
              <a:t>, </a:t>
            </a:r>
            <a:r>
              <a:rPr lang="en-US" b="1" dirty="0"/>
              <a:t>S</a:t>
            </a:r>
            <a:r>
              <a:rPr lang="bg-BG" b="1" dirty="0"/>
              <a:t>.</a:t>
            </a:r>
            <a:r>
              <a:rPr lang="bg-BG" dirty="0"/>
              <a:t>, Т. </a:t>
            </a:r>
            <a:r>
              <a:rPr lang="en-US" dirty="0" err="1"/>
              <a:t>Petrova</a:t>
            </a:r>
            <a:r>
              <a:rPr lang="bg-BG" dirty="0"/>
              <a:t>, </a:t>
            </a:r>
            <a:r>
              <a:rPr lang="en-GB" dirty="0"/>
              <a:t>Strategic Analysis of Destinations through the Index for Medical Tourism</a:t>
            </a:r>
            <a:r>
              <a:rPr lang="bg-BG" dirty="0"/>
              <a:t>,</a:t>
            </a:r>
            <a:r>
              <a:rPr lang="en-US" dirty="0"/>
              <a:t> // ANNUAL OF ASSEN ZLATAROV UNIVERSITY, BURGAS</a:t>
            </a:r>
            <a:r>
              <a:rPr lang="bg-BG" dirty="0"/>
              <a:t>, BULGARIA, 2020, v. XLIX (2)</a:t>
            </a:r>
            <a:r>
              <a:rPr lang="en-US" dirty="0"/>
              <a:t>, </a:t>
            </a:r>
            <a:r>
              <a:rPr lang="bg-BG" dirty="0" err="1"/>
              <a:t>pp</a:t>
            </a:r>
            <a:r>
              <a:rPr lang="bg-BG" dirty="0"/>
              <a:t>.</a:t>
            </a:r>
            <a:r>
              <a:rPr lang="en-US" dirty="0"/>
              <a:t> 22</a:t>
            </a:r>
            <a:r>
              <a:rPr lang="bg-BG" dirty="0"/>
              <a:t> - </a:t>
            </a:r>
            <a:r>
              <a:rPr lang="en-US" dirty="0"/>
              <a:t>26</a:t>
            </a:r>
            <a:r>
              <a:rPr lang="bg-BG" dirty="0"/>
              <a:t>, ISSN 2603-3976</a:t>
            </a:r>
          </a:p>
          <a:p>
            <a:pPr algn="just"/>
            <a:r>
              <a:rPr lang="en-GB" u="sng" dirty="0">
                <a:hlinkClick r:id="rId5"/>
              </a:rPr>
              <a:t>https</a:t>
            </a:r>
            <a:r>
              <a:rPr lang="bg-BG" u="sng" dirty="0">
                <a:hlinkClick r:id="rId5"/>
              </a:rPr>
              <a:t>://</a:t>
            </a:r>
            <a:r>
              <a:rPr lang="en-GB" u="sng" dirty="0">
                <a:hlinkClick r:id="rId5"/>
              </a:rPr>
              <a:t>www</a:t>
            </a:r>
            <a:r>
              <a:rPr lang="bg-BG" u="sng" dirty="0">
                <a:hlinkClick r:id="rId5"/>
              </a:rPr>
              <a:t>.</a:t>
            </a:r>
            <a:r>
              <a:rPr lang="en-GB" u="sng" dirty="0" err="1">
                <a:hlinkClick r:id="rId5"/>
              </a:rPr>
              <a:t>btu</a:t>
            </a:r>
            <a:r>
              <a:rPr lang="bg-BG" u="sng" dirty="0">
                <a:hlinkClick r:id="rId5"/>
              </a:rPr>
              <a:t>.</a:t>
            </a:r>
            <a:r>
              <a:rPr lang="en-GB" u="sng" dirty="0" err="1">
                <a:hlinkClick r:id="rId5"/>
              </a:rPr>
              <a:t>bg</a:t>
            </a:r>
            <a:r>
              <a:rPr lang="bg-BG" u="sng" dirty="0">
                <a:hlinkClick r:id="rId5"/>
              </a:rPr>
              <a:t>/</a:t>
            </a:r>
            <a:r>
              <a:rPr lang="en-GB" u="sng" dirty="0">
                <a:hlinkClick r:id="rId5"/>
              </a:rPr>
              <a:t>images</a:t>
            </a:r>
            <a:r>
              <a:rPr lang="bg-BG" u="sng" dirty="0">
                <a:hlinkClick r:id="rId5"/>
              </a:rPr>
              <a:t>/</a:t>
            </a:r>
            <a:r>
              <a:rPr lang="en-GB" u="sng" dirty="0">
                <a:hlinkClick r:id="rId5"/>
              </a:rPr>
              <a:t>annual</a:t>
            </a:r>
            <a:r>
              <a:rPr lang="bg-BG" u="sng" dirty="0">
                <a:hlinkClick r:id="rId5"/>
              </a:rPr>
              <a:t>/</a:t>
            </a:r>
            <a:r>
              <a:rPr lang="en-GB" u="sng" dirty="0">
                <a:hlinkClick r:id="rId5"/>
              </a:rPr>
              <a:t>annual</a:t>
            </a:r>
            <a:r>
              <a:rPr lang="bg-BG" u="sng" dirty="0">
                <a:hlinkClick r:id="rId5"/>
              </a:rPr>
              <a:t>_</a:t>
            </a:r>
            <a:r>
              <a:rPr lang="en-GB" u="sng" dirty="0" err="1">
                <a:hlinkClick r:id="rId5"/>
              </a:rPr>
              <a:t>uni</a:t>
            </a:r>
            <a:r>
              <a:rPr lang="bg-BG" u="sng" dirty="0">
                <a:hlinkClick r:id="rId5"/>
              </a:rPr>
              <a:t>_</a:t>
            </a:r>
            <a:r>
              <a:rPr lang="en-GB" u="sng" dirty="0" err="1">
                <a:hlinkClick r:id="rId5"/>
              </a:rPr>
              <a:t>vol</a:t>
            </a:r>
            <a:r>
              <a:rPr lang="bg-BG" u="sng" dirty="0">
                <a:hlinkClick r:id="rId5"/>
              </a:rPr>
              <a:t>_2_2020.</a:t>
            </a:r>
            <a:r>
              <a:rPr lang="en-GB" u="sng" dirty="0">
                <a:hlinkClick r:id="rId5"/>
              </a:rPr>
              <a:t>pdf</a:t>
            </a:r>
            <a:endParaRPr lang="bg-BG" dirty="0"/>
          </a:p>
          <a:p>
            <a:pPr algn="just"/>
            <a:r>
              <a:rPr lang="ru-RU" dirty="0"/>
              <a:t>1</a:t>
            </a:r>
            <a:r>
              <a:rPr lang="bg-BG" dirty="0"/>
              <a:t>3</a:t>
            </a:r>
            <a:r>
              <a:rPr lang="ru-RU" dirty="0"/>
              <a:t>. Петрова, Т., </a:t>
            </a:r>
            <a:r>
              <a:rPr lang="ru-RU" b="1" dirty="0"/>
              <a:t>С. Петкова-Георгиева</a:t>
            </a:r>
            <a:r>
              <a:rPr lang="ru-RU" dirty="0"/>
              <a:t>, (2020), </a:t>
            </a:r>
            <a:r>
              <a:rPr lang="bg-BG" dirty="0"/>
              <a:t>Мотивационен модел за развиване на съвременен медицински туризъм, научно списание „Научен атлас“, бр.1, София, декември, 2020, ISSN 2738-7518</a:t>
            </a:r>
          </a:p>
          <a:p>
            <a:pPr algn="just"/>
            <a:r>
              <a:rPr lang="bg-BG" u="sng" dirty="0">
                <a:hlinkClick r:id="rId6"/>
              </a:rPr>
              <a:t>https://scientificatlas.com/article/motivatsionen-model-za-razvivane-na-savremenen-meditsinski-turizam</a:t>
            </a:r>
            <a:endParaRPr lang="bg-BG" dirty="0"/>
          </a:p>
          <a:p>
            <a:pPr algn="just"/>
            <a:r>
              <a:rPr lang="bg-BG" dirty="0"/>
              <a:t>14. </a:t>
            </a:r>
            <a:r>
              <a:rPr lang="bg-BG" b="1" dirty="0"/>
              <a:t>Петкова-Георгиева, С.</a:t>
            </a:r>
            <a:r>
              <a:rPr lang="bg-BG" dirty="0"/>
              <a:t>, Я. Вангелова (2020), Модел за отчитане на икономическия риск за българския черноморски туристически продукт при възникнали морски инциденти, научно списание „Научен атлас“, бр.1, София, декември</a:t>
            </a:r>
            <a:r>
              <a:rPr lang="ru-RU" dirty="0"/>
              <a:t>, 2020, ISSN 2738-7518</a:t>
            </a:r>
            <a:endParaRPr lang="bg-BG" dirty="0"/>
          </a:p>
          <a:p>
            <a:pPr algn="just"/>
            <a:r>
              <a:rPr lang="ru-RU" u="sng" dirty="0">
                <a:hlinkClick r:id="rId7"/>
              </a:rPr>
              <a:t>https://</a:t>
            </a:r>
            <a:r>
              <a:rPr lang="ru-RU" u="sng" dirty="0" smtClean="0">
                <a:hlinkClick r:id="rId7"/>
              </a:rPr>
              <a:t>scientificatlas.com/article/model-za-otchitane-na-ikonomicheskiya-risk-za-balgarskiya-chernomorski-turisticheski-produkt-pri-vazniknali-morski-intsidenti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8590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60218"/>
            <a:ext cx="10820400" cy="585846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bg-BG" b="1" dirty="0"/>
              <a:t>Петкова - Георгиева, С.</a:t>
            </a:r>
            <a:r>
              <a:rPr lang="bg-BG" dirty="0"/>
              <a:t>, Т. Петрова, Интегриране възможностите на </a:t>
            </a:r>
            <a:r>
              <a:rPr lang="bg-BG" dirty="0" err="1"/>
              <a:t>телемедицината</a:t>
            </a:r>
            <a:r>
              <a:rPr lang="bg-BG" dirty="0"/>
              <a:t> в професионалните задължения и оперативната дейност на </a:t>
            </a:r>
            <a:r>
              <a:rPr lang="bg-BG" dirty="0" err="1"/>
              <a:t>парамедика</a:t>
            </a:r>
            <a:r>
              <a:rPr lang="bg-BG" dirty="0"/>
              <a:t> //Международна научна конференция „Образование, наука, икономика и технологии“//списание „Управление и образование“, раздел Медицина, фармация, обществено здраве, Том 1</a:t>
            </a:r>
            <a:r>
              <a:rPr lang="ru-RU" dirty="0"/>
              <a:t>7</a:t>
            </a:r>
            <a:r>
              <a:rPr lang="bg-BG" dirty="0"/>
              <a:t>(6), 2</a:t>
            </a:r>
            <a:r>
              <a:rPr lang="ru-RU" dirty="0"/>
              <a:t>4</a:t>
            </a:r>
            <a:r>
              <a:rPr lang="bg-BG" dirty="0"/>
              <a:t>-2</a:t>
            </a:r>
            <a:r>
              <a:rPr lang="ru-RU" dirty="0"/>
              <a:t>5</a:t>
            </a:r>
            <a:r>
              <a:rPr lang="bg-BG" dirty="0"/>
              <a:t> Юни, 202</a:t>
            </a:r>
            <a:r>
              <a:rPr lang="ru-RU" dirty="0"/>
              <a:t>1</a:t>
            </a:r>
            <a:r>
              <a:rPr lang="bg-BG" dirty="0"/>
              <a:t>, Бургас, стр. 10</a:t>
            </a:r>
            <a:r>
              <a:rPr lang="ru-RU" dirty="0"/>
              <a:t>1</a:t>
            </a:r>
            <a:r>
              <a:rPr lang="bg-BG" dirty="0"/>
              <a:t>-106, ISSN </a:t>
            </a:r>
            <a:r>
              <a:rPr lang="bg-BG" dirty="0" smtClean="0"/>
              <a:t>1312-6121</a:t>
            </a:r>
            <a:endParaRPr lang="bg-BG" dirty="0"/>
          </a:p>
          <a:p>
            <a:pPr algn="just"/>
            <a:r>
              <a:rPr lang="ru-RU" dirty="0"/>
              <a:t>2. Петрова, Т., </a:t>
            </a:r>
            <a:r>
              <a:rPr lang="ru-RU" b="1" dirty="0"/>
              <a:t>С. Петкова - Георгиева</a:t>
            </a:r>
            <a:r>
              <a:rPr lang="ru-RU" dirty="0"/>
              <a:t>, </a:t>
            </a:r>
            <a:r>
              <a:rPr lang="bg-BG" dirty="0"/>
              <a:t>Интегриране на модели за процесно управление в международния медицински туризъм</a:t>
            </a:r>
            <a:r>
              <a:rPr lang="ru-RU" dirty="0"/>
              <a:t> //Международна научна конференция „Образование, наука, икономика и технологии“//списание „Управление и образование“, раздел Медицина, фармация, обществено здраве, Том 17(6), 24-25 Юни, 2021, Бургас, стр. 107-113, ISSN </a:t>
            </a:r>
            <a:r>
              <a:rPr lang="ru-RU" dirty="0" smtClean="0"/>
              <a:t>1312-6121</a:t>
            </a:r>
            <a:endParaRPr lang="bg-BG" dirty="0"/>
          </a:p>
          <a:p>
            <a:pPr algn="just"/>
            <a:r>
              <a:rPr lang="bg-BG" dirty="0"/>
              <a:t>3</a:t>
            </a:r>
            <a:r>
              <a:rPr lang="en-US" dirty="0"/>
              <a:t>. </a:t>
            </a:r>
            <a:r>
              <a:rPr lang="en-US" b="1" dirty="0" err="1"/>
              <a:t>Petkova</a:t>
            </a:r>
            <a:r>
              <a:rPr lang="en-US" b="1" dirty="0"/>
              <a:t> – Georgieva, St.</a:t>
            </a:r>
            <a:r>
              <a:rPr lang="en-US" dirty="0"/>
              <a:t>, T. </a:t>
            </a:r>
            <a:r>
              <a:rPr lang="en-US" dirty="0" err="1"/>
              <a:t>Petrova</a:t>
            </a:r>
            <a:r>
              <a:rPr lang="en-US" dirty="0"/>
              <a:t>, The laser radiation propagation processes modelling for the needs of the photodynamic therapy, The Black Sea Journal of Medicine and Public Health, Vol. 1, 2021, No. 1, p.16-22, ISSN </a:t>
            </a:r>
            <a:r>
              <a:rPr lang="en-US" dirty="0" smtClean="0"/>
              <a:t>2738-8654</a:t>
            </a:r>
            <a:endParaRPr lang="bg-BG" dirty="0"/>
          </a:p>
          <a:p>
            <a:pPr algn="just"/>
            <a:r>
              <a:rPr lang="bg-BG" dirty="0"/>
              <a:t>4</a:t>
            </a:r>
            <a:r>
              <a:rPr lang="en-US" dirty="0"/>
              <a:t>. </a:t>
            </a:r>
            <a:r>
              <a:rPr lang="en-US" dirty="0" err="1"/>
              <a:t>Petrova</a:t>
            </a:r>
            <a:r>
              <a:rPr lang="en-US" dirty="0"/>
              <a:t>, T., </a:t>
            </a:r>
            <a:r>
              <a:rPr lang="en-US" b="1" u="sng" dirty="0"/>
              <a:t>St.</a:t>
            </a:r>
            <a:r>
              <a:rPr lang="en-US" u="sng" dirty="0"/>
              <a:t> </a:t>
            </a:r>
            <a:r>
              <a:rPr lang="en-US" b="1" u="sng" dirty="0" err="1"/>
              <a:t>Petkova</a:t>
            </a:r>
            <a:r>
              <a:rPr lang="en-US" b="1" u="sng" dirty="0"/>
              <a:t> - Georgieva</a:t>
            </a:r>
            <a:r>
              <a:rPr lang="en-US" b="1" dirty="0"/>
              <a:t>, </a:t>
            </a:r>
            <a:r>
              <a:rPr lang="en-US" dirty="0" err="1"/>
              <a:t>Zh</a:t>
            </a:r>
            <a:r>
              <a:rPr lang="en-US" dirty="0"/>
              <a:t>. </a:t>
            </a:r>
            <a:r>
              <a:rPr lang="en-US" dirty="0" err="1"/>
              <a:t>Petrov</a:t>
            </a:r>
            <a:r>
              <a:rPr lang="en-US" dirty="0"/>
              <a:t>, Improving the environmental monitoring process through the application of unmanned aerial vehicles, Journal of Environmental Protection and Ecology, p.</a:t>
            </a:r>
            <a:r>
              <a:rPr lang="bg-BG" dirty="0"/>
              <a:t>1144</a:t>
            </a:r>
            <a:r>
              <a:rPr lang="en-US" dirty="0"/>
              <a:t> - </a:t>
            </a:r>
            <a:r>
              <a:rPr lang="bg-BG" dirty="0"/>
              <a:t>1150</a:t>
            </a:r>
            <a:r>
              <a:rPr lang="en-US" dirty="0"/>
              <a:t>, vol. 22 (3), 2021, ISSN 13115065 (SCOPUS</a:t>
            </a:r>
            <a:r>
              <a:rPr lang="en-US" dirty="0" smtClean="0"/>
              <a:t>)</a:t>
            </a:r>
            <a:endParaRPr lang="bg-BG" dirty="0"/>
          </a:p>
          <a:p>
            <a:pPr algn="just"/>
            <a:r>
              <a:rPr lang="bg-BG" dirty="0"/>
              <a:t>5</a:t>
            </a:r>
            <a:r>
              <a:rPr lang="en-US" dirty="0"/>
              <a:t>. </a:t>
            </a:r>
            <a:r>
              <a:rPr lang="en-US" dirty="0" err="1"/>
              <a:t>Tasheva</a:t>
            </a:r>
            <a:r>
              <a:rPr lang="en-US" dirty="0"/>
              <a:t>, Y.,</a:t>
            </a:r>
            <a:r>
              <a:rPr lang="en-US" b="1" dirty="0"/>
              <a:t> St. </a:t>
            </a:r>
            <a:r>
              <a:rPr lang="en-US" b="1" dirty="0" err="1"/>
              <a:t>Petkova</a:t>
            </a:r>
            <a:r>
              <a:rPr lang="en-US" b="1" dirty="0"/>
              <a:t> – Georgieva, </a:t>
            </a:r>
            <a:r>
              <a:rPr lang="en-US" dirty="0"/>
              <a:t>The Bulgarian experience in environmental impact assessment when destroying containers used for hazardous chemical gas agents </a:t>
            </a:r>
            <a:r>
              <a:rPr lang="bg-BG" dirty="0"/>
              <a:t>// </a:t>
            </a:r>
            <a:r>
              <a:rPr lang="en-US" dirty="0"/>
              <a:t>Journal of Environmental Protection and Ecology</a:t>
            </a:r>
            <a:r>
              <a:rPr lang="bg-BG" dirty="0"/>
              <a:t>, </a:t>
            </a:r>
            <a:r>
              <a:rPr lang="en-US" dirty="0"/>
              <a:t>p.</a:t>
            </a:r>
            <a:r>
              <a:rPr lang="bg-BG" dirty="0"/>
              <a:t>1431</a:t>
            </a:r>
            <a:r>
              <a:rPr lang="en-US" dirty="0"/>
              <a:t> - </a:t>
            </a:r>
            <a:r>
              <a:rPr lang="bg-BG" dirty="0"/>
              <a:t>1440, </a:t>
            </a:r>
            <a:r>
              <a:rPr lang="en-US" dirty="0"/>
              <a:t>vol. 22 (4), 2021, ISSN 13115065 </a:t>
            </a:r>
            <a:r>
              <a:rPr lang="bg-BG" dirty="0"/>
              <a:t>(</a:t>
            </a:r>
            <a:r>
              <a:rPr lang="en-US" dirty="0"/>
              <a:t>SCOPUS</a:t>
            </a:r>
            <a:r>
              <a:rPr lang="bg-BG" dirty="0"/>
              <a:t>)</a:t>
            </a:r>
          </a:p>
          <a:p>
            <a:pPr algn="just"/>
            <a:r>
              <a:rPr lang="bg-BG" dirty="0" smtClean="0"/>
              <a:t>6</a:t>
            </a:r>
            <a:r>
              <a:rPr lang="bg-BG" dirty="0"/>
              <a:t>. </a:t>
            </a:r>
            <a:r>
              <a:rPr lang="bg-BG" b="1" dirty="0"/>
              <a:t>Петкова-Георгиева, С.</a:t>
            </a:r>
            <a:r>
              <a:rPr lang="bg-BG" dirty="0"/>
              <a:t>, Финансово – икономическият анализ на лечебното заведение като предпоставка за успешен здравен мениджмънт дори и в условия на пандемията от ковид-19, </a:t>
            </a:r>
            <a:r>
              <a:rPr lang="en-US" dirty="0"/>
              <a:t>The Black Sea Journal of Medicine and Public Health</a:t>
            </a:r>
            <a:r>
              <a:rPr lang="bg-BG" dirty="0"/>
              <a:t>, </a:t>
            </a:r>
            <a:r>
              <a:rPr lang="en-US" dirty="0"/>
              <a:t>Vol</a:t>
            </a:r>
            <a:r>
              <a:rPr lang="bg-BG" dirty="0"/>
              <a:t>. 1, 2021, </a:t>
            </a:r>
            <a:r>
              <a:rPr lang="en-US" dirty="0"/>
              <a:t>No</a:t>
            </a:r>
            <a:r>
              <a:rPr lang="bg-BG" dirty="0"/>
              <a:t>. 2, </a:t>
            </a:r>
            <a:r>
              <a:rPr lang="en-US" dirty="0"/>
              <a:t>p</a:t>
            </a:r>
            <a:r>
              <a:rPr lang="bg-BG" dirty="0"/>
              <a:t>. ??, </a:t>
            </a:r>
            <a:r>
              <a:rPr lang="en-US" dirty="0"/>
              <a:t>ISSN</a:t>
            </a:r>
            <a:r>
              <a:rPr lang="bg-BG" dirty="0"/>
              <a:t> 2738-8654 конференция БНДОЗ, под печат</a:t>
            </a:r>
          </a:p>
          <a:p>
            <a:pPr algn="just"/>
            <a:r>
              <a:rPr lang="bg-BG" b="1" dirty="0"/>
              <a:t>7. </a:t>
            </a:r>
            <a:r>
              <a:rPr lang="bg-BG" b="1" dirty="0" err="1"/>
              <a:t>Petkova-Georgieva</a:t>
            </a:r>
            <a:r>
              <a:rPr lang="bg-BG" b="1" dirty="0"/>
              <a:t>, S.</a:t>
            </a:r>
            <a:r>
              <a:rPr lang="bg-BG" dirty="0"/>
              <a:t>, Т. </a:t>
            </a:r>
            <a:r>
              <a:rPr lang="bg-BG" dirty="0" err="1"/>
              <a:t>Petrova</a:t>
            </a:r>
            <a:r>
              <a:rPr lang="bg-BG" dirty="0"/>
              <a:t>, </a:t>
            </a:r>
            <a:r>
              <a:rPr lang="bg-BG" dirty="0" err="1"/>
              <a:t>Zh</a:t>
            </a:r>
            <a:r>
              <a:rPr lang="bg-BG" dirty="0"/>
              <a:t>. </a:t>
            </a:r>
            <a:r>
              <a:rPr lang="bg-BG" dirty="0" err="1"/>
              <a:t>Petrov</a:t>
            </a:r>
            <a:r>
              <a:rPr lang="bg-BG" dirty="0"/>
              <a:t>, </a:t>
            </a:r>
            <a:r>
              <a:rPr lang="bg-BG" dirty="0" err="1"/>
              <a:t>The</a:t>
            </a:r>
            <a:r>
              <a:rPr lang="bg-BG" dirty="0"/>
              <a:t> </a:t>
            </a:r>
            <a:r>
              <a:rPr lang="bg-BG" dirty="0" err="1"/>
              <a:t>Medical</a:t>
            </a:r>
            <a:r>
              <a:rPr lang="bg-BG" dirty="0"/>
              <a:t> </a:t>
            </a:r>
            <a:r>
              <a:rPr lang="bg-BG" dirty="0" err="1"/>
              <a:t>Tourism</a:t>
            </a:r>
            <a:r>
              <a:rPr lang="bg-BG" dirty="0"/>
              <a:t> </a:t>
            </a:r>
            <a:r>
              <a:rPr lang="bg-BG" dirty="0" err="1"/>
              <a:t>Social</a:t>
            </a:r>
            <a:r>
              <a:rPr lang="bg-BG" dirty="0"/>
              <a:t> </a:t>
            </a:r>
            <a:r>
              <a:rPr lang="bg-BG" dirty="0" err="1"/>
              <a:t>and</a:t>
            </a:r>
            <a:r>
              <a:rPr lang="bg-BG" dirty="0"/>
              <a:t> </a:t>
            </a:r>
            <a:r>
              <a:rPr lang="bg-BG" dirty="0" err="1"/>
              <a:t>Public</a:t>
            </a:r>
            <a:r>
              <a:rPr lang="bg-BG" dirty="0"/>
              <a:t> </a:t>
            </a:r>
            <a:r>
              <a:rPr lang="bg-BG" dirty="0" err="1"/>
              <a:t>Benefits</a:t>
            </a:r>
            <a:r>
              <a:rPr lang="bg-BG" dirty="0"/>
              <a:t> </a:t>
            </a:r>
            <a:r>
              <a:rPr lang="bg-BG" dirty="0" err="1"/>
              <a:t>in</a:t>
            </a:r>
            <a:r>
              <a:rPr lang="bg-BG" dirty="0"/>
              <a:t> </a:t>
            </a:r>
            <a:r>
              <a:rPr lang="bg-BG" dirty="0" err="1"/>
              <a:t>the</a:t>
            </a:r>
            <a:r>
              <a:rPr lang="bg-BG" dirty="0"/>
              <a:t> </a:t>
            </a:r>
            <a:r>
              <a:rPr lang="bg-BG" dirty="0" err="1"/>
              <a:t>Development</a:t>
            </a:r>
            <a:r>
              <a:rPr lang="bg-BG" dirty="0"/>
              <a:t> </a:t>
            </a:r>
            <a:r>
              <a:rPr lang="bg-BG" dirty="0" err="1"/>
              <a:t>of</a:t>
            </a:r>
            <a:r>
              <a:rPr lang="bg-BG" dirty="0"/>
              <a:t> </a:t>
            </a:r>
            <a:r>
              <a:rPr lang="bg-BG" dirty="0" err="1"/>
              <a:t>Tourist</a:t>
            </a:r>
            <a:r>
              <a:rPr lang="bg-BG" dirty="0"/>
              <a:t> Services, </a:t>
            </a:r>
            <a:r>
              <a:rPr lang="bg-BG" dirty="0" err="1"/>
              <a:t>Annual</a:t>
            </a:r>
            <a:r>
              <a:rPr lang="bg-BG" dirty="0"/>
              <a:t> </a:t>
            </a:r>
            <a:r>
              <a:rPr lang="bg-BG" dirty="0" err="1"/>
              <a:t>of</a:t>
            </a:r>
            <a:r>
              <a:rPr lang="bg-BG" dirty="0"/>
              <a:t> </a:t>
            </a:r>
            <a:r>
              <a:rPr lang="bg-BG" dirty="0" err="1"/>
              <a:t>Assen</a:t>
            </a:r>
            <a:r>
              <a:rPr lang="bg-BG" dirty="0"/>
              <a:t> </a:t>
            </a:r>
            <a:r>
              <a:rPr lang="bg-BG" dirty="0" err="1"/>
              <a:t>Zlatarov</a:t>
            </a:r>
            <a:r>
              <a:rPr lang="bg-BG" dirty="0"/>
              <a:t> </a:t>
            </a:r>
            <a:r>
              <a:rPr lang="bg-BG" dirty="0" err="1"/>
              <a:t>University</a:t>
            </a:r>
            <a:r>
              <a:rPr lang="bg-BG" dirty="0"/>
              <a:t> - </a:t>
            </a:r>
            <a:r>
              <a:rPr lang="bg-BG" dirty="0" err="1"/>
              <a:t>Burgas</a:t>
            </a:r>
            <a:r>
              <a:rPr lang="bg-BG" dirty="0"/>
              <a:t>, </a:t>
            </a:r>
            <a:r>
              <a:rPr lang="bg-BG" dirty="0" err="1"/>
              <a:t>Bulgaria</a:t>
            </a:r>
            <a:r>
              <a:rPr lang="bg-BG" dirty="0"/>
              <a:t>, 2021, v. L, (2), </a:t>
            </a:r>
            <a:r>
              <a:rPr lang="bg-BG" dirty="0" err="1"/>
              <a:t>pp</a:t>
            </a:r>
            <a:r>
              <a:rPr lang="bg-BG" dirty="0"/>
              <a:t>.?? - ??, ISSN 2603-3976 (</a:t>
            </a:r>
            <a:r>
              <a:rPr lang="bg-BG" dirty="0" err="1"/>
              <a:t>Print</a:t>
            </a:r>
            <a:r>
              <a:rPr lang="bg-BG" dirty="0"/>
              <a:t>) (под печат)</a:t>
            </a:r>
          </a:p>
          <a:p>
            <a:pPr algn="just"/>
            <a:r>
              <a:rPr lang="bg-BG" dirty="0"/>
              <a:t>8. </a:t>
            </a:r>
            <a:r>
              <a:rPr lang="bg-BG" b="1" dirty="0" err="1"/>
              <a:t>Petkova-Georgieva</a:t>
            </a:r>
            <a:r>
              <a:rPr lang="bg-BG" dirty="0"/>
              <a:t> </a:t>
            </a:r>
            <a:r>
              <a:rPr lang="bg-BG" b="1" dirty="0"/>
              <a:t>, S.</a:t>
            </a:r>
            <a:r>
              <a:rPr lang="bg-BG" dirty="0"/>
              <a:t> , Т. </a:t>
            </a:r>
            <a:r>
              <a:rPr lang="bg-BG" dirty="0" err="1"/>
              <a:t>Petrova</a:t>
            </a:r>
            <a:r>
              <a:rPr lang="bg-BG" dirty="0"/>
              <a:t> , </a:t>
            </a:r>
            <a:r>
              <a:rPr lang="bg-BG" dirty="0" err="1"/>
              <a:t>Zh</a:t>
            </a:r>
            <a:r>
              <a:rPr lang="bg-BG" dirty="0"/>
              <a:t>. </a:t>
            </a:r>
            <a:r>
              <a:rPr lang="bg-BG" dirty="0" err="1"/>
              <a:t>Petrov</a:t>
            </a:r>
            <a:r>
              <a:rPr lang="bg-BG" dirty="0"/>
              <a:t>, </a:t>
            </a:r>
            <a:r>
              <a:rPr lang="bg-BG" dirty="0" err="1"/>
              <a:t>The</a:t>
            </a:r>
            <a:r>
              <a:rPr lang="bg-BG" dirty="0"/>
              <a:t> </a:t>
            </a:r>
            <a:r>
              <a:rPr lang="bg-BG" dirty="0" err="1"/>
              <a:t>Patients-Tourists</a:t>
            </a:r>
            <a:r>
              <a:rPr lang="bg-BG" dirty="0"/>
              <a:t> </a:t>
            </a:r>
            <a:r>
              <a:rPr lang="bg-BG" dirty="0" err="1"/>
              <a:t>with</a:t>
            </a:r>
            <a:r>
              <a:rPr lang="bg-BG" dirty="0"/>
              <a:t> </a:t>
            </a:r>
            <a:r>
              <a:rPr lang="bg-BG" dirty="0" err="1"/>
              <a:t>Special</a:t>
            </a:r>
            <a:r>
              <a:rPr lang="bg-BG" dirty="0"/>
              <a:t> </a:t>
            </a:r>
            <a:r>
              <a:rPr lang="bg-BG" dirty="0" err="1"/>
              <a:t>Needs</a:t>
            </a:r>
            <a:r>
              <a:rPr lang="bg-BG" dirty="0"/>
              <a:t> </a:t>
            </a:r>
            <a:r>
              <a:rPr lang="bg-BG" dirty="0" err="1"/>
              <a:t>Social</a:t>
            </a:r>
            <a:r>
              <a:rPr lang="bg-BG" dirty="0"/>
              <a:t> </a:t>
            </a:r>
            <a:r>
              <a:rPr lang="bg-BG" dirty="0" err="1"/>
              <a:t>Inclusion</a:t>
            </a:r>
            <a:r>
              <a:rPr lang="bg-BG" dirty="0"/>
              <a:t> </a:t>
            </a:r>
            <a:r>
              <a:rPr lang="bg-BG" dirty="0" err="1"/>
              <a:t>Through</a:t>
            </a:r>
            <a:r>
              <a:rPr lang="bg-BG" dirty="0"/>
              <a:t> </a:t>
            </a:r>
            <a:r>
              <a:rPr lang="bg-BG" dirty="0" err="1"/>
              <a:t>the</a:t>
            </a:r>
            <a:r>
              <a:rPr lang="bg-BG" dirty="0"/>
              <a:t> </a:t>
            </a:r>
            <a:r>
              <a:rPr lang="bg-BG" dirty="0" err="1"/>
              <a:t>Medical</a:t>
            </a:r>
            <a:r>
              <a:rPr lang="bg-BG" dirty="0"/>
              <a:t> </a:t>
            </a:r>
            <a:r>
              <a:rPr lang="bg-BG" dirty="0" err="1"/>
              <a:t>Tourism</a:t>
            </a:r>
            <a:r>
              <a:rPr lang="bg-BG" dirty="0"/>
              <a:t> , </a:t>
            </a:r>
            <a:r>
              <a:rPr lang="bg-BG" dirty="0" err="1"/>
              <a:t>Annual</a:t>
            </a:r>
            <a:r>
              <a:rPr lang="bg-BG" dirty="0"/>
              <a:t> </a:t>
            </a:r>
            <a:r>
              <a:rPr lang="bg-BG" dirty="0" err="1"/>
              <a:t>of</a:t>
            </a:r>
            <a:r>
              <a:rPr lang="bg-BG" dirty="0"/>
              <a:t> </a:t>
            </a:r>
            <a:r>
              <a:rPr lang="bg-BG" dirty="0" err="1"/>
              <a:t>Assen</a:t>
            </a:r>
            <a:r>
              <a:rPr lang="bg-BG" dirty="0"/>
              <a:t> </a:t>
            </a:r>
            <a:r>
              <a:rPr lang="bg-BG" dirty="0" err="1"/>
              <a:t>Zlatarov</a:t>
            </a:r>
            <a:r>
              <a:rPr lang="bg-BG" dirty="0"/>
              <a:t> </a:t>
            </a:r>
            <a:r>
              <a:rPr lang="bg-BG" dirty="0" err="1"/>
              <a:t>University</a:t>
            </a:r>
            <a:r>
              <a:rPr lang="bg-BG" dirty="0"/>
              <a:t> - </a:t>
            </a:r>
            <a:r>
              <a:rPr lang="bg-BG" dirty="0" err="1"/>
              <a:t>Burgas</a:t>
            </a:r>
            <a:r>
              <a:rPr lang="bg-BG" dirty="0"/>
              <a:t> , B </a:t>
            </a:r>
            <a:r>
              <a:rPr lang="bg-BG" dirty="0" err="1"/>
              <a:t>ulgaria</a:t>
            </a:r>
            <a:r>
              <a:rPr lang="bg-BG" dirty="0"/>
              <a:t>, 202 1 , v. L, (2) , </a:t>
            </a:r>
            <a:r>
              <a:rPr lang="bg-BG" dirty="0" err="1"/>
              <a:t>pp</a:t>
            </a:r>
            <a:r>
              <a:rPr lang="bg-BG" dirty="0"/>
              <a:t>. ?? - ?? , ISSN 2603-3976 (</a:t>
            </a:r>
            <a:r>
              <a:rPr lang="bg-BG" dirty="0" err="1"/>
              <a:t>Print</a:t>
            </a:r>
            <a:r>
              <a:rPr lang="bg-BG" dirty="0"/>
              <a:t>) ( под печат )</a:t>
            </a:r>
          </a:p>
          <a:p>
            <a:pPr algn="just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81680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60219"/>
            <a:ext cx="10820400" cy="58584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bg-BG" b="1" dirty="0"/>
              <a:t> </a:t>
            </a:r>
            <a:endParaRPr lang="bg-BG" dirty="0"/>
          </a:p>
          <a:p>
            <a:pPr algn="just"/>
            <a:r>
              <a:rPr lang="bg-BG" dirty="0"/>
              <a:t>1. Янакиева, А., </a:t>
            </a:r>
            <a:r>
              <a:rPr lang="bg-BG" dirty="0" err="1"/>
              <a:t>Кайзен</a:t>
            </a:r>
            <a:r>
              <a:rPr lang="bg-BG" dirty="0"/>
              <a:t> концепция за ефективно управление на промяната в туристическата организация, Академично списание "Управление и образование", том XVI (2), </a:t>
            </a:r>
            <a:r>
              <a:rPr lang="bg-BG" dirty="0" err="1"/>
              <a:t>Mеждународна</a:t>
            </a:r>
            <a:r>
              <a:rPr lang="bg-BG" dirty="0"/>
              <a:t> научна конференция „Образование, наука, икономика и технологии” на Университет „Проф. д-р Асен Златаров”, Бургас, 2020, стр. 66 - 74, ISSN 13126121 </a:t>
            </a:r>
          </a:p>
          <a:p>
            <a:pPr algn="just"/>
            <a:r>
              <a:rPr lang="bg-BG" dirty="0"/>
              <a:t>2.  Янакиева, А., Процесът на непрекъснати промени в самообучаващите се организации – предпоставки, принципи, ключови фактори, Сборник с доклади  от Юбилейната международна научна конференция " ИКОНОМИЧЕСКА НАУКА, ОБРАЗОВАНИЕ И РЕАЛНА ИКОНОМИКА: РАЗВИТИЕ И ВЗАИМОДЕЙСТВИЯ В ДИГИТАЛНАТА ЕПОХА" на Икономически университет – Варна, 11-12 май 2020 г., том 3, изд. „Наука и икономика“, ИУ – Варна, стр. 541-552, ISBN 978-954-21-1039-2 </a:t>
            </a:r>
          </a:p>
          <a:p>
            <a:pPr algn="just"/>
            <a:r>
              <a:rPr lang="bg-BG" dirty="0"/>
              <a:t>3. </a:t>
            </a:r>
            <a:r>
              <a:rPr lang="bg-BG" dirty="0" err="1"/>
              <a:t>Yanakieva</a:t>
            </a:r>
            <a:r>
              <a:rPr lang="bg-BG" dirty="0"/>
              <a:t>, A., </a:t>
            </a:r>
            <a:r>
              <a:rPr lang="bg-BG" dirty="0" err="1"/>
              <a:t>Main</a:t>
            </a:r>
            <a:r>
              <a:rPr lang="bg-BG" dirty="0"/>
              <a:t> </a:t>
            </a:r>
            <a:r>
              <a:rPr lang="bg-BG" dirty="0" err="1"/>
              <a:t>aspects</a:t>
            </a:r>
            <a:r>
              <a:rPr lang="bg-BG" dirty="0"/>
              <a:t> </a:t>
            </a:r>
            <a:r>
              <a:rPr lang="bg-BG" dirty="0" err="1"/>
              <a:t>of</a:t>
            </a:r>
            <a:r>
              <a:rPr lang="bg-BG" dirty="0"/>
              <a:t> </a:t>
            </a:r>
            <a:r>
              <a:rPr lang="bg-BG" dirty="0" err="1"/>
              <a:t>crisis</a:t>
            </a:r>
            <a:r>
              <a:rPr lang="bg-BG" dirty="0"/>
              <a:t> </a:t>
            </a:r>
            <a:r>
              <a:rPr lang="bg-BG" dirty="0" err="1"/>
              <a:t>management</a:t>
            </a:r>
            <a:r>
              <a:rPr lang="bg-BG" dirty="0"/>
              <a:t> </a:t>
            </a:r>
            <a:r>
              <a:rPr lang="bg-BG" dirty="0" err="1"/>
              <a:t>in</a:t>
            </a:r>
            <a:r>
              <a:rPr lang="bg-BG" dirty="0"/>
              <a:t> </a:t>
            </a:r>
            <a:r>
              <a:rPr lang="bg-BG" dirty="0" err="1"/>
              <a:t>health</a:t>
            </a:r>
            <a:r>
              <a:rPr lang="bg-BG" dirty="0"/>
              <a:t> </a:t>
            </a:r>
            <a:r>
              <a:rPr lang="bg-BG" dirty="0" err="1"/>
              <a:t>and</a:t>
            </a:r>
            <a:r>
              <a:rPr lang="bg-BG" dirty="0"/>
              <a:t> </a:t>
            </a:r>
            <a:r>
              <a:rPr lang="bg-BG" dirty="0" err="1"/>
              <a:t>recovery</a:t>
            </a:r>
            <a:r>
              <a:rPr lang="bg-BG" dirty="0"/>
              <a:t> </a:t>
            </a:r>
            <a:r>
              <a:rPr lang="bg-BG" dirty="0" err="1"/>
              <a:t>organizations</a:t>
            </a:r>
            <a:r>
              <a:rPr lang="bg-BG" dirty="0"/>
              <a:t>, </a:t>
            </a:r>
            <a:r>
              <a:rPr lang="en-GB" dirty="0"/>
              <a:t>A</a:t>
            </a:r>
            <a:r>
              <a:rPr lang="bg-BG" dirty="0" err="1"/>
              <a:t>nnual</a:t>
            </a:r>
            <a:r>
              <a:rPr lang="bg-BG" dirty="0"/>
              <a:t> </a:t>
            </a:r>
            <a:r>
              <a:rPr lang="bg-BG" dirty="0" err="1"/>
              <a:t>of</a:t>
            </a:r>
            <a:r>
              <a:rPr lang="bg-BG" dirty="0"/>
              <a:t> </a:t>
            </a:r>
            <a:r>
              <a:rPr lang="en-GB" dirty="0" err="1"/>
              <a:t>Assen</a:t>
            </a:r>
            <a:r>
              <a:rPr lang="en-GB" dirty="0"/>
              <a:t> </a:t>
            </a:r>
            <a:r>
              <a:rPr lang="en-GB" dirty="0" err="1"/>
              <a:t>Zlatarov</a:t>
            </a:r>
            <a:r>
              <a:rPr lang="en-GB" dirty="0"/>
              <a:t> University, Vol. XLIX, Book 2, ISSN 2603-3976, p.52-58, </a:t>
            </a:r>
            <a:r>
              <a:rPr lang="en-GB" dirty="0" err="1"/>
              <a:t>Burgas</a:t>
            </a:r>
            <a:r>
              <a:rPr lang="bg-BG" dirty="0"/>
              <a:t>, </a:t>
            </a:r>
            <a:r>
              <a:rPr lang="en-GB" dirty="0"/>
              <a:t>Bulgaria, 20</a:t>
            </a:r>
            <a:r>
              <a:rPr lang="bg-BG" dirty="0"/>
              <a:t>20</a:t>
            </a:r>
          </a:p>
          <a:p>
            <a:pPr algn="just"/>
            <a:r>
              <a:rPr lang="bg-BG" dirty="0"/>
              <a:t>4. Янакиева, А., </a:t>
            </a:r>
            <a:r>
              <a:rPr lang="bg-BG" dirty="0" err="1"/>
              <a:t>Зл</a:t>
            </a:r>
            <a:r>
              <a:rPr lang="bg-BG" dirty="0"/>
              <a:t>. Караджова, Профил на потребителя на продукта на здравния туризъм, Научни трудове на  Университет за национално и световно стопанство, том 5/2020, ИК – УНСС, София, стр. 31 – 42, ISSN: 0861-9344.</a:t>
            </a:r>
          </a:p>
          <a:p>
            <a:pPr algn="just"/>
            <a:r>
              <a:rPr lang="bg-BG" dirty="0"/>
              <a:t>5. Янакиева, А., Мерки за мотивация на човешките ресурси по време на кризата, причинена от COVID-19, Академично списание "Управление и образование", том XVII, </a:t>
            </a:r>
            <a:r>
              <a:rPr lang="bg-BG" dirty="0" err="1"/>
              <a:t>Mеждународна</a:t>
            </a:r>
            <a:r>
              <a:rPr lang="bg-BG" dirty="0"/>
              <a:t> научна конференция „Образование, наука, икономика и технологии” на Университет „Проф. д-р Асен Златаров”, Бургас, 2021, ISSN 13126121.</a:t>
            </a:r>
          </a:p>
          <a:p>
            <a:pPr algn="just"/>
            <a:r>
              <a:rPr lang="bg-BG" dirty="0"/>
              <a:t>6. Янакиева, А., Стратегически модел за оценка на ефективността на организации в медицинския туризъм в период на криза, доклад на Международна научна конференция по случай 30 години от създаването на Бургаския свободен университет "Съвременни управленски практики XI - Интелигентната специализация в десетилетието на свързаността и автоматизацията" - БСУ, гр. Бургас, 4-5 юни, 2021 г. , ISSN 1313-8758.</a:t>
            </a:r>
          </a:p>
          <a:p>
            <a:pPr algn="just"/>
            <a:r>
              <a:rPr lang="bg-BG" dirty="0"/>
              <a:t>7. Янакиева, А., Тенденции в обучението на човешките ресурси в здравните организации като фактор за развитието им, списание „Black </a:t>
            </a:r>
            <a:r>
              <a:rPr lang="bg-BG" dirty="0" err="1"/>
              <a:t>Sea</a:t>
            </a:r>
            <a:r>
              <a:rPr lang="bg-BG" dirty="0"/>
              <a:t> </a:t>
            </a:r>
            <a:r>
              <a:rPr lang="bg-BG" dirty="0" err="1"/>
              <a:t>Journal</a:t>
            </a:r>
            <a:r>
              <a:rPr lang="bg-BG" dirty="0"/>
              <a:t> </a:t>
            </a:r>
            <a:r>
              <a:rPr lang="bg-BG" dirty="0" err="1"/>
              <a:t>of</a:t>
            </a:r>
            <a:r>
              <a:rPr lang="bg-BG" dirty="0"/>
              <a:t> </a:t>
            </a:r>
            <a:r>
              <a:rPr lang="bg-BG" dirty="0" err="1"/>
              <a:t>Medicine</a:t>
            </a:r>
            <a:r>
              <a:rPr lang="bg-BG" dirty="0"/>
              <a:t> </a:t>
            </a:r>
            <a:r>
              <a:rPr lang="bg-BG" dirty="0" err="1"/>
              <a:t>and</a:t>
            </a:r>
            <a:r>
              <a:rPr lang="bg-BG" dirty="0"/>
              <a:t> </a:t>
            </a:r>
            <a:r>
              <a:rPr lang="bg-BG" dirty="0" err="1"/>
              <a:t>Public</a:t>
            </a:r>
            <a:r>
              <a:rPr lang="bg-BG" dirty="0"/>
              <a:t> Health”, 2738-8654 (</a:t>
            </a:r>
            <a:r>
              <a:rPr lang="bg-BG" dirty="0" err="1"/>
              <a:t>online</a:t>
            </a:r>
            <a:r>
              <a:rPr lang="bg-BG" dirty="0"/>
              <a:t>) </a:t>
            </a:r>
            <a:r>
              <a:rPr lang="bg-BG" u="sng" dirty="0">
                <a:hlinkClick r:id="rId2"/>
              </a:rPr>
              <a:t>http://bsmj.fozzg-burgas.eu/</a:t>
            </a:r>
            <a:r>
              <a:rPr lang="bg-BG" dirty="0"/>
              <a:t>  (под печат</a:t>
            </a:r>
            <a:r>
              <a:rPr lang="bg-BG" dirty="0" smtClean="0"/>
              <a:t>).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86090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3236"/>
            <a:ext cx="10820400" cy="5955449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Караджова, Зл., Устойчиво развитие на българския туризъм след пандемията Ковид 19 – мисия възможна, списание „Здравна политика и мениджмънт“ брой 20, 2020 г., с. 11-15, </a:t>
            </a:r>
            <a:r>
              <a:rPr lang="bg-BG" dirty="0"/>
              <a:t>ISSN</a:t>
            </a:r>
            <a:r>
              <a:rPr lang="ru-RU" dirty="0"/>
              <a:t> 1313 – 4981</a:t>
            </a:r>
            <a:r>
              <a:rPr lang="bg-BG" dirty="0"/>
              <a:t>.</a:t>
            </a:r>
          </a:p>
          <a:p>
            <a:pPr lvl="0"/>
            <a:r>
              <a:rPr lang="bg-BG" dirty="0"/>
              <a:t>Караджова, </a:t>
            </a:r>
            <a:r>
              <a:rPr lang="bg-BG" dirty="0" err="1"/>
              <a:t>Зл</a:t>
            </a:r>
            <a:r>
              <a:rPr lang="bg-BG" dirty="0"/>
              <a:t>., </a:t>
            </a:r>
            <a:r>
              <a:rPr lang="bg-BG" dirty="0" err="1"/>
              <a:t>Вл</a:t>
            </a:r>
            <a:r>
              <a:rPr lang="bg-BG" dirty="0"/>
              <a:t>. </a:t>
            </a:r>
            <a:r>
              <a:rPr lang="bg-BG" dirty="0" err="1"/>
              <a:t>Гончев</a:t>
            </a:r>
            <a:r>
              <a:rPr lang="bg-BG" dirty="0"/>
              <a:t>, Възможности за приложение на дигитално здраве и </a:t>
            </a:r>
            <a:r>
              <a:rPr lang="bg-BG" dirty="0" err="1"/>
              <a:t>телемедицина</a:t>
            </a:r>
            <a:r>
              <a:rPr lang="bg-BG" dirty="0"/>
              <a:t> в медицинския туризъм в контекста на пандемията </a:t>
            </a:r>
            <a:r>
              <a:rPr lang="bg-BG" dirty="0" err="1"/>
              <a:t>Ковид</a:t>
            </a:r>
            <a:r>
              <a:rPr lang="bg-BG" dirty="0"/>
              <a:t> 19, списание „Здравна политика и мениджмънт“ брой 20, 2020 г., с. 229-232, ISSN</a:t>
            </a:r>
            <a:r>
              <a:rPr lang="ru-RU" dirty="0"/>
              <a:t> 1313 – 4981.</a:t>
            </a:r>
            <a:endParaRPr lang="bg-BG" dirty="0"/>
          </a:p>
          <a:p>
            <a:pPr lvl="0"/>
            <a:r>
              <a:rPr lang="bg-BG" dirty="0" err="1"/>
              <a:t>Karadzhova</a:t>
            </a:r>
            <a:r>
              <a:rPr lang="bg-BG" dirty="0"/>
              <a:t>, </a:t>
            </a:r>
            <a:r>
              <a:rPr lang="bg-BG" dirty="0" err="1"/>
              <a:t>Zl</a:t>
            </a:r>
            <a:r>
              <a:rPr lang="bg-BG" dirty="0"/>
              <a:t>., </a:t>
            </a:r>
            <a:r>
              <a:rPr lang="en-GB" b="1" dirty="0"/>
              <a:t>SOCIO</a:t>
            </a:r>
            <a:r>
              <a:rPr lang="bg-BG" b="1" dirty="0"/>
              <a:t>-</a:t>
            </a:r>
            <a:r>
              <a:rPr lang="en-GB" b="1" dirty="0"/>
              <a:t>ECONOMIC IMPACT OF THE WORLD PANDEMIC COVID</a:t>
            </a:r>
            <a:r>
              <a:rPr lang="bg-BG" b="1" dirty="0"/>
              <a:t>-19 </a:t>
            </a:r>
            <a:r>
              <a:rPr lang="en-GB" b="1" dirty="0"/>
              <a:t>ON BULGARIAN TOURISM</a:t>
            </a:r>
            <a:r>
              <a:rPr lang="bg-BG" dirty="0"/>
              <a:t>, ANNUAL OF ASSEN ZLATAROV UNIVERSITY, BURGAS BULGARIA, 20</a:t>
            </a:r>
            <a:r>
              <a:rPr lang="en-GB" dirty="0"/>
              <a:t>20</a:t>
            </a:r>
            <a:r>
              <a:rPr lang="bg-BG" dirty="0"/>
              <a:t>, v. XLIX, </a:t>
            </a:r>
            <a:r>
              <a:rPr lang="bg-BG" dirty="0" err="1"/>
              <a:t>book</a:t>
            </a:r>
            <a:r>
              <a:rPr lang="bg-BG" dirty="0"/>
              <a:t> 2,   </a:t>
            </a:r>
            <a:r>
              <a:rPr lang="bg-BG" dirty="0" err="1"/>
              <a:t>pp</a:t>
            </a:r>
            <a:r>
              <a:rPr lang="bg-BG" dirty="0"/>
              <a:t>.</a:t>
            </a:r>
            <a:r>
              <a:rPr lang="en-GB" dirty="0"/>
              <a:t> 44-51</a:t>
            </a:r>
            <a:r>
              <a:rPr lang="bg-BG" dirty="0"/>
              <a:t>, ISSN 2603 – 3976</a:t>
            </a:r>
            <a:r>
              <a:rPr lang="en-GB" dirty="0"/>
              <a:t>.</a:t>
            </a:r>
            <a:endParaRPr lang="bg-BG" dirty="0"/>
          </a:p>
          <a:p>
            <a:pPr lvl="0"/>
            <a:r>
              <a:rPr lang="bg-BG" dirty="0"/>
              <a:t>Караджова, </a:t>
            </a:r>
            <a:r>
              <a:rPr lang="bg-BG" dirty="0" err="1"/>
              <a:t>Зл</a:t>
            </a:r>
            <a:r>
              <a:rPr lang="bg-BG" dirty="0"/>
              <a:t>. Туристическият бизнес след пандемията </a:t>
            </a:r>
            <a:r>
              <a:rPr lang="bg-BG" dirty="0" err="1"/>
              <a:t>Ковид</a:t>
            </a:r>
            <a:r>
              <a:rPr lang="bg-BG" dirty="0"/>
              <a:t> 19 – кризата като възможност, Академично списание „Управление и образование“, Университет „Проф. д-р Асен Златаров“, том 17(2), 2021, с. 61-68 , ISSN 13126121.</a:t>
            </a:r>
          </a:p>
          <a:p>
            <a:pPr lvl="0"/>
            <a:r>
              <a:rPr lang="bg-BG" dirty="0" err="1"/>
              <a:t>Karadzhova</a:t>
            </a:r>
            <a:r>
              <a:rPr lang="bg-BG" dirty="0"/>
              <a:t>, </a:t>
            </a:r>
            <a:r>
              <a:rPr lang="bg-BG" dirty="0" err="1"/>
              <a:t>Zl</a:t>
            </a:r>
            <a:r>
              <a:rPr lang="bg-BG" dirty="0"/>
              <a:t>., </a:t>
            </a:r>
            <a:r>
              <a:rPr lang="bg-BG" dirty="0" err="1"/>
              <a:t>The</a:t>
            </a:r>
            <a:r>
              <a:rPr lang="bg-BG" dirty="0"/>
              <a:t> </a:t>
            </a:r>
            <a:r>
              <a:rPr lang="bg-BG" dirty="0" err="1"/>
              <a:t>effect</a:t>
            </a:r>
            <a:r>
              <a:rPr lang="bg-BG" dirty="0"/>
              <a:t> </a:t>
            </a:r>
            <a:r>
              <a:rPr lang="bg-BG" dirty="0" err="1"/>
              <a:t>of</a:t>
            </a:r>
            <a:r>
              <a:rPr lang="bg-BG" dirty="0"/>
              <a:t> </a:t>
            </a:r>
            <a:r>
              <a:rPr lang="bg-BG" dirty="0" err="1"/>
              <a:t>the</a:t>
            </a:r>
            <a:r>
              <a:rPr lang="bg-BG" dirty="0"/>
              <a:t> </a:t>
            </a:r>
            <a:r>
              <a:rPr lang="bg-BG" dirty="0" err="1"/>
              <a:t>world</a:t>
            </a:r>
            <a:r>
              <a:rPr lang="bg-BG" dirty="0"/>
              <a:t> </a:t>
            </a:r>
            <a:r>
              <a:rPr lang="bg-BG" dirty="0" err="1"/>
              <a:t>pandemic</a:t>
            </a:r>
            <a:r>
              <a:rPr lang="bg-BG" dirty="0"/>
              <a:t> </a:t>
            </a:r>
            <a:r>
              <a:rPr lang="bg-BG" dirty="0" err="1"/>
              <a:t>Covid</a:t>
            </a:r>
            <a:r>
              <a:rPr lang="bg-BG" dirty="0"/>
              <a:t> 19 </a:t>
            </a:r>
            <a:r>
              <a:rPr lang="bg-BG" dirty="0" err="1"/>
              <a:t>on</a:t>
            </a:r>
            <a:r>
              <a:rPr lang="bg-BG" dirty="0"/>
              <a:t> </a:t>
            </a:r>
            <a:r>
              <a:rPr lang="bg-BG" dirty="0" err="1"/>
              <a:t>tourism</a:t>
            </a:r>
            <a:r>
              <a:rPr lang="bg-BG" dirty="0"/>
              <a:t> </a:t>
            </a:r>
            <a:r>
              <a:rPr lang="bg-BG" dirty="0" err="1"/>
              <a:t>in</a:t>
            </a:r>
            <a:r>
              <a:rPr lang="bg-BG" dirty="0"/>
              <a:t> </a:t>
            </a:r>
            <a:r>
              <a:rPr lang="bg-BG" dirty="0" err="1"/>
              <a:t>Bulgaria</a:t>
            </a:r>
            <a:r>
              <a:rPr lang="bg-BG" dirty="0"/>
              <a:t>, XV. International </a:t>
            </a:r>
            <a:r>
              <a:rPr lang="bg-BG" dirty="0" err="1"/>
              <a:t>Balkan</a:t>
            </a:r>
            <a:r>
              <a:rPr lang="bg-BG" dirty="0"/>
              <a:t> </a:t>
            </a:r>
            <a:r>
              <a:rPr lang="bg-BG" dirty="0" err="1"/>
              <a:t>and</a:t>
            </a:r>
            <a:r>
              <a:rPr lang="bg-BG" dirty="0"/>
              <a:t> </a:t>
            </a:r>
            <a:r>
              <a:rPr lang="bg-BG" dirty="0" err="1"/>
              <a:t>Near</a:t>
            </a:r>
            <a:r>
              <a:rPr lang="bg-BG" dirty="0"/>
              <a:t> </a:t>
            </a:r>
            <a:r>
              <a:rPr lang="bg-BG" dirty="0" err="1"/>
              <a:t>Eastern</a:t>
            </a:r>
            <a:r>
              <a:rPr lang="bg-BG" dirty="0"/>
              <a:t> </a:t>
            </a:r>
            <a:r>
              <a:rPr lang="bg-BG" dirty="0" err="1"/>
              <a:t>Congresses</a:t>
            </a:r>
            <a:r>
              <a:rPr lang="bg-BG" dirty="0"/>
              <a:t> </a:t>
            </a:r>
            <a:r>
              <a:rPr lang="bg-BG" dirty="0" err="1"/>
              <a:t>Series</a:t>
            </a:r>
            <a:r>
              <a:rPr lang="bg-BG" dirty="0"/>
              <a:t> </a:t>
            </a:r>
            <a:r>
              <a:rPr lang="bg-BG" dirty="0" err="1"/>
              <a:t>on</a:t>
            </a:r>
            <a:r>
              <a:rPr lang="bg-BG" dirty="0"/>
              <a:t> </a:t>
            </a:r>
            <a:r>
              <a:rPr lang="bg-BG" dirty="0" err="1"/>
              <a:t>Economics</a:t>
            </a:r>
            <a:r>
              <a:rPr lang="bg-BG" dirty="0"/>
              <a:t>, </a:t>
            </a:r>
            <a:r>
              <a:rPr lang="bg-BG" dirty="0" err="1"/>
              <a:t>Business</a:t>
            </a:r>
            <a:r>
              <a:rPr lang="bg-BG" dirty="0"/>
              <a:t> </a:t>
            </a:r>
            <a:r>
              <a:rPr lang="bg-BG" dirty="0" err="1"/>
              <a:t>and</a:t>
            </a:r>
            <a:r>
              <a:rPr lang="bg-BG" dirty="0"/>
              <a:t> </a:t>
            </a:r>
            <a:r>
              <a:rPr lang="bg-BG" dirty="0" err="1"/>
              <a:t>Management</a:t>
            </a:r>
            <a:r>
              <a:rPr lang="bg-BG" dirty="0"/>
              <a:t> IBANESS </a:t>
            </a:r>
            <a:r>
              <a:rPr lang="bg-BG" dirty="0" err="1"/>
              <a:t>Congresses</a:t>
            </a:r>
            <a:r>
              <a:rPr lang="bg-BG" dirty="0"/>
              <a:t> </a:t>
            </a:r>
            <a:r>
              <a:rPr lang="bg-BG" dirty="0" err="1"/>
              <a:t>Series</a:t>
            </a:r>
            <a:r>
              <a:rPr lang="bg-BG" dirty="0"/>
              <a:t> </a:t>
            </a:r>
            <a:r>
              <a:rPr lang="bg-BG" dirty="0" err="1"/>
              <a:t>on</a:t>
            </a:r>
            <a:r>
              <a:rPr lang="bg-BG" dirty="0"/>
              <a:t> </a:t>
            </a:r>
            <a:r>
              <a:rPr lang="bg-BG" dirty="0" err="1"/>
              <a:t>Economics</a:t>
            </a:r>
            <a:r>
              <a:rPr lang="bg-BG" dirty="0"/>
              <a:t>, </a:t>
            </a:r>
            <a:r>
              <a:rPr lang="bg-BG" dirty="0" err="1"/>
              <a:t>Business</a:t>
            </a:r>
            <a:r>
              <a:rPr lang="bg-BG" dirty="0"/>
              <a:t> </a:t>
            </a:r>
            <a:r>
              <a:rPr lang="bg-BG" dirty="0" err="1"/>
              <a:t>and</a:t>
            </a:r>
            <a:r>
              <a:rPr lang="bg-BG" dirty="0"/>
              <a:t> </a:t>
            </a:r>
            <a:r>
              <a:rPr lang="bg-BG" dirty="0" err="1"/>
              <a:t>Management-Plovdiv</a:t>
            </a:r>
            <a:r>
              <a:rPr lang="bg-BG" dirty="0"/>
              <a:t>/</a:t>
            </a:r>
            <a:r>
              <a:rPr lang="bg-BG" dirty="0" err="1"/>
              <a:t>Bulgaria</a:t>
            </a:r>
            <a:r>
              <a:rPr lang="bg-BG" dirty="0"/>
              <a:t> 29-30 </a:t>
            </a:r>
            <a:r>
              <a:rPr lang="bg-BG" dirty="0" err="1"/>
              <a:t>May</a:t>
            </a:r>
            <a:r>
              <a:rPr lang="bg-BG" dirty="0"/>
              <a:t>, 2021 </a:t>
            </a:r>
            <a:r>
              <a:rPr lang="bg-BG" dirty="0" err="1"/>
              <a:t>Organized</a:t>
            </a:r>
            <a:r>
              <a:rPr lang="bg-BG" dirty="0"/>
              <a:t> </a:t>
            </a:r>
            <a:r>
              <a:rPr lang="bg-BG" dirty="0" err="1"/>
              <a:t>by</a:t>
            </a:r>
            <a:r>
              <a:rPr lang="bg-BG" dirty="0"/>
              <a:t> IBANESS, </a:t>
            </a:r>
            <a:r>
              <a:rPr lang="bg-BG" dirty="0" err="1"/>
              <a:t>University</a:t>
            </a:r>
            <a:r>
              <a:rPr lang="bg-BG" dirty="0"/>
              <a:t> </a:t>
            </a:r>
            <a:r>
              <a:rPr lang="bg-BG" dirty="0" err="1"/>
              <a:t>of</a:t>
            </a:r>
            <a:r>
              <a:rPr lang="bg-BG" dirty="0"/>
              <a:t> </a:t>
            </a:r>
            <a:r>
              <a:rPr lang="bg-BG" dirty="0" err="1"/>
              <a:t>Agribusiness</a:t>
            </a:r>
            <a:r>
              <a:rPr lang="bg-BG" dirty="0"/>
              <a:t> </a:t>
            </a:r>
            <a:r>
              <a:rPr lang="bg-BG" dirty="0" err="1"/>
              <a:t>and</a:t>
            </a:r>
            <a:r>
              <a:rPr lang="bg-BG" dirty="0"/>
              <a:t> </a:t>
            </a:r>
            <a:r>
              <a:rPr lang="bg-BG" dirty="0" err="1"/>
              <a:t>Rural</a:t>
            </a:r>
            <a:r>
              <a:rPr lang="bg-BG" dirty="0"/>
              <a:t> </a:t>
            </a:r>
            <a:r>
              <a:rPr lang="bg-BG" dirty="0" err="1"/>
              <a:t>Development</a:t>
            </a:r>
            <a:r>
              <a:rPr lang="bg-BG" dirty="0"/>
              <a:t>/</a:t>
            </a:r>
            <a:r>
              <a:rPr lang="bg-BG" dirty="0" err="1"/>
              <a:t>Bulgaria</a:t>
            </a:r>
            <a:r>
              <a:rPr lang="bg-BG" dirty="0"/>
              <a:t>, </a:t>
            </a:r>
            <a:r>
              <a:rPr lang="bg-BG" dirty="0" err="1"/>
              <a:t>University</a:t>
            </a:r>
            <a:r>
              <a:rPr lang="bg-BG" dirty="0"/>
              <a:t> "</a:t>
            </a:r>
            <a:r>
              <a:rPr lang="bg-BG" dirty="0" err="1"/>
              <a:t>St</a:t>
            </a:r>
            <a:r>
              <a:rPr lang="bg-BG" dirty="0"/>
              <a:t>. </a:t>
            </a:r>
            <a:r>
              <a:rPr lang="bg-BG" dirty="0" err="1"/>
              <a:t>Kliment</a:t>
            </a:r>
            <a:r>
              <a:rPr lang="bg-BG" dirty="0"/>
              <a:t> </a:t>
            </a:r>
            <a:r>
              <a:rPr lang="bg-BG" dirty="0" err="1"/>
              <a:t>Ohridski</a:t>
            </a:r>
            <a:r>
              <a:rPr lang="bg-BG" dirty="0"/>
              <a:t>", </a:t>
            </a:r>
            <a:r>
              <a:rPr lang="bg-BG" dirty="0" err="1"/>
              <a:t>Faculty</a:t>
            </a:r>
            <a:r>
              <a:rPr lang="bg-BG" dirty="0"/>
              <a:t> </a:t>
            </a:r>
            <a:r>
              <a:rPr lang="bg-BG" dirty="0" err="1"/>
              <a:t>of</a:t>
            </a:r>
            <a:r>
              <a:rPr lang="bg-BG" dirty="0"/>
              <a:t> </a:t>
            </a:r>
            <a:r>
              <a:rPr lang="bg-BG" dirty="0" err="1"/>
              <a:t>Economics</a:t>
            </a:r>
            <a:r>
              <a:rPr lang="bg-BG" dirty="0"/>
              <a:t> – </a:t>
            </a:r>
            <a:r>
              <a:rPr lang="bg-BG" dirty="0" err="1"/>
              <a:t>Prilep</a:t>
            </a:r>
            <a:r>
              <a:rPr lang="bg-BG" dirty="0"/>
              <a:t>/Republic </a:t>
            </a:r>
            <a:r>
              <a:rPr lang="bg-BG" dirty="0" err="1"/>
              <a:t>of</a:t>
            </a:r>
            <a:r>
              <a:rPr lang="bg-BG" dirty="0"/>
              <a:t> North </a:t>
            </a:r>
            <a:r>
              <a:rPr lang="bg-BG" dirty="0" err="1"/>
              <a:t>Macedonia</a:t>
            </a:r>
            <a:r>
              <a:rPr lang="bg-BG" dirty="0"/>
              <a:t>, PROCEEDINGS, pp.668-674.</a:t>
            </a:r>
          </a:p>
          <a:p>
            <a:pPr lvl="0"/>
            <a:r>
              <a:rPr lang="bg-BG" dirty="0"/>
              <a:t>Караджова, </a:t>
            </a:r>
            <a:r>
              <a:rPr lang="bg-BG" dirty="0" err="1"/>
              <a:t>Зл</a:t>
            </a:r>
            <a:r>
              <a:rPr lang="bg-BG" dirty="0"/>
              <a:t>., Приключения, преживявания и спа в екологично чиста среда – фокусът на съвременния турист, сп. Научен атлас, бр. 2, стр. 1-26, 2021г., ISSN 2738 – 7518. Линк, на който може да бъде намерена студията: https://scientificatlas.com/uploads/news_docs/2_Nauchen_atlas_Karadzhova.pdf</a:t>
            </a:r>
          </a:p>
          <a:p>
            <a:r>
              <a:rPr lang="bg-BG" u="sng" dirty="0">
                <a:hlinkClick r:id="rId2"/>
              </a:rPr>
              <a:t>https://scientificatlas.com/article/priklyucheniya-prezhivyavaniya-i-spa-v-ekologichno-chista-sreda--fokusat-na-savremenniya-turist</a:t>
            </a:r>
            <a:endParaRPr lang="bg-BG" dirty="0"/>
          </a:p>
          <a:p>
            <a:pPr lvl="0"/>
            <a:r>
              <a:rPr lang="bg-BG" dirty="0"/>
              <a:t>Караджова, </a:t>
            </a:r>
            <a:r>
              <a:rPr lang="bg-BG" dirty="0" err="1"/>
              <a:t>Зл</a:t>
            </a:r>
            <a:r>
              <a:rPr lang="bg-BG" dirty="0"/>
              <a:t>., Световната пандемия </a:t>
            </a:r>
            <a:r>
              <a:rPr lang="bg-BG" dirty="0" err="1"/>
              <a:t>Ковид</a:t>
            </a:r>
            <a:r>
              <a:rPr lang="bg-BG" dirty="0"/>
              <a:t> 19 като възможност за българския туризъм, </a:t>
            </a:r>
            <a:r>
              <a:rPr lang="en-US" dirty="0"/>
              <a:t>Black Sea Medical Journal</a:t>
            </a:r>
            <a:r>
              <a:rPr lang="bg-BG" dirty="0"/>
              <a:t>, под печат</a:t>
            </a:r>
          </a:p>
          <a:p>
            <a:pPr lvl="0"/>
            <a:r>
              <a:rPr lang="bg-BG" dirty="0"/>
              <a:t>Караджова, </a:t>
            </a:r>
            <a:r>
              <a:rPr lang="bg-BG" dirty="0" err="1"/>
              <a:t>Зл</a:t>
            </a:r>
            <a:r>
              <a:rPr lang="bg-BG" dirty="0"/>
              <a:t>., Новите технологии като фактор за повишаване качеството на продукта на здравния туризъм, </a:t>
            </a:r>
            <a:r>
              <a:rPr lang="en-US" dirty="0"/>
              <a:t>Black Sea Medical Journal</a:t>
            </a:r>
            <a:r>
              <a:rPr lang="bg-BG" dirty="0"/>
              <a:t>, под </a:t>
            </a:r>
            <a:r>
              <a:rPr lang="bg-BG" dirty="0" smtClean="0"/>
              <a:t>печат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6525698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111</TotalTime>
  <Words>2292</Words>
  <Application>Microsoft Office PowerPoint</Application>
  <PresentationFormat>Widescreen</PresentationFormat>
  <Paragraphs>91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Century Gothic</vt:lpstr>
      <vt:lpstr>Vapor Trail</vt:lpstr>
      <vt:lpstr>ПРОЕКТ – ДОГОВОР НИХ-443/2020 „АНАЛИЗ НА ВЪЗМОЖНОСТИТЕ ЗА ИНТЕГРИРАНЕ НА МОРСКИ С МЕДИЦИНСКИ ТУРИЗЪМ ПО БЪЛГАРСКОТО ЮЖНО ЧЕРНОМОРИЕ ” </vt:lpstr>
      <vt:lpstr>Научен колектив на проекта</vt:lpstr>
      <vt:lpstr>Цели и задачи на проекта:</vt:lpstr>
      <vt:lpstr>Постигнати научни резултати:</vt:lpstr>
      <vt:lpstr>Публикационна дейност – 2020/2021 г.: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ФИНАНСОВИ РАЗХОДИ - 2020 г. </vt:lpstr>
      <vt:lpstr>Финансови разходи – 2021г.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– ДОГОВОР НИХ-443/2020 „АНАЛИЗ НА ВЪЗМОЖНОСТИТЕ ЗА ИНТЕГРИРАНЕ НА МОРСКИ С МЕДИЦИНСКИ ТУРИЗЪМ ПО БЪЛГАРСКОТО ЮЖНО ЧЕРНОМОРИЕ ”</dc:title>
  <dc:creator>user</dc:creator>
  <cp:lastModifiedBy>Ива В. Гончева</cp:lastModifiedBy>
  <cp:revision>12</cp:revision>
  <dcterms:created xsi:type="dcterms:W3CDTF">2020-12-01T09:52:34Z</dcterms:created>
  <dcterms:modified xsi:type="dcterms:W3CDTF">2021-12-16T15:30:32Z</dcterms:modified>
</cp:coreProperties>
</file>