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420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885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766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9915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9220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9586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7480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5755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761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422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405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565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821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244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737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969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292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EAE54EE-2D6A-404A-8175-1E20D53D6F13}" type="datetimeFigureOut">
              <a:rPr lang="bg-BG" smtClean="0"/>
              <a:t>08.12.2020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8B0B80-0C96-4E42-B646-9177A0DC54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029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zdraven.menidjmunt2016@abv.bg" TargetMode="External"/><Relationship Id="rId13" Type="http://schemas.openxmlformats.org/officeDocument/2006/relationships/hyperlink" Target="mailto:denica.pantova@abv.bg" TargetMode="External"/><Relationship Id="rId3" Type="http://schemas.openxmlformats.org/officeDocument/2006/relationships/hyperlink" Target="mailto:s.p.petkova@gmail.com" TargetMode="External"/><Relationship Id="rId7" Type="http://schemas.openxmlformats.org/officeDocument/2006/relationships/hyperlink" Target="mailto:zdraven_menidjmant@abv.bg" TargetMode="External"/><Relationship Id="rId12" Type="http://schemas.openxmlformats.org/officeDocument/2006/relationships/hyperlink" Target="mailto:danisnikolova@abv.bg" TargetMode="External"/><Relationship Id="rId2" Type="http://schemas.openxmlformats.org/officeDocument/2006/relationships/hyperlink" Target="mailto:zlatina_karadjova@abv.b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ena-ilieva@abv.bg" TargetMode="External"/><Relationship Id="rId11" Type="http://schemas.openxmlformats.org/officeDocument/2006/relationships/hyperlink" Target="mailto:Stoqnovgeorge86@gmail.com" TargetMode="External"/><Relationship Id="rId5" Type="http://schemas.openxmlformats.org/officeDocument/2006/relationships/hyperlink" Target="mailto:aly.yanakieva@abv.bg" TargetMode="External"/><Relationship Id="rId10" Type="http://schemas.openxmlformats.org/officeDocument/2006/relationships/hyperlink" Target="mailto:chubrina1980@abv.bg" TargetMode="External"/><Relationship Id="rId4" Type="http://schemas.openxmlformats.org/officeDocument/2006/relationships/hyperlink" Target="mailto:kiymetcaliyurt@trakya.edu.tr" TargetMode="External"/><Relationship Id="rId9" Type="http://schemas.openxmlformats.org/officeDocument/2006/relationships/hyperlink" Target="mailto:valeto_965@abv.bg" TargetMode="External"/><Relationship Id="rId14" Type="http://schemas.openxmlformats.org/officeDocument/2006/relationships/hyperlink" Target="mailto:fenixmt@abv.b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2800" b="1" dirty="0"/>
              <a:t>ПРОЕКТ – ДОГОВОР НИХ-443/2020</a:t>
            </a:r>
            <a:br>
              <a:rPr lang="bg-BG" sz="2800" b="1" dirty="0"/>
            </a:br>
            <a:r>
              <a:rPr lang="bg-BG" sz="2800" b="1" dirty="0"/>
              <a:t>„АНАЛИЗ НА ВЪЗМОЖНОСТИТЕ ЗА ИНТЕГРИРАНЕ НА МОРСКИ С МЕДИЦИНСКИ ТУРИЗЪМ ПО БЪЛГАРСКОТО ЮЖНО ЧЕРНОМОРИЕ ”</a:t>
            </a:r>
            <a:br>
              <a:rPr lang="bg-BG" sz="2800" b="1" dirty="0"/>
            </a:br>
            <a:endParaRPr lang="bg-BG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0070C0"/>
                </a:solidFill>
              </a:rPr>
              <a:t>Ръководител: доц. д-р Златина Караджова</a:t>
            </a:r>
            <a:endParaRPr lang="bg-BG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546458"/>
          </a:xfrm>
        </p:spPr>
        <p:txBody>
          <a:bodyPr/>
          <a:lstStyle/>
          <a:p>
            <a:r>
              <a:rPr lang="bg-BG" dirty="0" smtClean="0"/>
              <a:t>Научен колектив на проекта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61564"/>
            <a:ext cx="10363826" cy="5069542"/>
          </a:xfrm>
        </p:spPr>
        <p:txBody>
          <a:bodyPr>
            <a:noAutofit/>
          </a:bodyPr>
          <a:lstStyle/>
          <a:p>
            <a:r>
              <a:rPr lang="bg-BG" sz="1200" b="1" dirty="0"/>
              <a:t>1. РЪКОВОДИТЕЛ:</a:t>
            </a:r>
            <a:endParaRPr lang="bg-BG" sz="1200" dirty="0"/>
          </a:p>
          <a:p>
            <a:r>
              <a:rPr lang="bg-BG" sz="1200" dirty="0"/>
              <a:t>Доц. д-р Златина Калудова Караджова, ФОЗЗГ</a:t>
            </a:r>
            <a:r>
              <a:rPr lang="ru-RU" sz="1200" dirty="0"/>
              <a:t>,</a:t>
            </a:r>
            <a:r>
              <a:rPr lang="bg-BG" sz="1200" dirty="0"/>
              <a:t> катедра „Организация и управление на здравеопазването”, </a:t>
            </a:r>
            <a:r>
              <a:rPr lang="bg-BG" sz="1200" u="sng" dirty="0">
                <a:hlinkClick r:id="rId2"/>
              </a:rPr>
              <a:t>zlatina_karadjova@abv.bg</a:t>
            </a:r>
            <a:r>
              <a:rPr lang="ru-RU" sz="1200" i="1" dirty="0"/>
              <a:t>, </a:t>
            </a:r>
            <a:r>
              <a:rPr lang="ru-RU" sz="1200" dirty="0" smtClean="0"/>
              <a:t>0889955244;</a:t>
            </a:r>
            <a:r>
              <a:rPr lang="bg-BG" sz="1200" dirty="0"/>
              <a:t> </a:t>
            </a:r>
            <a:r>
              <a:rPr lang="bg-BG" sz="1200" dirty="0" smtClean="0"/>
              <a:t> </a:t>
            </a:r>
            <a:r>
              <a:rPr lang="bg-BG" sz="1200" b="1" dirty="0" smtClean="0"/>
              <a:t>ЧЛЕНОВЕ </a:t>
            </a:r>
            <a:r>
              <a:rPr lang="bg-BG" sz="1200" b="1" dirty="0"/>
              <a:t>НА ЕКИПА:</a:t>
            </a:r>
            <a:r>
              <a:rPr lang="bg-BG" sz="1200" dirty="0"/>
              <a:t> </a:t>
            </a:r>
            <a:r>
              <a:rPr lang="bg-BG" sz="1200" dirty="0" smtClean="0"/>
              <a:t>2</a:t>
            </a:r>
            <a:r>
              <a:rPr lang="bg-BG" sz="1200" dirty="0"/>
              <a:t>. Доц. д-р Стоянка Петкова - Георгиева, ФОЗЗГ</a:t>
            </a:r>
            <a:r>
              <a:rPr lang="ru-RU" sz="1200" dirty="0"/>
              <a:t>,</a:t>
            </a:r>
            <a:r>
              <a:rPr lang="bg-BG" sz="1200" dirty="0"/>
              <a:t> катедра „Организация и управление на здравеопазването”, </a:t>
            </a:r>
            <a:r>
              <a:rPr lang="bg-BG" sz="1200" u="sng" dirty="0">
                <a:hlinkClick r:id="rId3"/>
              </a:rPr>
              <a:t>s.p.petkova@gmail.com</a:t>
            </a:r>
            <a:r>
              <a:rPr lang="bg-BG" sz="1200" dirty="0"/>
              <a:t>,</a:t>
            </a:r>
            <a:r>
              <a:rPr lang="ru-RU" sz="1200" dirty="0"/>
              <a:t> </a:t>
            </a:r>
            <a:r>
              <a:rPr lang="ru-RU" sz="1200" dirty="0" smtClean="0"/>
              <a:t>0888854858;</a:t>
            </a:r>
            <a:r>
              <a:rPr lang="bg-BG" sz="1200" dirty="0"/>
              <a:t> </a:t>
            </a:r>
            <a:r>
              <a:rPr lang="bg-BG" sz="1200" dirty="0" smtClean="0"/>
              <a:t> 3</a:t>
            </a:r>
            <a:r>
              <a:rPr lang="bg-BG" sz="1200" dirty="0"/>
              <a:t>.</a:t>
            </a:r>
            <a:r>
              <a:rPr lang="bg-BG" sz="1200" i="1" dirty="0"/>
              <a:t> </a:t>
            </a:r>
            <a:r>
              <a:rPr lang="bg-BG" sz="1200" dirty="0"/>
              <a:t>гл. ас. д-р Светла Шопова, ФОЗЗГ, катедра „Рехабилитационна и морска </a:t>
            </a:r>
            <a:r>
              <a:rPr lang="bg-BG" sz="1200" dirty="0" smtClean="0"/>
              <a:t>медицина“ 4</a:t>
            </a:r>
            <a:r>
              <a:rPr lang="bg-BG" sz="1200" dirty="0"/>
              <a:t>. гл. ас. д-р Йордан Гавраилов, ФОЗЗГ, катедра „Рехабилитационна и морска </a:t>
            </a:r>
            <a:r>
              <a:rPr lang="bg-BG" sz="1200" dirty="0" smtClean="0"/>
              <a:t>медицина 5</a:t>
            </a:r>
            <a:r>
              <a:rPr lang="bg-BG" sz="1200" dirty="0"/>
              <a:t>. </a:t>
            </a:r>
            <a:r>
              <a:rPr lang="en-US" sz="1200" dirty="0"/>
              <a:t>Prof. dr. </a:t>
            </a:r>
            <a:r>
              <a:rPr lang="en-US" sz="1200" dirty="0" err="1"/>
              <a:t>Kiymet</a:t>
            </a:r>
            <a:r>
              <a:rPr lang="en-US" sz="1200" dirty="0"/>
              <a:t> </a:t>
            </a:r>
            <a:r>
              <a:rPr lang="en-US" sz="1200" dirty="0" err="1"/>
              <a:t>Tunca</a:t>
            </a:r>
            <a:r>
              <a:rPr lang="en-US" sz="1200" dirty="0"/>
              <a:t>  </a:t>
            </a:r>
            <a:r>
              <a:rPr lang="en-US" sz="1200" dirty="0" err="1"/>
              <a:t>Caliyurt</a:t>
            </a:r>
            <a:r>
              <a:rPr lang="en-US" sz="1200" dirty="0"/>
              <a:t>, </a:t>
            </a:r>
            <a:r>
              <a:rPr lang="en-US" sz="1200" dirty="0" err="1"/>
              <a:t>Economiks&amp;administration</a:t>
            </a:r>
            <a:r>
              <a:rPr lang="en-US" sz="1200" dirty="0"/>
              <a:t> </a:t>
            </a:r>
            <a:r>
              <a:rPr lang="en-US" sz="1200" dirty="0" smtClean="0"/>
              <a:t>department</a:t>
            </a:r>
            <a:r>
              <a:rPr lang="bg-BG" sz="1200" dirty="0" smtClean="0"/>
              <a:t> </a:t>
            </a:r>
            <a:r>
              <a:rPr lang="en-US" sz="1200" u="sng" dirty="0" smtClean="0">
                <a:hlinkClick r:id="rId4"/>
              </a:rPr>
              <a:t>kiymetcaliyurt@trakya.edu.tr</a:t>
            </a:r>
            <a:r>
              <a:rPr lang="en-US" sz="1200" dirty="0"/>
              <a:t>, </a:t>
            </a:r>
            <a:r>
              <a:rPr lang="en-US" sz="1200" dirty="0" smtClean="0"/>
              <a:t>0(284)2357151</a:t>
            </a:r>
            <a:r>
              <a:rPr lang="bg-BG" sz="1200" dirty="0"/>
              <a:t> </a:t>
            </a:r>
            <a:r>
              <a:rPr lang="bg-BG" sz="1200" dirty="0" smtClean="0"/>
              <a:t>6</a:t>
            </a:r>
            <a:r>
              <a:rPr lang="bg-BG" sz="1200" dirty="0"/>
              <a:t>. гл. ас. д-р Албена Янакиева, ФОЗЗГ</a:t>
            </a:r>
            <a:r>
              <a:rPr lang="ru-RU" sz="1200" dirty="0"/>
              <a:t>,</a:t>
            </a:r>
            <a:r>
              <a:rPr lang="bg-BG" sz="1200" dirty="0"/>
              <a:t> катедра „Организация и управление на здравеопазването”, </a:t>
            </a:r>
            <a:r>
              <a:rPr lang="en-US" sz="1200" u="sng" dirty="0" err="1">
                <a:hlinkClick r:id="rId5"/>
              </a:rPr>
              <a:t>aly</a:t>
            </a:r>
            <a:r>
              <a:rPr lang="ru-RU" sz="1200" u="sng" dirty="0">
                <a:hlinkClick r:id="rId5"/>
              </a:rPr>
              <a:t>.</a:t>
            </a:r>
            <a:r>
              <a:rPr lang="en-US" sz="1200" u="sng" dirty="0" err="1">
                <a:hlinkClick r:id="rId5"/>
              </a:rPr>
              <a:t>yanakieva</a:t>
            </a:r>
            <a:r>
              <a:rPr lang="ru-RU" sz="1200" u="sng" dirty="0">
                <a:hlinkClick r:id="rId5"/>
              </a:rPr>
              <a:t>@</a:t>
            </a:r>
            <a:r>
              <a:rPr lang="en-US" sz="1200" u="sng" dirty="0" err="1">
                <a:hlinkClick r:id="rId5"/>
              </a:rPr>
              <a:t>abv</a:t>
            </a:r>
            <a:r>
              <a:rPr lang="ru-RU" sz="1200" u="sng" dirty="0">
                <a:hlinkClick r:id="rId5"/>
              </a:rPr>
              <a:t>.</a:t>
            </a:r>
            <a:r>
              <a:rPr lang="en-US" sz="1200" u="sng" dirty="0" err="1">
                <a:hlinkClick r:id="rId5"/>
              </a:rPr>
              <a:t>bg</a:t>
            </a:r>
            <a:r>
              <a:rPr lang="ru-RU" sz="1200" dirty="0"/>
              <a:t>, </a:t>
            </a:r>
            <a:r>
              <a:rPr lang="ru-RU" sz="1200" dirty="0" smtClean="0"/>
              <a:t>0889787738;</a:t>
            </a:r>
            <a:r>
              <a:rPr lang="bg-BG" sz="1200" dirty="0"/>
              <a:t> </a:t>
            </a:r>
            <a:r>
              <a:rPr lang="bg-BG" sz="1200" dirty="0" smtClean="0"/>
              <a:t>7</a:t>
            </a:r>
            <a:r>
              <a:rPr lang="bg-BG" sz="1200" dirty="0"/>
              <a:t>. ас. д-р Елена Дамянова Илиева</a:t>
            </a:r>
            <a:r>
              <a:rPr lang="ru-RU" sz="1200" dirty="0"/>
              <a:t>, </a:t>
            </a:r>
            <a:r>
              <a:rPr lang="bg-BG" sz="1200" dirty="0"/>
              <a:t>катедра „Икономика и управление на туристическото обслужване“</a:t>
            </a:r>
            <a:r>
              <a:rPr lang="ru-RU" sz="1200" dirty="0"/>
              <a:t>, </a:t>
            </a:r>
            <a:r>
              <a:rPr lang="en-US" sz="1200" u="sng" dirty="0" err="1">
                <a:hlinkClick r:id="rId6"/>
              </a:rPr>
              <a:t>elena</a:t>
            </a:r>
            <a:r>
              <a:rPr lang="ru-RU" sz="1200" u="sng" dirty="0">
                <a:hlinkClick r:id="rId6"/>
              </a:rPr>
              <a:t>-</a:t>
            </a:r>
            <a:r>
              <a:rPr lang="en-US" sz="1200" u="sng" dirty="0" err="1">
                <a:hlinkClick r:id="rId6"/>
              </a:rPr>
              <a:t>ilieva</a:t>
            </a:r>
            <a:r>
              <a:rPr lang="ru-RU" sz="1200" u="sng" dirty="0">
                <a:hlinkClick r:id="rId6"/>
              </a:rPr>
              <a:t>@</a:t>
            </a:r>
            <a:r>
              <a:rPr lang="en-US" sz="1200" u="sng" dirty="0" err="1">
                <a:hlinkClick r:id="rId6"/>
              </a:rPr>
              <a:t>abv</a:t>
            </a:r>
            <a:r>
              <a:rPr lang="ru-RU" sz="1200" u="sng" dirty="0">
                <a:hlinkClick r:id="rId6"/>
              </a:rPr>
              <a:t>.</a:t>
            </a:r>
            <a:r>
              <a:rPr lang="en-US" sz="1200" u="sng" dirty="0" err="1">
                <a:hlinkClick r:id="rId6"/>
              </a:rPr>
              <a:t>bg</a:t>
            </a:r>
            <a:r>
              <a:rPr lang="ru-RU" sz="1200" dirty="0"/>
              <a:t>, </a:t>
            </a:r>
            <a:r>
              <a:rPr lang="en-US" sz="1200" dirty="0" err="1"/>
              <a:t>tel</a:t>
            </a:r>
            <a:r>
              <a:rPr lang="ru-RU" sz="1200" dirty="0"/>
              <a:t>: </a:t>
            </a:r>
            <a:r>
              <a:rPr lang="ru-RU" sz="1200" dirty="0" smtClean="0"/>
              <a:t>0887/192049</a:t>
            </a:r>
            <a:r>
              <a:rPr lang="bg-BG" sz="1200" dirty="0"/>
              <a:t> </a:t>
            </a:r>
            <a:r>
              <a:rPr lang="bg-BG" sz="1200" dirty="0" smtClean="0"/>
              <a:t>8</a:t>
            </a:r>
            <a:r>
              <a:rPr lang="bg-BG" sz="1200" dirty="0"/>
              <a:t>. докторант Яна </a:t>
            </a:r>
            <a:r>
              <a:rPr lang="bg-BG" sz="1200" dirty="0" smtClean="0"/>
              <a:t>Вангелова 9</a:t>
            </a:r>
            <a:r>
              <a:rPr lang="bg-BG" sz="1200" dirty="0"/>
              <a:t>. докторант  Пламена </a:t>
            </a:r>
            <a:r>
              <a:rPr lang="bg-BG" sz="1200" dirty="0" smtClean="0"/>
              <a:t>Димитрова 10</a:t>
            </a:r>
            <a:r>
              <a:rPr lang="bg-BG" sz="1200" dirty="0"/>
              <a:t>. докторант  Александър </a:t>
            </a:r>
            <a:r>
              <a:rPr lang="bg-BG" sz="1200" dirty="0" smtClean="0"/>
              <a:t>Ангелов</a:t>
            </a:r>
          </a:p>
          <a:p>
            <a:r>
              <a:rPr lang="bg-BG" sz="1200" b="1" dirty="0" smtClean="0"/>
              <a:t>3</a:t>
            </a:r>
            <a:r>
              <a:rPr lang="bg-BG" sz="1200" b="1" dirty="0"/>
              <a:t>. СТУДЕНТИ:</a:t>
            </a:r>
            <a:endParaRPr lang="bg-BG" sz="1200" dirty="0"/>
          </a:p>
          <a:p>
            <a:r>
              <a:rPr lang="bg-BG" sz="1200" b="1" dirty="0"/>
              <a:t>1. </a:t>
            </a:r>
            <a:r>
              <a:rPr lang="ru-RU" sz="1200" dirty="0"/>
              <a:t>Ирина</a:t>
            </a:r>
            <a:r>
              <a:rPr lang="bg-BG" sz="1200" dirty="0"/>
              <a:t> Петрова </a:t>
            </a:r>
            <a:r>
              <a:rPr lang="bg-BG" sz="1200" b="1" dirty="0"/>
              <a:t> - </a:t>
            </a:r>
            <a:r>
              <a:rPr lang="bg-BG" sz="1200" dirty="0"/>
              <a:t>специалност „Здравен мениджмънт”, </a:t>
            </a:r>
            <a:r>
              <a:rPr lang="bg-BG" sz="1200" u="sng" dirty="0">
                <a:hlinkClick r:id="rId7"/>
              </a:rPr>
              <a:t>zdraven_menidjmant@abv.bg</a:t>
            </a:r>
            <a:r>
              <a:rPr lang="bg-BG" sz="1200" dirty="0"/>
              <a:t>; </a:t>
            </a:r>
            <a:r>
              <a:rPr lang="bg-BG" sz="1200" dirty="0" smtClean="0"/>
              <a:t>0882955532; </a:t>
            </a:r>
            <a:r>
              <a:rPr lang="bg-BG" sz="1200" b="1" dirty="0" smtClean="0"/>
              <a:t>2</a:t>
            </a:r>
            <a:r>
              <a:rPr lang="bg-BG" sz="1200" b="1" dirty="0"/>
              <a:t>. </a:t>
            </a:r>
            <a:r>
              <a:rPr lang="bg-BG" sz="1200" dirty="0"/>
              <a:t>Таня Георгиева Дерменджиева</a:t>
            </a:r>
            <a:r>
              <a:rPr lang="bg-BG" sz="1200" b="1" dirty="0"/>
              <a:t> - </a:t>
            </a:r>
            <a:r>
              <a:rPr lang="bg-BG" sz="1200" dirty="0"/>
              <a:t>специалност „Здравен мениджмънт”, </a:t>
            </a:r>
            <a:r>
              <a:rPr lang="bg-BG" sz="1200" u="sng" dirty="0" err="1">
                <a:hlinkClick r:id="rId8"/>
              </a:rPr>
              <a:t>zdraven</a:t>
            </a:r>
            <a:r>
              <a:rPr lang="ru-RU" sz="1200" u="sng" dirty="0">
                <a:hlinkClick r:id="rId8"/>
              </a:rPr>
              <a:t>.</a:t>
            </a:r>
            <a:r>
              <a:rPr lang="bg-BG" sz="1200" u="sng" dirty="0" err="1">
                <a:hlinkClick r:id="rId8"/>
              </a:rPr>
              <a:t>menidjm</a:t>
            </a:r>
            <a:r>
              <a:rPr lang="en-US" sz="1200" u="sng" dirty="0">
                <a:hlinkClick r:id="rId8"/>
              </a:rPr>
              <a:t>u</a:t>
            </a:r>
            <a:r>
              <a:rPr lang="bg-BG" sz="1200" u="sng" dirty="0" err="1">
                <a:hlinkClick r:id="rId8"/>
              </a:rPr>
              <a:t>nt</a:t>
            </a:r>
            <a:r>
              <a:rPr lang="ru-RU" sz="1200" u="sng" dirty="0">
                <a:hlinkClick r:id="rId8"/>
              </a:rPr>
              <a:t>2016</a:t>
            </a:r>
            <a:r>
              <a:rPr lang="bg-BG" sz="1200" u="sng" dirty="0">
                <a:hlinkClick r:id="rId8"/>
              </a:rPr>
              <a:t>@abv.bg</a:t>
            </a:r>
            <a:r>
              <a:rPr lang="bg-BG" sz="1200" dirty="0"/>
              <a:t>; </a:t>
            </a:r>
            <a:r>
              <a:rPr lang="bg-BG" sz="1200" dirty="0" smtClean="0"/>
              <a:t>0893218002; </a:t>
            </a:r>
            <a:r>
              <a:rPr lang="ru-RU" sz="1200" b="1" dirty="0" smtClean="0"/>
              <a:t>3</a:t>
            </a:r>
            <a:r>
              <a:rPr lang="ru-RU" sz="1200" b="1" dirty="0"/>
              <a:t>.</a:t>
            </a:r>
            <a:r>
              <a:rPr lang="ru-RU" sz="1200" dirty="0"/>
              <a:t> </a:t>
            </a:r>
            <a:r>
              <a:rPr lang="bg-BG" sz="1200" dirty="0"/>
              <a:t>Валентина Николова Радева</a:t>
            </a:r>
            <a:r>
              <a:rPr lang="ru-RU" sz="1200" dirty="0"/>
              <a:t> - </a:t>
            </a:r>
            <a:r>
              <a:rPr lang="bg-BG" sz="1200" dirty="0"/>
              <a:t>специалност „Здравен мениджмънт”, </a:t>
            </a:r>
            <a:r>
              <a:rPr lang="en-US" sz="1200" u="sng" dirty="0" err="1">
                <a:hlinkClick r:id="rId9"/>
              </a:rPr>
              <a:t>valeto</a:t>
            </a:r>
            <a:r>
              <a:rPr lang="ru-RU" sz="1200" u="sng" dirty="0">
                <a:hlinkClick r:id="rId9"/>
              </a:rPr>
              <a:t>_965</a:t>
            </a:r>
            <a:r>
              <a:rPr lang="bg-BG" sz="1200" u="sng" dirty="0">
                <a:hlinkClick r:id="rId9"/>
              </a:rPr>
              <a:t>@abv.bg</a:t>
            </a:r>
            <a:r>
              <a:rPr lang="bg-BG" sz="1200" dirty="0"/>
              <a:t>; </a:t>
            </a:r>
            <a:r>
              <a:rPr lang="bg-BG" sz="1200" dirty="0" smtClean="0"/>
              <a:t>0894847563; </a:t>
            </a:r>
            <a:r>
              <a:rPr lang="ru-RU" sz="1200" b="1" dirty="0" smtClean="0"/>
              <a:t>4</a:t>
            </a:r>
            <a:r>
              <a:rPr lang="ru-RU" sz="1200" b="1" dirty="0"/>
              <a:t>.</a:t>
            </a:r>
            <a:r>
              <a:rPr lang="ru-RU" sz="1200" dirty="0"/>
              <a:t> </a:t>
            </a:r>
            <a:r>
              <a:rPr lang="bg-BG" sz="1200" dirty="0" err="1"/>
              <a:t>Чубрина</a:t>
            </a:r>
            <a:r>
              <a:rPr lang="bg-BG" sz="1200" dirty="0"/>
              <a:t> Ангелова Иванова</a:t>
            </a:r>
            <a:r>
              <a:rPr lang="ru-RU" sz="1200" dirty="0"/>
              <a:t> - </a:t>
            </a:r>
            <a:r>
              <a:rPr lang="bg-BG" sz="1200" dirty="0"/>
              <a:t>специалност „Здравен мениджмънт”, </a:t>
            </a:r>
            <a:r>
              <a:rPr lang="en-US" sz="1200" u="sng" dirty="0" err="1">
                <a:hlinkClick r:id="rId10"/>
              </a:rPr>
              <a:t>chubrina</a:t>
            </a:r>
            <a:r>
              <a:rPr lang="ru-RU" sz="1200" u="sng" dirty="0">
                <a:hlinkClick r:id="rId10"/>
              </a:rPr>
              <a:t>1980</a:t>
            </a:r>
            <a:r>
              <a:rPr lang="bg-BG" sz="1200" u="sng" dirty="0">
                <a:hlinkClick r:id="rId10"/>
              </a:rPr>
              <a:t>@abv.bg</a:t>
            </a:r>
            <a:r>
              <a:rPr lang="bg-BG" sz="1200" dirty="0"/>
              <a:t>; </a:t>
            </a:r>
            <a:r>
              <a:rPr lang="bg-BG" sz="1200" dirty="0" smtClean="0"/>
              <a:t>0878957021. </a:t>
            </a:r>
            <a:r>
              <a:rPr lang="bg-BG" sz="1200" b="1" dirty="0" smtClean="0"/>
              <a:t>Специалност </a:t>
            </a:r>
            <a:r>
              <a:rPr lang="bg-BG" sz="1200" b="1" dirty="0"/>
              <a:t>„Медицинска рехабилитация и </a:t>
            </a:r>
            <a:r>
              <a:rPr lang="bg-BG" sz="1200" b="1" dirty="0" err="1" smtClean="0"/>
              <a:t>ерготерапия</a:t>
            </a:r>
            <a:r>
              <a:rPr lang="bg-BG" sz="1200" b="1" dirty="0" smtClean="0"/>
              <a:t>“</a:t>
            </a:r>
            <a:r>
              <a:rPr lang="bg-BG" sz="1200" dirty="0"/>
              <a:t> </a:t>
            </a:r>
            <a:r>
              <a:rPr lang="bg-BG" sz="1200" dirty="0" smtClean="0"/>
              <a:t>1.МРЕ105 </a:t>
            </a:r>
            <a:r>
              <a:rPr lang="bg-BG" sz="1200" dirty="0"/>
              <a:t>Мартин Кръстев martinkrastev98@gmail.com </a:t>
            </a:r>
            <a:r>
              <a:rPr lang="bg-BG" sz="1200" dirty="0" smtClean="0"/>
              <a:t> 2</a:t>
            </a:r>
            <a:r>
              <a:rPr lang="bg-BG" sz="1200" dirty="0"/>
              <a:t>. МРЕ106 Георги Стоянов </a:t>
            </a:r>
            <a:r>
              <a:rPr lang="bg-BG" sz="1200" u="sng" dirty="0">
                <a:hlinkClick r:id="rId11"/>
              </a:rPr>
              <a:t>Stoqnovgeorge86@gmail.com</a:t>
            </a:r>
            <a:r>
              <a:rPr lang="bg-BG" sz="1200" dirty="0"/>
              <a:t> </a:t>
            </a:r>
            <a:r>
              <a:rPr lang="bg-BG" sz="1200" dirty="0" smtClean="0"/>
              <a:t> 3</a:t>
            </a:r>
            <a:r>
              <a:rPr lang="bg-BG" sz="1200" dirty="0"/>
              <a:t>. МРЕ108 Даниела Николова </a:t>
            </a:r>
            <a:r>
              <a:rPr lang="bg-BG" sz="1200" u="sng" dirty="0" smtClean="0">
                <a:hlinkClick r:id="rId12"/>
              </a:rPr>
              <a:t>danisnikolova@abv.bg</a:t>
            </a:r>
            <a:r>
              <a:rPr lang="bg-BG" sz="1200" dirty="0"/>
              <a:t> </a:t>
            </a:r>
            <a:r>
              <a:rPr lang="bg-BG" sz="1200" dirty="0" smtClean="0"/>
              <a:t>4</a:t>
            </a:r>
            <a:r>
              <a:rPr lang="bg-BG" sz="1200" dirty="0"/>
              <a:t>. МРЕ109 Деница </a:t>
            </a:r>
            <a:r>
              <a:rPr lang="bg-BG" sz="1200" dirty="0" err="1"/>
              <a:t>Пантова</a:t>
            </a:r>
            <a:r>
              <a:rPr lang="bg-BG" sz="1200" dirty="0"/>
              <a:t> </a:t>
            </a:r>
            <a:r>
              <a:rPr lang="bg-BG" sz="1200" u="sng" dirty="0" smtClean="0">
                <a:hlinkClick r:id="rId13"/>
              </a:rPr>
              <a:t>denica.pantova@abv.bg</a:t>
            </a:r>
            <a:r>
              <a:rPr lang="bg-BG" sz="1200" dirty="0"/>
              <a:t> </a:t>
            </a:r>
            <a:r>
              <a:rPr lang="bg-BG" sz="1200" dirty="0" smtClean="0"/>
              <a:t>5</a:t>
            </a:r>
            <a:r>
              <a:rPr lang="bg-BG" sz="1200" dirty="0"/>
              <a:t>. МРЕ100 Марина </a:t>
            </a:r>
            <a:r>
              <a:rPr lang="bg-BG" sz="1200" dirty="0" err="1"/>
              <a:t>Тагавова</a:t>
            </a:r>
            <a:r>
              <a:rPr lang="bg-BG" sz="1200" dirty="0"/>
              <a:t> </a:t>
            </a:r>
            <a:r>
              <a:rPr lang="bg-BG" sz="1200" u="sng" dirty="0" smtClean="0">
                <a:hlinkClick r:id="rId14"/>
              </a:rPr>
              <a:t>fenixmt@abv.bg</a:t>
            </a:r>
            <a:r>
              <a:rPr lang="bg-BG" sz="1200" dirty="0"/>
              <a:t> </a:t>
            </a:r>
            <a:r>
              <a:rPr lang="bg-BG" sz="1200" dirty="0" smtClean="0"/>
              <a:t>6</a:t>
            </a:r>
            <a:r>
              <a:rPr lang="bg-BG" sz="1200" dirty="0"/>
              <a:t>. МРЕ103 Златина Желева zlatinkaaa@yahoo.com</a:t>
            </a:r>
          </a:p>
          <a:p>
            <a:r>
              <a:rPr lang="bg-BG" sz="1200" dirty="0"/>
              <a:t> </a:t>
            </a:r>
            <a:r>
              <a:rPr lang="bg-BG" sz="1200" dirty="0" smtClean="0"/>
              <a:t>Специалност </a:t>
            </a:r>
            <a:r>
              <a:rPr lang="bg-BG" sz="1200" dirty="0"/>
              <a:t>„</a:t>
            </a:r>
            <a:r>
              <a:rPr lang="bg-BG" sz="1200" dirty="0" smtClean="0"/>
              <a:t>Туризъм“ Веселин </a:t>
            </a:r>
            <a:r>
              <a:rPr lang="bg-BG" sz="1200" dirty="0"/>
              <a:t>Христов, Т 806 </a:t>
            </a:r>
            <a:r>
              <a:rPr lang="bg-BG" sz="1200" dirty="0" smtClean="0"/>
              <a:t>, </a:t>
            </a:r>
            <a:r>
              <a:rPr lang="bg-BG" sz="1200" dirty="0" err="1" smtClean="0"/>
              <a:t>Роксана</a:t>
            </a:r>
            <a:r>
              <a:rPr lang="bg-BG" sz="1200" dirty="0" smtClean="0"/>
              <a:t> </a:t>
            </a:r>
            <a:r>
              <a:rPr lang="bg-BG" sz="1200" dirty="0"/>
              <a:t>Найденова  Т </a:t>
            </a:r>
            <a:r>
              <a:rPr lang="bg-BG" sz="1200" dirty="0" smtClean="0"/>
              <a:t>82, Катя </a:t>
            </a:r>
            <a:r>
              <a:rPr lang="bg-BG" sz="1200" dirty="0" err="1"/>
              <a:t>Цинова</a:t>
            </a:r>
            <a:r>
              <a:rPr lang="bg-BG" sz="1200" dirty="0"/>
              <a:t> Т 876 </a:t>
            </a:r>
            <a:r>
              <a:rPr lang="bg-BG" sz="1200" dirty="0" smtClean="0"/>
              <a:t>, Виктория </a:t>
            </a:r>
            <a:r>
              <a:rPr lang="bg-BG" sz="1200" dirty="0"/>
              <a:t>Ванева Т 819 </a:t>
            </a:r>
            <a:r>
              <a:rPr lang="bg-BG" sz="1200" dirty="0" smtClean="0"/>
              <a:t>, Деница </a:t>
            </a:r>
            <a:r>
              <a:rPr lang="bg-BG" sz="1200" dirty="0"/>
              <a:t>Хаджиева Т </a:t>
            </a:r>
            <a:r>
              <a:rPr lang="bg-BG" sz="1200" dirty="0" smtClean="0"/>
              <a:t>808, Стилян </a:t>
            </a:r>
            <a:r>
              <a:rPr lang="bg-BG" sz="1200" dirty="0"/>
              <a:t>Дечев Т </a:t>
            </a:r>
            <a:r>
              <a:rPr lang="bg-BG" sz="1200" dirty="0" smtClean="0"/>
              <a:t>814, Бетина Димова Т 817 , Никол </a:t>
            </a:r>
            <a:r>
              <a:rPr lang="bg-BG" sz="1200" dirty="0"/>
              <a:t>Иванова Т </a:t>
            </a:r>
            <a:r>
              <a:rPr lang="bg-BG" sz="1200" dirty="0" smtClean="0"/>
              <a:t>823, Георги </a:t>
            </a:r>
            <a:r>
              <a:rPr lang="bg-BG" sz="1200" dirty="0"/>
              <a:t>Щерев Т 820 </a:t>
            </a:r>
            <a:r>
              <a:rPr lang="bg-BG" sz="1200" dirty="0" smtClean="0"/>
              <a:t>Мария </a:t>
            </a:r>
            <a:r>
              <a:rPr lang="bg-BG" sz="1200" dirty="0"/>
              <a:t>Димова Т 831 </a:t>
            </a:r>
            <a:r>
              <a:rPr lang="bg-BG" sz="1200" dirty="0" smtClean="0"/>
              <a:t>, Анастасия </a:t>
            </a:r>
            <a:r>
              <a:rPr lang="bg-BG" sz="1200" dirty="0"/>
              <a:t>Йорданова Т </a:t>
            </a:r>
            <a:r>
              <a:rPr lang="bg-BG" sz="1200" dirty="0" smtClean="0"/>
              <a:t>829, Деян </a:t>
            </a:r>
            <a:r>
              <a:rPr lang="bg-BG" sz="1200" dirty="0"/>
              <a:t>Василев Т 809 </a:t>
            </a:r>
            <a:r>
              <a:rPr lang="bg-BG" sz="1200" dirty="0" smtClean="0"/>
              <a:t>, Теодора </a:t>
            </a:r>
            <a:r>
              <a:rPr lang="bg-BG" sz="1200" dirty="0"/>
              <a:t>Василева Т 815  </a:t>
            </a:r>
            <a:r>
              <a:rPr lang="bg-BG" sz="1200" dirty="0" smtClean="0"/>
              <a:t>, Илиян </a:t>
            </a:r>
            <a:r>
              <a:rPr lang="bg-BG" sz="1200" dirty="0"/>
              <a:t>Николов Т 811</a:t>
            </a:r>
          </a:p>
          <a:p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240980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4107"/>
          </a:xfrm>
        </p:spPr>
        <p:txBody>
          <a:bodyPr>
            <a:normAutofit/>
          </a:bodyPr>
          <a:lstStyle/>
          <a:p>
            <a:r>
              <a:rPr lang="bg-BG" sz="2400" dirty="0" smtClean="0"/>
              <a:t>Цели и задачи на проекта: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50576"/>
            <a:ext cx="10363826" cy="512333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bg-BG" sz="2900" b="1" dirty="0"/>
              <a:t>Целите на настоящия  проект са:</a:t>
            </a:r>
          </a:p>
          <a:p>
            <a:r>
              <a:rPr lang="bg-BG" dirty="0"/>
              <a:t>1. Да се анализират възможностите за постигане на </a:t>
            </a:r>
            <a:r>
              <a:rPr lang="bg-BG" dirty="0" err="1"/>
              <a:t>синергичен</a:t>
            </a:r>
            <a:r>
              <a:rPr lang="bg-BG" dirty="0"/>
              <a:t> ефект при интегриране на морски с медицински туризъм по Южното Черноморие на България</a:t>
            </a:r>
            <a:r>
              <a:rPr lang="ru-RU" dirty="0"/>
              <a:t>.</a:t>
            </a:r>
            <a:endParaRPr lang="bg-BG" dirty="0"/>
          </a:p>
          <a:p>
            <a:r>
              <a:rPr lang="bg-BG" dirty="0"/>
              <a:t>2. Да се конкретизира </a:t>
            </a:r>
            <a:r>
              <a:rPr lang="ru-RU" dirty="0"/>
              <a:t>план за действие.</a:t>
            </a:r>
            <a:endParaRPr lang="bg-BG" dirty="0"/>
          </a:p>
          <a:p>
            <a:r>
              <a:rPr lang="ru-RU" dirty="0"/>
              <a:t>3. Да се наблегне на екипната работа между преподавателите от катедри «Рехабилитационна и морска медицина» и «Организация и управление на здравеопазването» в Университет «Проф. д-р Асен Златаров» - Бургас.</a:t>
            </a:r>
            <a:endParaRPr lang="bg-BG" dirty="0"/>
          </a:p>
          <a:p>
            <a:r>
              <a:rPr lang="bg-BG" dirty="0"/>
              <a:t>	Като по-обща подцел на горепосочените основни такива –</a:t>
            </a:r>
            <a:r>
              <a:rPr lang="ru-RU" dirty="0"/>
              <a:t> да се реализира разширяване на учебния процес чрез включване на нови атрактивни за младите хора,  дисциплини, подходящи за съответните специалности в Университет «Проф. д-р Асен Златаров».</a:t>
            </a:r>
            <a:endParaRPr lang="bg-BG" dirty="0"/>
          </a:p>
          <a:p>
            <a:pPr marL="0" indent="0" algn="ctr">
              <a:buNone/>
            </a:pPr>
            <a:r>
              <a:rPr lang="bg-BG" sz="2900" b="1" dirty="0"/>
              <a:t>ЗАДАЧИ</a:t>
            </a:r>
          </a:p>
          <a:p>
            <a:r>
              <a:rPr lang="bg-BG" dirty="0"/>
              <a:t>За постигане на изследователските цели на проекта е необходимо да бъдат разрешени следните задачи:</a:t>
            </a:r>
          </a:p>
          <a:p>
            <a:pPr lvl="0"/>
            <a:r>
              <a:rPr lang="bg-BG" dirty="0"/>
              <a:t>Да се анализират всички етапи от развитието на процеса, а именно: идея;  изследователска и развойна дейност; налична база в Университет „Проф. д-р Асен Златаров“, здравно – възстановителни заведения; наличен преподавателски състав и студенти от професионални направления 7.4. Обществено здраве и 3.9. Туризъм.</a:t>
            </a:r>
          </a:p>
          <a:p>
            <a:pPr lvl="0"/>
            <a:r>
              <a:rPr lang="bg-BG" dirty="0"/>
              <a:t>Да се акцентира на положителните възможности и икономическите резултати, които ще се получат при интегрирането на медицински с морски туризъм;</a:t>
            </a:r>
          </a:p>
          <a:p>
            <a:pPr lvl="0"/>
            <a:r>
              <a:rPr lang="bg-BG" dirty="0"/>
              <a:t>Да се включат и желаещи студенти  и преподаватели от други специалности.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4205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32059"/>
          </a:xfrm>
        </p:spPr>
        <p:txBody>
          <a:bodyPr>
            <a:normAutofit/>
          </a:bodyPr>
          <a:lstStyle/>
          <a:p>
            <a:r>
              <a:rPr lang="bg-BG" sz="2400" dirty="0" smtClean="0"/>
              <a:t>Постигнати научни резултати: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bg-BG" dirty="0" smtClean="0"/>
              <a:t>Формулиран  е </a:t>
            </a:r>
            <a:r>
              <a:rPr lang="bg-BG" dirty="0"/>
              <a:t>стратегически модел за оценяване ефективността на </a:t>
            </a:r>
            <a:r>
              <a:rPr lang="bg-BG" dirty="0" smtClean="0"/>
              <a:t>здравно-възстановителните организации;</a:t>
            </a:r>
          </a:p>
          <a:p>
            <a:pPr lvl="0"/>
            <a:r>
              <a:rPr lang="bg-BG" dirty="0" smtClean="0"/>
              <a:t>Изведен е </a:t>
            </a:r>
            <a:r>
              <a:rPr lang="bg-BG" dirty="0" err="1" smtClean="0"/>
              <a:t>синергичния</a:t>
            </a:r>
            <a:r>
              <a:rPr lang="bg-BG" dirty="0" smtClean="0"/>
              <a:t> ефект от интегрирането на възможностите на морски и медицински туризъм;</a:t>
            </a:r>
          </a:p>
          <a:p>
            <a:pPr lvl="0"/>
            <a:r>
              <a:rPr lang="bg-BG" dirty="0" smtClean="0"/>
              <a:t>Налице е участие на студентите от посочените специалности в научни конференции с доклади по тематиката на проекта</a:t>
            </a:r>
          </a:p>
          <a:p>
            <a:pPr lvl="0"/>
            <a:r>
              <a:rPr lang="bg-BG" dirty="0" smtClean="0"/>
              <a:t>Предстои издаване на монография и научен труд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8472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600248"/>
          </a:xfrm>
        </p:spPr>
        <p:txBody>
          <a:bodyPr/>
          <a:lstStyle/>
          <a:p>
            <a:r>
              <a:rPr lang="bg-BG" dirty="0" err="1" smtClean="0"/>
              <a:t>Публикационна</a:t>
            </a:r>
            <a:r>
              <a:rPr lang="bg-BG" dirty="0" smtClean="0"/>
              <a:t> дейност: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60612" y="1721224"/>
            <a:ext cx="10582835" cy="4921622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/>
              <a:t>ПРЕДАДЕНИ ЗА ПЕЧАТ В ГОДИШНИКА НА УНИВЕРСИТЕТ „ПРОФ. Д-Р АСЕН ЗЛАТАРОВ“ – БУРГАС – 2020г</a:t>
            </a:r>
            <a:r>
              <a:rPr lang="ru-RU" u="sng" dirty="0" smtClean="0"/>
              <a:t>.</a:t>
            </a:r>
            <a:endParaRPr lang="bg-BG" dirty="0"/>
          </a:p>
          <a:p>
            <a:pPr lvl="0"/>
            <a:r>
              <a:rPr lang="bg-BG" dirty="0"/>
              <a:t>STRATEGIC ANALYSIS OF DESTINATIONS THROUGH THE INDEX FOR MEDICAL TOURISM - </a:t>
            </a:r>
            <a:r>
              <a:rPr lang="bg-BG" dirty="0" err="1"/>
              <a:t>Stoyanka</a:t>
            </a:r>
            <a:r>
              <a:rPr lang="bg-BG" dirty="0"/>
              <a:t> </a:t>
            </a:r>
            <a:r>
              <a:rPr lang="bg-BG" dirty="0" err="1"/>
              <a:t>Petkova-Georgieva</a:t>
            </a:r>
            <a:r>
              <a:rPr lang="bg-BG" dirty="0"/>
              <a:t>, </a:t>
            </a:r>
            <a:r>
              <a:rPr lang="bg-BG" dirty="0" err="1"/>
              <a:t>Teodora</a:t>
            </a:r>
            <a:r>
              <a:rPr lang="bg-BG" dirty="0"/>
              <a:t> </a:t>
            </a:r>
            <a:r>
              <a:rPr lang="bg-BG" dirty="0" err="1"/>
              <a:t>Petrova</a:t>
            </a:r>
            <a:endParaRPr lang="bg-BG" dirty="0"/>
          </a:p>
          <a:p>
            <a:pPr lvl="0"/>
            <a:r>
              <a:rPr lang="bg-BG" dirty="0"/>
              <a:t>SOCIO-ECONOMIC IMPACT OF THE WORLD PANDEMIC COVID 19 OVER BULGARIAN TOURISM –</a:t>
            </a:r>
            <a:r>
              <a:rPr lang="bg-BG" dirty="0" err="1"/>
              <a:t>Zlatina</a:t>
            </a:r>
            <a:r>
              <a:rPr lang="bg-BG" dirty="0"/>
              <a:t> </a:t>
            </a:r>
            <a:r>
              <a:rPr lang="bg-BG" dirty="0" err="1"/>
              <a:t>Karadzhova</a:t>
            </a:r>
            <a:endParaRPr lang="bg-BG" dirty="0"/>
          </a:p>
          <a:p>
            <a:pPr lvl="0"/>
            <a:r>
              <a:rPr lang="bg-BG" dirty="0"/>
              <a:t>MAIN ASPECTS OF CRISIS MANAGEMENT IN HEALTH AND RECOVERY ORGANIZATIONS  - </a:t>
            </a:r>
            <a:r>
              <a:rPr lang="bg-BG" dirty="0" err="1"/>
              <a:t>Albena</a:t>
            </a:r>
            <a:r>
              <a:rPr lang="bg-BG" dirty="0"/>
              <a:t> </a:t>
            </a:r>
            <a:r>
              <a:rPr lang="bg-BG" dirty="0" err="1"/>
              <a:t>Yanakieva</a:t>
            </a:r>
            <a:endParaRPr lang="bg-BG" dirty="0"/>
          </a:p>
          <a:p>
            <a:r>
              <a:rPr lang="bg-BG" dirty="0"/>
              <a:t>Налице са участия в научни прояви с цел разпространяване на постигнатите до момента резултати. Участие в научни форуми: Четвърта национална конференция на Българско научно дружество по обществено здраве – 17-18.09.2020- „Иновации в общественото здраве“ , списание „Здравна политика и мениджмънт“ брой 20, 2020 г., ISSN</a:t>
            </a:r>
            <a:r>
              <a:rPr lang="ru-RU" dirty="0"/>
              <a:t> 1313 – 4981</a:t>
            </a:r>
            <a:endParaRPr lang="bg-BG" dirty="0"/>
          </a:p>
          <a:p>
            <a:pPr lvl="0"/>
            <a:r>
              <a:rPr lang="ru-RU" dirty="0"/>
              <a:t>Караджова, Зл., Устойчиво развитие на българския туризъм след пандемията Ковид 19 – мисия възможна, списание „Здравна политика и мениджмънт“ брой 20, 2020 г., с. 11-15, </a:t>
            </a:r>
            <a:r>
              <a:rPr lang="bg-BG" dirty="0"/>
              <a:t>ISSN</a:t>
            </a:r>
            <a:r>
              <a:rPr lang="ru-RU" dirty="0"/>
              <a:t> 1313 – 4981</a:t>
            </a:r>
            <a:endParaRPr lang="bg-BG" dirty="0"/>
          </a:p>
          <a:p>
            <a:pPr lvl="0"/>
            <a:r>
              <a:rPr lang="bg-BG" dirty="0"/>
              <a:t>Караджова, </a:t>
            </a:r>
            <a:r>
              <a:rPr lang="bg-BG" dirty="0" err="1"/>
              <a:t>Зл</a:t>
            </a:r>
            <a:r>
              <a:rPr lang="bg-BG" dirty="0"/>
              <a:t>., </a:t>
            </a:r>
            <a:r>
              <a:rPr lang="bg-BG" dirty="0" err="1"/>
              <a:t>Вл</a:t>
            </a:r>
            <a:r>
              <a:rPr lang="bg-BG" dirty="0"/>
              <a:t>. </a:t>
            </a:r>
            <a:r>
              <a:rPr lang="bg-BG" dirty="0" err="1"/>
              <a:t>Гончев</a:t>
            </a:r>
            <a:r>
              <a:rPr lang="bg-BG" dirty="0"/>
              <a:t>, Възможности за приложение на дигитално здраве и </a:t>
            </a:r>
            <a:r>
              <a:rPr lang="bg-BG" dirty="0" err="1"/>
              <a:t>телемедицина</a:t>
            </a:r>
            <a:r>
              <a:rPr lang="bg-BG" dirty="0"/>
              <a:t> в медицинския туризъм в контекста на пандемията </a:t>
            </a:r>
            <a:r>
              <a:rPr lang="bg-BG" dirty="0" err="1"/>
              <a:t>Ковид</a:t>
            </a:r>
            <a:r>
              <a:rPr lang="bg-BG" dirty="0"/>
              <a:t> 19, списание „Здравна политика и мениджмънт“ брой 20, 2020 г., с. 229-232, ISSN</a:t>
            </a:r>
            <a:r>
              <a:rPr lang="ru-RU" dirty="0"/>
              <a:t> 1313 – 4981.</a:t>
            </a:r>
            <a:endParaRPr lang="bg-BG" dirty="0"/>
          </a:p>
          <a:p>
            <a:r>
              <a:rPr lang="bg-BG" b="1" dirty="0"/>
              <a:t>ДОКЛАДИ БЕЗ ПЪЛНО ПУБЛИКУВАНЕ!</a:t>
            </a:r>
            <a:endParaRPr lang="bg-BG" dirty="0"/>
          </a:p>
          <a:p>
            <a:pPr lvl="0"/>
            <a:r>
              <a:rPr lang="bg-BG" dirty="0"/>
              <a:t>Петкова-Георгиева, Т. Петрова, Иновации в здравния мениджмънт на математическото моделиране на тумори, списание „Здравна политика и мениджмънт“ брой 20, 2020 г., с. 40, ISSN</a:t>
            </a:r>
            <a:r>
              <a:rPr lang="ru-RU" dirty="0"/>
              <a:t> 1313 – 4981.</a:t>
            </a:r>
            <a:endParaRPr lang="bg-BG" dirty="0"/>
          </a:p>
          <a:p>
            <a:pPr lvl="0"/>
            <a:r>
              <a:rPr lang="ru-RU" dirty="0"/>
              <a:t>Т. Петрова, С. Петкова-Георгиева, Иновации в здравния мениджмънт при моделиране разпределението на температурата в биотъкани, списание „Здравна политика и мениджмънт“ брой 20, 2020 г., с. 41, </a:t>
            </a:r>
            <a:r>
              <a:rPr lang="bg-BG" dirty="0"/>
              <a:t>ISSN</a:t>
            </a:r>
            <a:r>
              <a:rPr lang="ru-RU" dirty="0"/>
              <a:t> 1313 – 4981.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6920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28937"/>
          </a:xfrm>
        </p:spPr>
        <p:txBody>
          <a:bodyPr/>
          <a:lstStyle/>
          <a:p>
            <a:r>
              <a:rPr lang="bg-BG" dirty="0" smtClean="0"/>
              <a:t>ФИНАНСОВИ РАЗХОДИ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bg-BG" dirty="0" smtClean="0"/>
              <a:t>отпечатване на монография – 1000 лв.</a:t>
            </a:r>
          </a:p>
          <a:p>
            <a:r>
              <a:rPr lang="bg-BG" dirty="0" smtClean="0"/>
              <a:t>2. отпечатване на научен труд – 1200 лв.</a:t>
            </a:r>
          </a:p>
          <a:p>
            <a:r>
              <a:rPr lang="bg-BG" dirty="0" smtClean="0"/>
              <a:t>3. участие в научна конференция – 200лв.</a:t>
            </a:r>
          </a:p>
          <a:p>
            <a:r>
              <a:rPr lang="bg-BG" dirty="0" smtClean="0"/>
              <a:t>4. Командировка на членовете на екипа – 200. 47</a:t>
            </a:r>
          </a:p>
          <a:p>
            <a:r>
              <a:rPr lang="bg-BG" dirty="0" smtClean="0"/>
              <a:t>5. заплащане на рецензента  - 65 лв.</a:t>
            </a:r>
          </a:p>
          <a:p>
            <a:r>
              <a:rPr lang="bg-BG" dirty="0" smtClean="0"/>
              <a:t>6. административно/</a:t>
            </a:r>
            <a:r>
              <a:rPr lang="bg-BG" dirty="0"/>
              <a:t>ф</a:t>
            </a:r>
            <a:r>
              <a:rPr lang="bg-BG" dirty="0" smtClean="0"/>
              <a:t>инансово-счетоводно обслужване – 300лв.</a:t>
            </a:r>
          </a:p>
          <a:p>
            <a:r>
              <a:rPr lang="bg-BG" dirty="0" smtClean="0"/>
              <a:t>0бщо:2965. 47/ остатък от първа година – 34. </a:t>
            </a:r>
            <a:r>
              <a:rPr lang="bg-BG" smtClean="0"/>
              <a:t>53 лв.</a:t>
            </a:r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9877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07904" y="1936786"/>
            <a:ext cx="10363826" cy="3424107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>БЛАГОДАРЯ ЗА ВНИМАНИЕТО!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142865137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41</TotalTime>
  <Words>582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ПРОЕКТ – ДОГОВОР НИХ-443/2020 „АНАЛИЗ НА ВЪЗМОЖНОСТИТЕ ЗА ИНТЕГРИРАНЕ НА МОРСКИ С МЕДИЦИНСКИ ТУРИЗЪМ ПО БЪЛГАРСКОТО ЮЖНО ЧЕРНОМОРИЕ ” </vt:lpstr>
      <vt:lpstr>Научен колектив на проекта</vt:lpstr>
      <vt:lpstr>Цели и задачи на проекта:</vt:lpstr>
      <vt:lpstr>Постигнати научни резултати:</vt:lpstr>
      <vt:lpstr>Публикационна дейност:</vt:lpstr>
      <vt:lpstr>ФИНАНСОВИ РАЗХОДИ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– ДОГОВОР НИХ-443/2020 „АНАЛИЗ НА ВЪЗМОЖНОСТИТЕ ЗА ИНТЕГРИРАНЕ НА МОРСКИ С МЕДИЦИНСКИ ТУРИЗЪМ ПО БЪЛГАРСКОТО ЮЖНО ЧЕРНОМОРИЕ ”</dc:title>
  <dc:creator>user</dc:creator>
  <cp:lastModifiedBy>V.Manova</cp:lastModifiedBy>
  <cp:revision>7</cp:revision>
  <dcterms:created xsi:type="dcterms:W3CDTF">2020-12-01T09:52:34Z</dcterms:created>
  <dcterms:modified xsi:type="dcterms:W3CDTF">2020-12-08T07:58:25Z</dcterms:modified>
</cp:coreProperties>
</file>