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8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6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210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33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763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4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13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4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7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7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4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6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6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57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0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D2693-8C87-4708-9DA7-D463DB5DAD8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4AD6A7-E879-4578-B698-C41FF8976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2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4302" y="1380068"/>
            <a:ext cx="10957809" cy="2616199"/>
          </a:xfrm>
        </p:spPr>
        <p:txBody>
          <a:bodyPr>
            <a:normAutofit fontScale="90000"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bg-BG" sz="3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ИЗСЛЕДВАНЕ НА КАЧЕСТВОТО НА ЖИВОТ </a:t>
            </a:r>
            <a:r>
              <a:rPr lang="en-US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bg-BG" sz="3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СВЪРЗАНО СЪС ЗДРАВЕТО ПРИ ХОРА С ХРОНИЧНИ ЗАБОЛЯВАНИЯ</a:t>
            </a:r>
            <a:r>
              <a:rPr lang="en-US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bg-BG" sz="3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ХОББ, ИБС, ЗАХАРЕН ДИАБЕТ, АРТРОЗИ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08093" y="3996267"/>
            <a:ext cx="8594930" cy="1388534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НИХ-430/ 2019</a:t>
            </a:r>
          </a:p>
          <a:p>
            <a:r>
              <a:rPr lang="bg-B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Продължителност- две години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26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34912"/>
            <a:ext cx="10018713" cy="779488"/>
          </a:xfrm>
        </p:spPr>
        <p:txBody>
          <a:bodyPr/>
          <a:lstStyle/>
          <a:p>
            <a:r>
              <a:rPr lang="bg-BG" dirty="0" smtClean="0"/>
              <a:t>Работен екип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108377"/>
              </p:ext>
            </p:extLst>
          </p:nvPr>
        </p:nvGraphicFramePr>
        <p:xfrm>
          <a:off x="1484312" y="914400"/>
          <a:ext cx="10193026" cy="57862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0193026">
                  <a:extLst>
                    <a:ext uri="{9D8B030D-6E8A-4147-A177-3AD203B41FA5}">
                      <a16:colId xmlns:a16="http://schemas.microsoft.com/office/drawing/2014/main" val="2870015978"/>
                    </a:ext>
                  </a:extLst>
                </a:gridCol>
              </a:tblGrid>
              <a:tr h="6454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bg-BG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доц. д-р Галина Янкова Терзиева – ръководител на проекта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9934506"/>
                  </a:ext>
                </a:extLst>
              </a:tr>
              <a:tr h="6454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гл. ас.  </a:t>
                      </a:r>
                      <a:r>
                        <a:rPr lang="bg-BG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Катя Ефтимова </a:t>
                      </a: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Попова </a:t>
                      </a:r>
                      <a:r>
                        <a:rPr lang="bg-BG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дм</a:t>
                      </a: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докторант и </a:t>
                      </a:r>
                      <a:r>
                        <a:rPr lang="bg-BG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постдокторант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5785772"/>
                  </a:ext>
                </a:extLst>
              </a:tr>
              <a:tr h="12755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3.ст. </a:t>
                      </a:r>
                      <a:r>
                        <a:rPr lang="bg-BG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</a:t>
                      </a:r>
                      <a:r>
                        <a:rPr lang="bg-BG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Моника Русева </a:t>
                      </a:r>
                      <a:r>
                        <a:rPr lang="bg-BG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Обрейкова</a:t>
                      </a:r>
                      <a:endParaRPr lang="bg-BG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bg-BG" sz="20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bg-BG" sz="20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гл.ас</a:t>
                      </a:r>
                      <a:r>
                        <a:rPr lang="bg-BG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Соня Ненчева </a:t>
                      </a:r>
                      <a:r>
                        <a:rPr lang="bg-BG" sz="20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дм</a:t>
                      </a:r>
                      <a:endParaRPr lang="bg-BG" sz="20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7597170"/>
                  </a:ext>
                </a:extLst>
              </a:tr>
              <a:tr h="637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bg-BG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Виктор Митков </a:t>
                      </a:r>
                      <a:r>
                        <a:rPr lang="bg-BG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Крагуев</a:t>
                      </a: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студент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9640872"/>
                  </a:ext>
                </a:extLst>
              </a:tr>
              <a:tr h="6454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bg-BG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Константина </a:t>
                      </a: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Янакиева-Димитрова-студент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620425"/>
                  </a:ext>
                </a:extLst>
              </a:tr>
              <a:tr h="6454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bg-BG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Езги</a:t>
                      </a:r>
                      <a:r>
                        <a:rPr lang="bg-BG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Али </a:t>
                      </a:r>
                      <a:r>
                        <a:rPr lang="bg-BG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Неджеб</a:t>
                      </a: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студент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6527641"/>
                  </a:ext>
                </a:extLst>
              </a:tr>
              <a:tr h="6454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bg-BG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Фатме Исуф </a:t>
                      </a: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Исмаил-студент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1776218"/>
                  </a:ext>
                </a:extLst>
              </a:tr>
              <a:tr h="6454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</a:t>
                      </a:r>
                      <a:r>
                        <a:rPr lang="bg-BG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Елионора</a:t>
                      </a:r>
                      <a:r>
                        <a:rPr lang="bg-BG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Георгиева Райкова- студент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9442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935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04931"/>
            <a:ext cx="10018713" cy="989352"/>
          </a:xfrm>
        </p:spPr>
        <p:txBody>
          <a:bodyPr>
            <a:normAutofit/>
          </a:bodyPr>
          <a:lstStyle/>
          <a:p>
            <a:r>
              <a:rPr lang="bg-BG" dirty="0" smtClean="0"/>
              <a:t>ЦЕЛ И ЗАДАЧИ НА ПРОЕКТА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852" y="824460"/>
            <a:ext cx="10912840" cy="5906124"/>
          </a:xfrm>
        </p:spPr>
        <p:txBody>
          <a:bodyPr>
            <a:normAutofit fontScale="62500" lnSpcReduction="20000"/>
          </a:bodyPr>
          <a:lstStyle/>
          <a:p>
            <a:endParaRPr lang="bg-BG" b="1" dirty="0" smtClean="0"/>
          </a:p>
          <a:p>
            <a:endParaRPr lang="bg-BG" b="1" dirty="0"/>
          </a:p>
          <a:p>
            <a:pPr>
              <a:buFont typeface="Wingdings" panose="05000000000000000000" pitchFamily="2" charset="2"/>
              <a:buChar char="q"/>
            </a:pPr>
            <a:r>
              <a:rPr lang="bg-BG" sz="3400" b="1" u="sng" dirty="0" smtClean="0">
                <a:solidFill>
                  <a:schemeClr val="tx1"/>
                </a:solidFill>
              </a:rPr>
              <a:t>Цел </a:t>
            </a:r>
            <a:r>
              <a:rPr lang="bg-BG" sz="3400" b="1" u="sng" dirty="0">
                <a:solidFill>
                  <a:schemeClr val="tx1"/>
                </a:solidFill>
              </a:rPr>
              <a:t>на проекта</a:t>
            </a:r>
            <a:r>
              <a:rPr lang="bg-BG" sz="3400" b="1" dirty="0">
                <a:solidFill>
                  <a:schemeClr val="tx1"/>
                </a:solidFill>
              </a:rPr>
              <a:t>:</a:t>
            </a:r>
            <a:r>
              <a:rPr lang="bg-BG" sz="3400" i="1" dirty="0">
                <a:solidFill>
                  <a:schemeClr val="tx1"/>
                </a:solidFill>
              </a:rPr>
              <a:t> </a:t>
            </a:r>
            <a:r>
              <a:rPr lang="bg-BG" sz="3400" dirty="0">
                <a:solidFill>
                  <a:schemeClr val="tx1"/>
                </a:solidFill>
              </a:rPr>
              <a:t>Оценка на физическо, психологическо и емоционално състояние на различни популации с хронични заболявания и влияние върху качеството на живот</a:t>
            </a:r>
            <a:r>
              <a:rPr lang="bg-BG" sz="34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bg-BG" sz="3200" b="1" u="sng" dirty="0" smtClean="0">
                <a:solidFill>
                  <a:schemeClr val="tx1"/>
                </a:solidFill>
              </a:rPr>
              <a:t>ЗАДАЧИ</a:t>
            </a:r>
            <a:r>
              <a:rPr lang="bg-BG" sz="3200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bg-BG" sz="3200" dirty="0">
                <a:solidFill>
                  <a:schemeClr val="tx1"/>
                </a:solidFill>
              </a:rPr>
              <a:t>Да се проучат и анализират от работния екип теоретичните постановки и практически опит по проблема;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bg-BG" sz="3200" dirty="0" smtClean="0">
                <a:solidFill>
                  <a:schemeClr val="tx1"/>
                </a:solidFill>
              </a:rPr>
              <a:t>Да </a:t>
            </a:r>
            <a:r>
              <a:rPr lang="bg-BG" sz="3200" dirty="0">
                <a:solidFill>
                  <a:schemeClr val="tx1"/>
                </a:solidFill>
              </a:rPr>
              <a:t>се проведе анкетно проучване посредством стандартизиран въпросник за определяне качеството на живот свързано със здравето;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bg-BG" sz="3200" dirty="0" smtClean="0">
                <a:solidFill>
                  <a:schemeClr val="tx1"/>
                </a:solidFill>
              </a:rPr>
              <a:t>Да </a:t>
            </a:r>
            <a:r>
              <a:rPr lang="bg-BG" sz="3200" dirty="0">
                <a:solidFill>
                  <a:schemeClr val="tx1"/>
                </a:solidFill>
              </a:rPr>
              <a:t>се стимулира субектна позиция на студентите в изследователския процес;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bg-BG" sz="3200" dirty="0" smtClean="0">
                <a:solidFill>
                  <a:schemeClr val="tx1"/>
                </a:solidFill>
              </a:rPr>
              <a:t>Да </a:t>
            </a:r>
            <a:r>
              <a:rPr lang="bg-BG" sz="3200" dirty="0">
                <a:solidFill>
                  <a:schemeClr val="tx1"/>
                </a:solidFill>
              </a:rPr>
              <a:t>се проучи мнението на студентите за формиране нагласи за </a:t>
            </a:r>
            <a:r>
              <a:rPr lang="bg-BG" sz="3200" dirty="0" err="1">
                <a:solidFill>
                  <a:schemeClr val="tx1"/>
                </a:solidFill>
              </a:rPr>
              <a:t>промотивни</a:t>
            </a:r>
            <a:r>
              <a:rPr lang="bg-BG" sz="3200" dirty="0">
                <a:solidFill>
                  <a:schemeClr val="tx1"/>
                </a:solidFill>
              </a:rPr>
              <a:t> дейности в рамките на образователния процес;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bg-BG" sz="3200" dirty="0" smtClean="0">
                <a:solidFill>
                  <a:schemeClr val="tx1"/>
                </a:solidFill>
              </a:rPr>
              <a:t>Да </a:t>
            </a:r>
            <a:r>
              <a:rPr lang="bg-BG" sz="3200" dirty="0">
                <a:solidFill>
                  <a:schemeClr val="tx1"/>
                </a:solidFill>
              </a:rPr>
              <a:t>се осигури сътрудничество с УМБАЛ- Бургас</a:t>
            </a:r>
            <a:r>
              <a:rPr lang="en-US" sz="3200" dirty="0">
                <a:solidFill>
                  <a:schemeClr val="tx1"/>
                </a:solidFill>
              </a:rPr>
              <a:t>,</a:t>
            </a:r>
            <a:r>
              <a:rPr lang="bg-BG" sz="3200" dirty="0">
                <a:solidFill>
                  <a:schemeClr val="tx1"/>
                </a:solidFill>
              </a:rPr>
              <a:t> СБАЛПФЗГ-ЕООД гр. Бургас и</a:t>
            </a:r>
            <a:r>
              <a:rPr lang="ru-RU" sz="3200" dirty="0">
                <a:solidFill>
                  <a:schemeClr val="tx1"/>
                </a:solidFill>
              </a:rPr>
              <a:t> Регионален център с нестопанска цел «Диабетни грижи» </a:t>
            </a:r>
            <a:r>
              <a:rPr lang="bg-BG" sz="3200" dirty="0">
                <a:solidFill>
                  <a:schemeClr val="tx1"/>
                </a:solidFill>
              </a:rPr>
              <a:t>за превенция на пациентите с хронични заболявания;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bg-BG" sz="3200" dirty="0" smtClean="0">
                <a:solidFill>
                  <a:schemeClr val="tx1"/>
                </a:solidFill>
              </a:rPr>
              <a:t>Да </a:t>
            </a:r>
            <a:r>
              <a:rPr lang="bg-BG" sz="3200" dirty="0">
                <a:solidFill>
                  <a:schemeClr val="tx1"/>
                </a:solidFill>
              </a:rPr>
              <a:t>се анализират и обобщят дейностите по проекта и представят на научни  форуми в университета, в страната и </a:t>
            </a:r>
            <a:r>
              <a:rPr lang="bg-BG" sz="3200" dirty="0" smtClean="0">
                <a:solidFill>
                  <a:schemeClr val="tx1"/>
                </a:solidFill>
              </a:rPr>
              <a:t>чужбина.</a:t>
            </a:r>
            <a:endParaRPr lang="en-US" sz="3200" dirty="0">
              <a:solidFill>
                <a:schemeClr val="tx1"/>
              </a:solidFill>
            </a:endParaRPr>
          </a:p>
          <a:p>
            <a:endParaRPr lang="bg-BG" dirty="0" smtClean="0"/>
          </a:p>
          <a:p>
            <a:endParaRPr lang="bg-BG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609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34911"/>
            <a:ext cx="7929512" cy="1379096"/>
          </a:xfrm>
        </p:spPr>
        <p:txBody>
          <a:bodyPr>
            <a:normAutofit/>
          </a:bodyPr>
          <a:lstStyle/>
          <a:p>
            <a:pPr algn="ctr"/>
            <a:r>
              <a:rPr lang="bg-BG" sz="3600" dirty="0" smtClean="0"/>
              <a:t>НАУЧНИ РЕЗУЛТАТИ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058" y="943428"/>
            <a:ext cx="9057628" cy="5675085"/>
          </a:xfrm>
        </p:spPr>
        <p:txBody>
          <a:bodyPr>
            <a:normAutofit lnSpcReduction="10000"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Направени са п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роуч</a:t>
            </a:r>
            <a:r>
              <a:rPr lang="bg-BG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вания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анализи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работния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екип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теоретичните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постановки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практически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опит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национален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международен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мащаб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Направи  се анонимно анкетно проучване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bg-BG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150 студенти и преподаватели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Университет „Проф. д-р Асен Златаров“- Бургас, относно нагласите им за здравна профилактика и здравословно поведение при превенция  на социално-значими заболявания.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Изследвана е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самооценка на качеството на живот, свързано със здравето </a:t>
            </a: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чрез прилагане на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стандартизиран въпросник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SF-36</a:t>
            </a: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на:</a:t>
            </a:r>
          </a:p>
          <a:p>
            <a:pPr lvl="0"/>
            <a:r>
              <a:rPr lang="bg-BG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 </a:t>
            </a:r>
            <a:r>
              <a:rPr lang="bg-BG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възрастни и стари хора,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 имат две и повече хронични заболявания, живеещи в домашна среда;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 пациенти с хронични заболявания,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лекуващи се в Отделение по </a:t>
            </a:r>
            <a:r>
              <a:rPr lang="bg-BG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ревматология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-УМБАЛ- Бургас; СБАЛПФЗ- Бургас; Кардиологично отделение в УМБАЛ „Дева Мария“.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057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29784"/>
            <a:ext cx="10018713" cy="929391"/>
          </a:xfrm>
        </p:spPr>
        <p:txBody>
          <a:bodyPr>
            <a:normAutofit/>
          </a:bodyPr>
          <a:lstStyle/>
          <a:p>
            <a:r>
              <a:rPr lang="bg-BG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НАУЧНИ </a:t>
            </a:r>
            <a:r>
              <a:rPr lang="bg-BG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РЕЗУЛТАТИ- ЕКСПЕРТНА ДЕЙНОСТ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734" y="1259175"/>
            <a:ext cx="9878518" cy="5411448"/>
          </a:xfrm>
        </p:spPr>
        <p:txBody>
          <a:bodyPr>
            <a:normAutofit fontScale="92500" lnSpcReduction="20000"/>
          </a:bodyPr>
          <a:lstStyle/>
          <a:p>
            <a:endParaRPr lang="bg-B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bg-BG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Членовете </a:t>
            </a:r>
            <a:r>
              <a:rPr lang="bg-BG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екипа </a:t>
            </a:r>
            <a:r>
              <a:rPr lang="bg-BG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като експерти взеха </a:t>
            </a:r>
            <a:r>
              <a:rPr lang="bg-BG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при изработването на програми за обучение на медицински сестри, социални работници и асистенти по ПРОЕКТ BG05М9ОР0012.028-0001, финансиран от Европейски социален фонд за оказване на „</a:t>
            </a:r>
            <a:r>
              <a:rPr lang="bg-BG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Патронажна</a:t>
            </a:r>
            <a:r>
              <a:rPr lang="bg-BG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грижа за възрастни хора и лица с увреждания“ в община Бургас, 2019-2020г</a:t>
            </a:r>
            <a:r>
              <a:rPr lang="bg-BG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bg-BG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Членове на екипа участваха в о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бучение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медицински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сестри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социални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работници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асистенти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оказване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интегрирани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здравни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грижи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стари хора и хора с увреждания в дома по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ПРОЕКТ BG05М9ОР0012.028-0001</a:t>
            </a:r>
            <a:r>
              <a:rPr lang="bg-BG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финансиран от Европейски социален </a:t>
            </a:r>
            <a:r>
              <a:rPr lang="bg-BG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фонд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изработеният методически инструментариум е предложен при оказване на методическа помощ на медицинските специалисти от лечебните заведения за осъществяване на дейности по превенция на социално- значимите заболявания: информационни брошури, технически фишове за подобряване качеството на живот на хората с хронични заболявания;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bg-BG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 са</a:t>
            </a:r>
            <a:r>
              <a:rPr lang="bg-BG" sz="2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ъвместни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главните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медицински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сестри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УМБАЛ-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Бургас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м. с. Т.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Пейчева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СБАЛПФЗГ-ЕООД/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Бургас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м.с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Н.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Епихова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г-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Р.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Жекова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председател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Регионален център с нестопанска цел «Диабетни грижи», </a:t>
            </a:r>
            <a:r>
              <a:rPr lang="bg-BG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предпазване от COVID-19 на хора с хронични заболявания в рисков клъстер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bg-BG" dirty="0" smtClean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  <a:p>
            <a:endParaRPr lang="bg-BG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  <a:p>
            <a:endParaRPr lang="bg-BG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endParaRPr lang="bg-BG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endParaRPr lang="bg-BG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endParaRPr lang="bg-BG" dirty="0"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38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833" y="0"/>
            <a:ext cx="11248191" cy="764497"/>
          </a:xfrm>
        </p:spPr>
        <p:txBody>
          <a:bodyPr>
            <a:normAutofit/>
          </a:bodyPr>
          <a:lstStyle/>
          <a:p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на студенти и преподаватели в научни форуми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26" y="764497"/>
            <a:ext cx="10837888" cy="609350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преподаватели от екипа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Научни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форуми</a:t>
            </a:r>
            <a:r>
              <a:rPr lang="bg-BG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g-BG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научни форума, 5 </a:t>
            </a:r>
            <a:r>
              <a:rPr lang="bg-BG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участия с 4 преподаватели и 1 студент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0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Международна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аучна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онференция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икономика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технологии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bg-BG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 г.;2020г.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58-ма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аучна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онференция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Русенски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Съюза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учените-Русе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Нови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индустрии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дигитална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икономика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общество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проекции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бъдещето</a:t>
            </a:r>
            <a:r>
              <a:rPr lang="bg-BG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bg-BG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-2019г.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XXIV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Scientific Conference Knowledge Without Borders 27-29.03. 2020,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Vrnjacka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Banja, Serbia</a:t>
            </a:r>
            <a:r>
              <a:rPr lang="bg-BG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bg-BG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на студентите в Студентски научни форуми </a:t>
            </a:r>
            <a:r>
              <a:rPr lang="bg-BG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конференции – 4 форума, участие </a:t>
            </a:r>
            <a:r>
              <a:rPr lang="bg-BG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bg-BG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студенти: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аучна</a:t>
            </a:r>
            <a:r>
              <a:rPr lang="bg-BG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студентска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сесия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2019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ФОЗЗГ и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Медицински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колеж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д-р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Асен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Златаров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“-</a:t>
            </a:r>
            <a:r>
              <a:rPr lang="bg-BG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Бургас</a:t>
            </a:r>
            <a:r>
              <a:rPr lang="bg-BG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Научен семинар </a:t>
            </a:r>
            <a:r>
              <a:rPr lang="bg-BG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„Превенция и промоция на здравето сред студенти“, 12.12.2019г. в Аулата на корпус Медицински науки – по инициатива на Студентски съвет</a:t>
            </a:r>
            <a:r>
              <a:rPr lang="bg-BG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Юбилейна научно-практическа конференция с международно участие „Диабетът – медицински и социален проблем“, Областна управа Бургас, 23.11.2019 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Втора </a:t>
            </a:r>
            <a:r>
              <a:rPr lang="bg-BG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научна студентска сесия Бургас</a:t>
            </a:r>
            <a:r>
              <a:rPr lang="bg-BG" sz="20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септември 2020г</a:t>
            </a:r>
            <a:r>
              <a:rPr lang="bg-BG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ФОЗЗГ и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Медицински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колеж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д-р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Асен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Златаров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“-</a:t>
            </a:r>
            <a:r>
              <a:rPr lang="bg-BG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Бургас.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80340" algn="just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2447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839449"/>
          </a:xfrm>
        </p:spPr>
        <p:txBody>
          <a:bodyPr>
            <a:normAutofit/>
          </a:bodyPr>
          <a:lstStyle/>
          <a:p>
            <a:pPr algn="ctr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Публикации по темата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872" y="689548"/>
            <a:ext cx="10371528" cy="6168451"/>
          </a:xfrm>
        </p:spPr>
        <p:txBody>
          <a:bodyPr>
            <a:noAutofit/>
          </a:bodyPr>
          <a:lstStyle/>
          <a:p>
            <a:pPr marL="3543300" lvl="8" indent="0" algn="ctr">
              <a:spcBef>
                <a:spcPts val="0"/>
              </a:spcBef>
              <a:buNone/>
            </a:pPr>
            <a:r>
              <a:rPr lang="bg-BG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Статии в научни списания и сборници от конференции</a:t>
            </a:r>
            <a:r>
              <a:rPr lang="bg-BG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5 </a:t>
            </a:r>
          </a:p>
          <a:p>
            <a:pPr marL="0" marR="0" indent="180340"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endParaRPr lang="bg-BG" sz="1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8034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bg-BG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1.Попова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К., Г. Терзиева, К. Захариева </a:t>
            </a:r>
            <a:r>
              <a:rPr lang="bg-BG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r>
              <a:rPr lang="bg-BG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bg-BG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„Нагласи за здравна профилактика сред академичната общност“. В: Академично списание „Управление и образование“, том 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XV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5. Здравни грижи , </a:t>
            </a:r>
            <a:r>
              <a:rPr lang="bg-BG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150-158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8034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bg-BG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Попова, К., Г. Терзиева и М. </a:t>
            </a:r>
            <a:r>
              <a:rPr lang="bg-BG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Обрейкова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r>
              <a:rPr lang="bg-BG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Health- related quality of life to people with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polimorbility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Proceeding of University of Ruse, 2019г., vol. 58 </a:t>
            </a:r>
          </a:p>
          <a:p>
            <a:pPr marL="0" marR="0" indent="18034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400" cap="all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1400" cap="al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cap="all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Popova</a:t>
            </a:r>
            <a:r>
              <a:rPr lang="en-US" sz="1400" cap="al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K., G. </a:t>
            </a:r>
            <a:r>
              <a:rPr lang="en-US" sz="1400" cap="all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Terzieva</a:t>
            </a:r>
            <a:r>
              <a:rPr lang="en-US" sz="1400" cap="al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</a:t>
            </a:r>
            <a:r>
              <a:rPr lang="en-US" sz="1400" cap="all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Obreykova</a:t>
            </a:r>
            <a:r>
              <a:rPr lang="bg-BG" sz="1400" cap="al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(2020)</a:t>
            </a:r>
            <a:r>
              <a:rPr lang="en-US" sz="1400" cap="al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400" cap="al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HEALTH-RELATED QUALITY OF LIFE TO PEOPLE </a:t>
            </a:r>
            <a:r>
              <a:rPr lang="en-US" sz="1400" cap="al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chronic respiratory and cardiovascular diseases</a:t>
            </a:r>
            <a:r>
              <a:rPr lang="bg-BG" sz="1400" cap="al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Journal Knowledge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vol.30.4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bg-BG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Skopje, Macedonia, 2020, ISSN 1857-923X. </a:t>
            </a:r>
          </a:p>
          <a:p>
            <a:pPr marL="0" marR="0" indent="18034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Попова 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К., С. Ненчева (2020), 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 ИЗМЕРЕНИЕ НА ЗДРАВЕТО И КАЧЕСТВО НА ЖИВОТ ПРИ ХОРА С ХРОНИЧНИ ЗАБОЛЯВАНИЯ, </a:t>
            </a:r>
            <a:r>
              <a:rPr lang="bg-BG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сп. Управление и образование т.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XVI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кн.5 Здравни грижи  с.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70-7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5, Бургас,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ISSN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1 13126121 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indent="18034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Попова К., Г. Терзиева, М. </a:t>
            </a:r>
            <a:r>
              <a:rPr lang="bg-BG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Обрейкова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(2020), ПСИХО-ЕМОЦИОНАЛНО СЪСТОЯНИЕ И КАЧЕСТВО НА ЖИВОТ ПРИ ХОРА С ХРОНИЧНИ ЗАБОЛЯВАНИЯ. </a:t>
            </a:r>
            <a:r>
              <a:rPr lang="bg-BG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сп. Управление и образование т.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XVI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bg-BG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5 Здравни грижи, с.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64-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69, Бургас,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ISSN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1 13126121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80340" algn="just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МОНОГРАФИИ- 2</a:t>
            </a:r>
          </a:p>
          <a:p>
            <a:pPr algn="ctr"/>
            <a:endParaRPr lang="bg-BG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bg-BG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Попова 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К. Гериатрични грижи- реалности и перспективи. Медико-социални аспекти. (Под печат) 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ISBN </a:t>
            </a:r>
            <a:r>
              <a:rPr lang="bg-BG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978-619-7353-31-0 </a:t>
            </a:r>
            <a:endParaRPr lang="bg-BG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bg-BG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Попова К., 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Терзиева, Качество на живот свързано със здравето при хора с хронични заболявания (Под печат</a:t>
            </a:r>
            <a:r>
              <a:rPr lang="bg-BG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ISBN </a:t>
            </a:r>
            <a:r>
              <a:rPr lang="bg-BG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978-619-7353-32-7</a:t>
            </a:r>
            <a:endParaRPr lang="bg-BG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644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869430"/>
          </a:xfrm>
        </p:spPr>
        <p:txBody>
          <a:bodyPr>
            <a:normAutofit/>
          </a:bodyPr>
          <a:lstStyle/>
          <a:p>
            <a:pPr algn="ctr"/>
            <a:r>
              <a:rPr lang="bg-BG" dirty="0" smtClean="0"/>
              <a:t>ФИНАНСОВ ОТЧЕТ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608174"/>
            <a:ext cx="10566400" cy="6249826"/>
          </a:xfrm>
        </p:spPr>
        <p:txBody>
          <a:bodyPr>
            <a:normAutofit lnSpcReduction="10000"/>
          </a:bodyPr>
          <a:lstStyle/>
          <a:p>
            <a:endParaRPr lang="bg-BG" sz="17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Получени средства: 6500,00 лв                                                   </a:t>
            </a:r>
            <a:endParaRPr lang="ru-RU" sz="22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Изразходени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средства: 6513.18 лв </a:t>
            </a:r>
            <a:endParaRPr lang="bg-BG" sz="22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bg-BG" sz="2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Средствата</a:t>
            </a:r>
            <a:r>
              <a:rPr lang="bg-BG" sz="2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използвани през двете години от проекта са изразходени за участие в научни форуми, публикации и закупуване на оборудване и консумативи за катедра „Здравни грижи“, които ще повишат качеството на обучение на студентите от специалностите „Медицинска сестра“ и „Акушерка</a:t>
            </a:r>
            <a:r>
              <a:rPr lang="bg-BG" sz="2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от една страна, а от друга ще подпомагат изследователския процес в катедрата:</a:t>
            </a:r>
            <a:endParaRPr lang="bg-BG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7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„Дълготрайни </a:t>
            </a:r>
            <a:r>
              <a:rPr lang="bg-BG" sz="1700" dirty="0">
                <a:solidFill>
                  <a:schemeClr val="tx1"/>
                </a:solidFill>
                <a:ea typeface="Times New Roman" panose="02020603050405020304" pitchFamily="18" charset="0"/>
              </a:rPr>
              <a:t>материални активи" </a:t>
            </a:r>
            <a:r>
              <a:rPr lang="bg-BG" sz="17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(</a:t>
            </a:r>
            <a:r>
              <a:rPr lang="bg-BG" sz="1700" dirty="0" err="1" smtClean="0">
                <a:solidFill>
                  <a:schemeClr val="tx1"/>
                </a:solidFill>
                <a:ea typeface="Times New Roman" panose="02020603050405020304" pitchFamily="18" charset="0"/>
              </a:rPr>
              <a:t>Спирометър</a:t>
            </a:r>
            <a:r>
              <a:rPr lang="bg-BG" sz="1700" dirty="0">
                <a:solidFill>
                  <a:schemeClr val="tx1"/>
                </a:solidFill>
                <a:ea typeface="Times New Roman" panose="02020603050405020304" pitchFamily="18" charset="0"/>
              </a:rPr>
              <a:t>, </a:t>
            </a:r>
            <a:r>
              <a:rPr lang="bg-BG" sz="1700" dirty="0" err="1" smtClean="0">
                <a:solidFill>
                  <a:schemeClr val="tx1"/>
                </a:solidFill>
                <a:ea typeface="Times New Roman" panose="02020603050405020304" pitchFamily="18" charset="0"/>
              </a:rPr>
              <a:t>уриноанализатор</a:t>
            </a:r>
            <a:r>
              <a:rPr lang="bg-BG" sz="17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) – 1 268,00</a:t>
            </a:r>
          </a:p>
          <a:p>
            <a:pPr marR="0"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7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„Други </a:t>
            </a:r>
            <a:r>
              <a:rPr lang="bg-BG" sz="1700" dirty="0">
                <a:solidFill>
                  <a:schemeClr val="tx1"/>
                </a:solidFill>
                <a:ea typeface="Times New Roman" panose="02020603050405020304" pitchFamily="18" charset="0"/>
              </a:rPr>
              <a:t>материали и </a:t>
            </a:r>
            <a:r>
              <a:rPr lang="bg-BG" sz="17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активи„ - 2 454,11</a:t>
            </a:r>
          </a:p>
          <a:p>
            <a:pPr marR="0"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7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„Външни услуги (</a:t>
            </a:r>
            <a:r>
              <a:rPr lang="bg-BG" sz="1700" dirty="0" err="1" smtClean="0">
                <a:solidFill>
                  <a:schemeClr val="tx1"/>
                </a:solidFill>
                <a:ea typeface="Times New Roman" panose="02020603050405020304" pitchFamily="18" charset="0"/>
              </a:rPr>
              <a:t>отп</a:t>
            </a:r>
            <a:r>
              <a:rPr lang="bg-BG" sz="17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. на </a:t>
            </a:r>
            <a:r>
              <a:rPr lang="bg-BG" sz="1700" dirty="0" err="1" smtClean="0">
                <a:solidFill>
                  <a:schemeClr val="tx1"/>
                </a:solidFill>
                <a:ea typeface="Times New Roman" panose="02020603050405020304" pitchFamily="18" charset="0"/>
              </a:rPr>
              <a:t>рък</a:t>
            </a:r>
            <a:r>
              <a:rPr lang="bg-BG" sz="17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. с резултати) – 1212,38</a:t>
            </a:r>
          </a:p>
          <a:p>
            <a:pPr marR="0"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7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„Такси правоучастия„ – 534,69</a:t>
            </a:r>
          </a:p>
          <a:p>
            <a:pPr marR="0"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700" dirty="0">
                <a:solidFill>
                  <a:schemeClr val="tx1"/>
                </a:solidFill>
                <a:ea typeface="Times New Roman" panose="02020603050405020304" pitchFamily="18" charset="0"/>
              </a:rPr>
              <a:t>"</a:t>
            </a:r>
            <a:r>
              <a:rPr lang="bg-BG" sz="17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Командировки„ - 264,00</a:t>
            </a:r>
          </a:p>
          <a:p>
            <a:pPr marR="0"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700" dirty="0">
                <a:solidFill>
                  <a:schemeClr val="tx1"/>
                </a:solidFill>
                <a:ea typeface="Times New Roman" panose="02020603050405020304" pitchFamily="18" charset="0"/>
              </a:rPr>
              <a:t>"</a:t>
            </a:r>
            <a:r>
              <a:rPr lang="bg-BG" sz="17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Рецензенти„ – 130, 00</a:t>
            </a:r>
          </a:p>
          <a:p>
            <a:pPr marR="0"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700" dirty="0">
                <a:solidFill>
                  <a:schemeClr val="tx1"/>
                </a:solidFill>
                <a:ea typeface="Times New Roman" panose="02020603050405020304" pitchFamily="18" charset="0"/>
              </a:rPr>
              <a:t>"Административно/финансово-счетоводно </a:t>
            </a:r>
            <a:r>
              <a:rPr lang="bg-BG" sz="17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обслужване„ – 650,00</a:t>
            </a:r>
          </a:p>
          <a:p>
            <a:pPr marR="0"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700" b="1" dirty="0">
                <a:solidFill>
                  <a:schemeClr val="tx1"/>
                </a:solidFill>
                <a:ea typeface="Times New Roman" panose="02020603050405020304" pitchFamily="18" charset="0"/>
              </a:rPr>
              <a:t>Общо извършени разходи по проекта</a:t>
            </a:r>
            <a:r>
              <a:rPr lang="ru-RU" sz="17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: 6513,18</a:t>
            </a:r>
            <a:endParaRPr lang="bg-BG" sz="1700" b="1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0" marR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2504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268</TotalTime>
  <Words>1197</Words>
  <Application>Microsoft Office PowerPoint</Application>
  <PresentationFormat>Widescreen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ИЗСЛЕДВАНЕ НА КАЧЕСТВОТО НА ЖИВОТ  СВЪРЗАНО СЪС ЗДРАВЕТО ПРИ ХОРА С ХРОНИЧНИ ЗАБОЛЯВАНИЯ (ХОББ, ИБС, ЗАХАРЕН ДИАБЕТ, АРТРОЗИ) </vt:lpstr>
      <vt:lpstr>Работен екип</vt:lpstr>
      <vt:lpstr>ЦЕЛ И ЗАДАЧИ НА ПРОЕКТА</vt:lpstr>
      <vt:lpstr>НАУЧНИ РЕЗУЛТАТИ</vt:lpstr>
      <vt:lpstr>НАУЧНИ РЕЗУЛТАТИ- ЕКСПЕРТНА ДЕЙНОСТ</vt:lpstr>
      <vt:lpstr>Участие на студенти и преподаватели в научни форуми</vt:lpstr>
      <vt:lpstr>Публикации по темата</vt:lpstr>
      <vt:lpstr>ФИНАНСОВ ОТЧЕТ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V.Manova</cp:lastModifiedBy>
  <cp:revision>23</cp:revision>
  <dcterms:created xsi:type="dcterms:W3CDTF">2020-12-02T13:27:45Z</dcterms:created>
  <dcterms:modified xsi:type="dcterms:W3CDTF">2020-12-08T07:55:46Z</dcterms:modified>
</cp:coreProperties>
</file>