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2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4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7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2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4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7AD1-3C06-48A1-8C63-D41EFD5367F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AF83-55D5-4810-B740-CA2633091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8528"/>
            <a:ext cx="9144000" cy="3684496"/>
          </a:xfrm>
        </p:spPr>
        <p:txBody>
          <a:bodyPr>
            <a:normAutofit fontScale="90000"/>
          </a:bodyPr>
          <a:lstStyle/>
          <a:p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/>
              <a:t/>
            </a:r>
            <a:br>
              <a:rPr lang="bg-BG" sz="4000" dirty="0"/>
            </a:b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b="1" dirty="0" smtClean="0"/>
              <a:t>Проект </a:t>
            </a:r>
            <a:r>
              <a:rPr lang="bg-BG" sz="4000" b="1" dirty="0"/>
              <a:t>№ </a:t>
            </a:r>
            <a:r>
              <a:rPr lang="bg-BG" sz="4000" b="1" dirty="0" smtClean="0"/>
              <a:t>429/2019/20г.</a:t>
            </a:r>
            <a:br>
              <a:rPr lang="bg-BG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bg-BG" sz="4000" b="1" dirty="0" smtClean="0"/>
              <a:t>„Проучване </a:t>
            </a:r>
            <a:r>
              <a:rPr lang="bg-BG" sz="4000" b="1" dirty="0"/>
              <a:t>качеството на живот при хора с онкологични заболявания – рак на </a:t>
            </a:r>
            <a:r>
              <a:rPr lang="bg-BG" sz="4000" b="1" dirty="0" smtClean="0"/>
              <a:t>гърдата,</a:t>
            </a:r>
            <a:br>
              <a:rPr lang="bg-BG" sz="4000" b="1" dirty="0" smtClean="0"/>
            </a:br>
            <a:r>
              <a:rPr lang="bg-BG" sz="4000" b="1" dirty="0" smtClean="0"/>
              <a:t>рак </a:t>
            </a:r>
            <a:r>
              <a:rPr lang="bg-BG" sz="4000" b="1" dirty="0"/>
              <a:t>на шийката на матката, </a:t>
            </a:r>
            <a:r>
              <a:rPr lang="bg-BG" sz="4000" b="1" dirty="0" err="1" smtClean="0"/>
              <a:t>колоректален</a:t>
            </a:r>
            <a:r>
              <a:rPr lang="bg-BG" sz="4000" b="1" dirty="0"/>
              <a:t> </a:t>
            </a:r>
            <a:r>
              <a:rPr lang="bg-BG" sz="4000" b="1" dirty="0" smtClean="0"/>
              <a:t>карцином </a:t>
            </a:r>
            <a:r>
              <a:rPr lang="bg-BG" sz="4000" b="1" dirty="0"/>
              <a:t>и рак на простатата</a:t>
            </a:r>
            <a:r>
              <a:rPr lang="bg-BG" b="1" dirty="0"/>
              <a:t>“ </a:t>
            </a:r>
            <a:r>
              <a:rPr lang="en-US" b="1" dirty="0"/>
              <a:t/>
            </a:r>
            <a:br>
              <a:rPr lang="en-US" b="1" dirty="0"/>
            </a:br>
            <a:r>
              <a:rPr lang="bg-BG" dirty="0" smtClean="0"/>
              <a:t> </a:t>
            </a:r>
            <a:r>
              <a:rPr lang="bg-BG" b="1" dirty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506"/>
            <a:ext cx="9144000" cy="1909482"/>
          </a:xfrm>
        </p:spPr>
        <p:txBody>
          <a:bodyPr/>
          <a:lstStyle/>
          <a:p>
            <a:pPr algn="r"/>
            <a:endParaRPr lang="bg-BG" dirty="0" smtClean="0"/>
          </a:p>
          <a:p>
            <a:pPr algn="r"/>
            <a:r>
              <a:rPr lang="bg-BG" dirty="0" smtClean="0"/>
              <a:t>Ръководител гл. ас. Златина Лечева </a:t>
            </a:r>
            <a:r>
              <a:rPr lang="bg-BG" dirty="0" err="1" smtClean="0"/>
              <a:t>дм</a:t>
            </a:r>
            <a:endParaRPr lang="bg-BG" dirty="0" smtClean="0"/>
          </a:p>
          <a:p>
            <a:pPr algn="r"/>
            <a:r>
              <a:rPr lang="bg-BG" dirty="0" smtClean="0"/>
              <a:t>Катедра Здравни грижи</a:t>
            </a:r>
          </a:p>
          <a:p>
            <a:pPr algn="r"/>
            <a:r>
              <a:rPr lang="bg-BG" dirty="0" smtClean="0"/>
              <a:t>ФОЗЗГ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cap="all" dirty="0" smtClean="0"/>
              <a:t>изследователски екип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Гл. </a:t>
            </a: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ас. Златинка </a:t>
            </a: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Лечева </a:t>
            </a: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Георгиева </a:t>
            </a:r>
            <a:r>
              <a:rPr lang="bg-BG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преподавател в Катедра Здравни грижи, ръководител на проекта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Ст. преподавател Петя Стефанова </a:t>
            </a:r>
            <a:r>
              <a:rPr lang="bg-BG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Стефанова</a:t>
            </a: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 в Катедра Здравни грижи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Ас. Елена Стоянова </a:t>
            </a:r>
            <a:r>
              <a:rPr lang="bg-BG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Дарачева</a:t>
            </a: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преподавател в Катедра Здравни грижи</a:t>
            </a:r>
            <a:endParaRPr lang="bg-BG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 smtClean="0"/>
              <a:t>Студенти от </a:t>
            </a:r>
            <a:r>
              <a:rPr lang="en-US" dirty="0" smtClean="0"/>
              <a:t>III</a:t>
            </a:r>
            <a:r>
              <a:rPr lang="bg-BG" dirty="0" smtClean="0"/>
              <a:t> и  </a:t>
            </a:r>
            <a:r>
              <a:rPr lang="en-US" dirty="0"/>
              <a:t>IV </a:t>
            </a:r>
            <a:r>
              <a:rPr lang="bg-BG" dirty="0"/>
              <a:t>курс-специалност „медицинска сестра“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Ивелина Петрова </a:t>
            </a:r>
            <a:r>
              <a:rPr lang="bg-BG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Тодоракева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Камелия </a:t>
            </a:r>
            <a:r>
              <a:rPr lang="bg-BG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Марианова</a:t>
            </a: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Начева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Симона </a:t>
            </a:r>
            <a:r>
              <a:rPr lang="bg-BG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Костодинова</a:t>
            </a: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Драганова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Анелия Христова Василева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bg-B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Зелиха Февзи Ахмед</a:t>
            </a:r>
            <a:endParaRPr lang="en-US" sz="40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</a:t>
            </a:r>
            <a:r>
              <a:rPr lang="ru-RU" b="1" dirty="0" smtClean="0"/>
              <a:t>ели и задачи на проекта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008224" cy="49113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Цел на проекта </a:t>
            </a:r>
            <a:r>
              <a:rPr lang="ru-RU" dirty="0" smtClean="0"/>
              <a:t>е изследване на факторите, определящи качеството на живот при онкологични заболявания, с акцент рак на гърдата, рак на шийката на матката, колоно-ректален карцином, рак на простата. </a:t>
            </a:r>
          </a:p>
          <a:p>
            <a:r>
              <a:rPr lang="ru-RU" b="1" dirty="0" smtClean="0"/>
              <a:t>Задачи на проекта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1. Да се проучат и анализират от работния екип теоретичните постановки и практически опит в национален и международен мащаб по проблема.</a:t>
            </a:r>
          </a:p>
          <a:p>
            <a:pPr marL="0" indent="0">
              <a:buNone/>
            </a:pPr>
            <a:r>
              <a:rPr lang="ru-RU" dirty="0" smtClean="0"/>
              <a:t>2. Да се стимулира субектна позиция на студентите, чрез участие в изследователския процес.</a:t>
            </a:r>
          </a:p>
          <a:p>
            <a:pPr marL="0" indent="0">
              <a:buNone/>
            </a:pPr>
            <a:r>
              <a:rPr lang="ru-RU" dirty="0" smtClean="0"/>
              <a:t>3. Да се разработи и приложи  методически инструментариум за:</a:t>
            </a:r>
          </a:p>
          <a:p>
            <a:pPr>
              <a:buFontTx/>
              <a:buChar char="-"/>
            </a:pPr>
            <a:r>
              <a:rPr lang="ru-RU" dirty="0" smtClean="0"/>
              <a:t>идентифициране и анализиране на фактори допринасящи за промяна на качеството на живот при пациенти с онкологични заболявания, за превенция на онкологичните заболявания при студенти, онкологични пациенти и членове на НПО „Онкоболни и приятели“;</a:t>
            </a:r>
          </a:p>
          <a:p>
            <a:pPr>
              <a:buFontTx/>
              <a:buChar char="-"/>
            </a:pPr>
            <a:r>
              <a:rPr lang="ru-RU" dirty="0" smtClean="0"/>
              <a:t> да се осъществят мероприятия за обучение на онкологично болни и техните семейства за поддържане и подобряване качеството на живот при палиативни грижи в дома;</a:t>
            </a:r>
          </a:p>
          <a:p>
            <a:pPr>
              <a:buFontTx/>
              <a:buChar char="-"/>
            </a:pPr>
            <a:r>
              <a:rPr lang="ru-RU" dirty="0" smtClean="0"/>
              <a:t> да се разработи график за работа с целеви групи за превенция на социално-значимите онкологични заболявания и контрол на онкологичният дистрес, който е в пряка зависимост със способността на човек да се справи с рака и свързаните с него психични промени; </a:t>
            </a:r>
          </a:p>
          <a:p>
            <a:pPr>
              <a:buFontTx/>
              <a:buChar char="-"/>
            </a:pPr>
            <a:r>
              <a:rPr lang="ru-RU" dirty="0" smtClean="0"/>
              <a:t>да се разработи методика за подготовка на студентите от специалност „медицинска сестра“ за здравни грижи, насочени към съхранение, поддържане и подобряване на качеството на живот при онкологичните заболявания.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046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П</a:t>
            </a:r>
            <a:r>
              <a:rPr lang="bg-BG" b="1" dirty="0" smtClean="0"/>
              <a:t>остигнати научни резултати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Разработен и апробиран в практиката модел на „Здравни грижи за съхранение, опазване и подобряване качеството на живот при онкологични заболявания“. Моделът изгражда отношение  на онкологично болните и техните близки за избори на поведение, с цел качествен живот с болестта. </a:t>
            </a:r>
          </a:p>
          <a:p>
            <a:r>
              <a:rPr lang="bg-BG" dirty="0"/>
              <a:t>Практическо участие </a:t>
            </a:r>
            <a:r>
              <a:rPr lang="bg-BG" dirty="0" smtClean="0"/>
              <a:t>на студенти </a:t>
            </a:r>
            <a:r>
              <a:rPr lang="bg-BG" dirty="0"/>
              <a:t>в</a:t>
            </a:r>
            <a:r>
              <a:rPr lang="bg-BG" dirty="0" smtClean="0"/>
              <a:t> </a:t>
            </a:r>
            <a:r>
              <a:rPr lang="bg-BG" dirty="0"/>
              <a:t>реализиране на здравни грижи за съхранение, поддържане и подобряване качеството на живот при онкологично болни.</a:t>
            </a:r>
            <a:endParaRPr lang="en-US" dirty="0"/>
          </a:p>
          <a:p>
            <a:r>
              <a:rPr lang="bg-BG" dirty="0" smtClean="0"/>
              <a:t>Участие </a:t>
            </a:r>
            <a:r>
              <a:rPr lang="bg-BG" dirty="0"/>
              <a:t>в превенцията на социално-значимите онкологични заболявания.</a:t>
            </a:r>
            <a:endParaRPr lang="en-US" dirty="0"/>
          </a:p>
          <a:p>
            <a:r>
              <a:rPr lang="bg-BG" dirty="0"/>
              <a:t>А</a:t>
            </a:r>
            <a:r>
              <a:rPr lang="bg-BG" dirty="0" smtClean="0"/>
              <a:t>нализ и популяризиране </a:t>
            </a:r>
            <a:r>
              <a:rPr lang="bg-BG" dirty="0"/>
              <a:t>на </a:t>
            </a:r>
            <a:r>
              <a:rPr lang="bg-BG" dirty="0" smtClean="0"/>
              <a:t>резултати, изводи </a:t>
            </a:r>
            <a:r>
              <a:rPr lang="bg-BG" dirty="0"/>
              <a:t>и </a:t>
            </a:r>
            <a:r>
              <a:rPr lang="bg-BG" dirty="0" smtClean="0"/>
              <a:t>препоръки</a:t>
            </a:r>
            <a:r>
              <a:rPr lang="bg-BG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Публикации по темата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71600"/>
            <a:ext cx="11210365" cy="54864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ru-RU" sz="2900" dirty="0" smtClean="0"/>
              <a:t>Стефанова</a:t>
            </a:r>
            <a:r>
              <a:rPr lang="en-US" sz="2900" dirty="0" smtClean="0"/>
              <a:t> </a:t>
            </a:r>
            <a:r>
              <a:rPr lang="bg-BG" sz="2900" dirty="0" smtClean="0"/>
              <a:t>П.</a:t>
            </a:r>
            <a:r>
              <a:rPr lang="ru-RU" sz="2900" dirty="0" smtClean="0"/>
              <a:t>, Г. Терзиева, Измерители на качеството на здравна грижа при хора с онкологични заболявания. Управление и образование. Университет „Проф. д-р Асен Златаров“. 2019; 220-224.</a:t>
            </a:r>
          </a:p>
          <a:p>
            <a:r>
              <a:rPr lang="ru-RU" sz="2900" dirty="0" smtClean="0"/>
              <a:t>Стефанова П., Зл. Лечева, Оценка на качеството на живот при жени с онкологични заболявания. Сборник резюмета на Русенски университет „Ангел Кънчев“, </a:t>
            </a:r>
            <a:r>
              <a:rPr lang="en-US" sz="2900" dirty="0" err="1" smtClean="0"/>
              <a:t>Нови</a:t>
            </a:r>
            <a:r>
              <a:rPr lang="en-US" sz="2900" dirty="0" smtClean="0"/>
              <a:t> </a:t>
            </a:r>
            <a:r>
              <a:rPr lang="en-US" sz="2900" dirty="0" err="1"/>
              <a:t>индустрии</a:t>
            </a:r>
            <a:r>
              <a:rPr lang="en-US" sz="2900" dirty="0"/>
              <a:t>, </a:t>
            </a:r>
            <a:r>
              <a:rPr lang="en-US" sz="2900" dirty="0" err="1"/>
              <a:t>дигитална</a:t>
            </a:r>
            <a:r>
              <a:rPr lang="en-US" sz="2900" dirty="0"/>
              <a:t> </a:t>
            </a:r>
            <a:r>
              <a:rPr lang="en-US" sz="2900" dirty="0" err="1"/>
              <a:t>икономика</a:t>
            </a:r>
            <a:r>
              <a:rPr lang="en-US" sz="2900" dirty="0"/>
              <a:t>, </a:t>
            </a:r>
            <a:r>
              <a:rPr lang="en-US" sz="2900" dirty="0" err="1"/>
              <a:t>общество</a:t>
            </a:r>
            <a:r>
              <a:rPr lang="en-US" sz="2900" dirty="0"/>
              <a:t> – </a:t>
            </a:r>
            <a:r>
              <a:rPr lang="en-US" sz="2900" dirty="0" err="1"/>
              <a:t>проекции</a:t>
            </a:r>
            <a:r>
              <a:rPr lang="en-US" sz="2900" dirty="0"/>
              <a:t> </a:t>
            </a:r>
            <a:r>
              <a:rPr lang="en-US" sz="2900" dirty="0" err="1"/>
              <a:t>на</a:t>
            </a:r>
            <a:r>
              <a:rPr lang="en-US" sz="2900" dirty="0"/>
              <a:t> </a:t>
            </a:r>
            <a:r>
              <a:rPr lang="en-US" sz="2900" dirty="0" err="1" smtClean="0"/>
              <a:t>бъдещето</a:t>
            </a:r>
            <a:r>
              <a:rPr lang="ru-RU" sz="2900" dirty="0" smtClean="0"/>
              <a:t>. 2019; 323.</a:t>
            </a:r>
          </a:p>
          <a:p>
            <a:r>
              <a:rPr lang="en-US" sz="2900" dirty="0" err="1" smtClean="0"/>
              <a:t>Stefanowa</a:t>
            </a:r>
            <a:r>
              <a:rPr lang="en-US" sz="2900" dirty="0" smtClean="0"/>
              <a:t>, P., </a:t>
            </a:r>
            <a:r>
              <a:rPr lang="en-US" sz="2900" dirty="0" err="1" smtClean="0"/>
              <a:t>Zl</a:t>
            </a:r>
            <a:r>
              <a:rPr lang="en-US" sz="2900" dirty="0" smtClean="0"/>
              <a:t>. </a:t>
            </a:r>
            <a:r>
              <a:rPr lang="en-US" sz="2900" dirty="0" err="1" smtClean="0"/>
              <a:t>Lecheva</a:t>
            </a:r>
            <a:r>
              <a:rPr lang="bg-BG" sz="2900" dirty="0" smtClean="0"/>
              <a:t>,</a:t>
            </a:r>
            <a:r>
              <a:rPr lang="en-US" sz="2900" dirty="0" smtClean="0"/>
              <a:t> ROLE OF NON-PROFIT ORGANIZATIONS FOR PROTECTION OF THE QUALITY OF LIFE AMONG PEOPLE WITH ONCOLOGICAL DISEASES. Knowledge - International Journal, 2020 (38). </a:t>
            </a:r>
          </a:p>
          <a:p>
            <a:r>
              <a:rPr lang="en-US" sz="2900" dirty="0" err="1" smtClean="0"/>
              <a:t>Stefanova</a:t>
            </a:r>
            <a:r>
              <a:rPr lang="bg-BG" sz="2900" dirty="0" smtClean="0"/>
              <a:t> Р.</a:t>
            </a:r>
            <a:r>
              <a:rPr lang="en-US" sz="2900" dirty="0" smtClean="0"/>
              <a:t>, STUDY OF ATTITUDES FOR PREVENTION OF SOCIALLY SIGNIFICANT ONCOLOGICAL DISEASES AMONG STUDENTS. Annual of </a:t>
            </a:r>
            <a:r>
              <a:rPr lang="en-US" sz="2900" dirty="0" err="1" smtClean="0"/>
              <a:t>Assen</a:t>
            </a:r>
            <a:r>
              <a:rPr lang="en-US" sz="2900" dirty="0" smtClean="0"/>
              <a:t> </a:t>
            </a:r>
            <a:r>
              <a:rPr lang="en-US" sz="2900" dirty="0" err="1" smtClean="0"/>
              <a:t>Zlatarov</a:t>
            </a:r>
            <a:r>
              <a:rPr lang="en-US" sz="2900" dirty="0" smtClean="0"/>
              <a:t> University, </a:t>
            </a:r>
            <a:r>
              <a:rPr lang="en-US" sz="2900" dirty="0" err="1" smtClean="0"/>
              <a:t>Burgas</a:t>
            </a:r>
            <a:r>
              <a:rPr lang="en-US" sz="2900" dirty="0" smtClean="0"/>
              <a:t>, Bulgaria, 2020, v. XLIX</a:t>
            </a:r>
          </a:p>
          <a:p>
            <a:r>
              <a:rPr lang="en-US" sz="2900" dirty="0" smtClean="0"/>
              <a:t>3</a:t>
            </a:r>
            <a:r>
              <a:rPr lang="bg-BG" sz="2900" dirty="0" smtClean="0"/>
              <a:t>л. Лечева, П. Стефанова. Практическо ръководство за сестрински грижи при болни с онкологични заболявания. Изд. </a:t>
            </a:r>
            <a:r>
              <a:rPr lang="bg-BG" sz="2900" dirty="0" err="1" smtClean="0"/>
              <a:t>Полиграф</a:t>
            </a:r>
            <a:r>
              <a:rPr lang="bg-BG" sz="2900" dirty="0" smtClean="0"/>
              <a:t>. 2020г.</a:t>
            </a:r>
          </a:p>
          <a:p>
            <a:pPr marL="0" indent="0">
              <a:buNone/>
            </a:pPr>
            <a:r>
              <a:rPr lang="ru-RU" sz="4400" dirty="0"/>
              <a:t>Участие на студенти в Студентски научни форуми</a:t>
            </a:r>
            <a:endParaRPr lang="bg-BG" sz="4400" dirty="0" smtClean="0"/>
          </a:p>
          <a:p>
            <a:r>
              <a:rPr lang="ru-RU" dirty="0" smtClean="0"/>
              <a:t>Тодоракева Ив., Онкологичните болести като социално-значими заболявания. Конференция за студенти, докторанти и млади </a:t>
            </a:r>
            <a:r>
              <a:rPr lang="ru-RU" sz="2900" dirty="0" smtClean="0"/>
              <a:t>научни работници, Научна сесия на Университет „Проф. д-р АсенЗлатаров“, Факултет по природни и технически науки, 2019.</a:t>
            </a:r>
          </a:p>
          <a:p>
            <a:r>
              <a:rPr lang="ru-RU" sz="2900" dirty="0" smtClean="0"/>
              <a:t>Тодоракева Ив., В. Крагуев, Карцином на млечната жлеза - рискови фактори и профилактика.  Международна Студентска Научна сесия ФОЗЗГ и Медицински колеж при Университет „Проф. д-р Асен Златаров”,  2019.</a:t>
            </a:r>
          </a:p>
          <a:p>
            <a:r>
              <a:rPr lang="ru-RU" sz="2900" dirty="0" smtClean="0"/>
              <a:t>Nazlican Deniz, Измир, Специални сестрински грижи при рак на гърдата в Република Турция. Международна Студентска Научна сесия на ФОЗЗГ и Медицински колеж при Университет „Проф. д-р Асен Златаров” 2019.</a:t>
            </a:r>
          </a:p>
          <a:p>
            <a:r>
              <a:rPr lang="ru-RU" sz="2900" dirty="0" smtClean="0"/>
              <a:t>Грозданова, С.,  Качество на живот, превенция и профилактика на социално значими онкологични заболявания. Втора студентска научна сесия на ФОЗЗГ и Медицински колеж на Университет „Проф.д-р Асен Златаров“ 2020.</a:t>
            </a:r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Финансов отчет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2965"/>
            <a:ext cx="11062447" cy="4711233"/>
          </a:xfrm>
        </p:spPr>
        <p:txBody>
          <a:bodyPr>
            <a:normAutofit fontScale="92500" lnSpcReduction="10000"/>
          </a:bodyPr>
          <a:lstStyle/>
          <a:p>
            <a:pPr lvl="0"/>
            <a:endParaRPr lang="en-US" sz="2200" dirty="0" smtClean="0"/>
          </a:p>
          <a:p>
            <a:pPr lvl="0"/>
            <a:r>
              <a:rPr lang="ru-RU" sz="2600" b="1" dirty="0" smtClean="0"/>
              <a:t>Планирани </a:t>
            </a:r>
            <a:r>
              <a:rPr lang="ru-RU" sz="2600" b="1" dirty="0"/>
              <a:t>средства: 5185.00 </a:t>
            </a:r>
            <a:r>
              <a:rPr lang="ru-RU" sz="2600" b="1" dirty="0" smtClean="0"/>
              <a:t>лв.                        Изразходени </a:t>
            </a:r>
            <a:r>
              <a:rPr lang="ru-RU" sz="2600" b="1" dirty="0"/>
              <a:t>средства: 4771.23 </a:t>
            </a:r>
            <a:r>
              <a:rPr lang="ru-RU" sz="2600" b="1" dirty="0" smtClean="0"/>
              <a:t>лв.</a:t>
            </a:r>
            <a:endParaRPr lang="en-US" sz="2600" b="1" dirty="0">
              <a:latin typeface="Arial" panose="020B0604020202020204" pitchFamily="34" charset="0"/>
            </a:endParaRPr>
          </a:p>
          <a:p>
            <a:pPr lvl="0"/>
            <a:r>
              <a:rPr lang="ru-RU" sz="2600" dirty="0" smtClean="0"/>
              <a:t>Срок </a:t>
            </a:r>
            <a:r>
              <a:rPr lang="ru-RU" sz="2600" dirty="0"/>
              <a:t>на договора: 2 години</a:t>
            </a:r>
          </a:p>
          <a:p>
            <a:pPr lvl="0"/>
            <a:r>
              <a:rPr lang="bg-BG" sz="2200" dirty="0" smtClean="0"/>
              <a:t>Средствата по </a:t>
            </a:r>
            <a:r>
              <a:rPr lang="bg-BG" sz="2200" dirty="0"/>
              <a:t>проекта са </a:t>
            </a:r>
            <a:r>
              <a:rPr lang="bg-BG" sz="2200" dirty="0" smtClean="0"/>
              <a:t>изразходвани </a:t>
            </a:r>
            <a:r>
              <a:rPr lang="bg-BG" sz="2200" dirty="0"/>
              <a:t>за участие в научни форуми, публикации и </a:t>
            </a:r>
            <a:r>
              <a:rPr lang="bg-BG" sz="2200" dirty="0" smtClean="0"/>
              <a:t>закупуване </a:t>
            </a:r>
            <a:r>
              <a:rPr lang="bg-BG" sz="2200" dirty="0"/>
              <a:t>на материални придобивки за катедра „Здравни </a:t>
            </a:r>
            <a:r>
              <a:rPr lang="bg-BG" sz="2200" dirty="0" smtClean="0"/>
              <a:t>грижи“ за процеса на изследване и на </a:t>
            </a:r>
            <a:r>
              <a:rPr lang="bg-BG" sz="2200" dirty="0"/>
              <a:t>обучение на студентите от </a:t>
            </a:r>
            <a:r>
              <a:rPr lang="bg-BG" sz="2200" dirty="0" smtClean="0"/>
              <a:t>специалностите </a:t>
            </a:r>
            <a:r>
              <a:rPr lang="bg-BG" sz="2200" dirty="0"/>
              <a:t>„Медицинска сестра“, „Акушерка“ и „Лекарски асистент“ </a:t>
            </a:r>
            <a:r>
              <a:rPr lang="bg-BG" sz="2200" dirty="0" smtClean="0"/>
              <a:t>: </a:t>
            </a:r>
          </a:p>
          <a:p>
            <a:pPr lvl="0"/>
            <a:r>
              <a:rPr lang="bg-BG" sz="2200" dirty="0" smtClean="0"/>
              <a:t>Цветно </a:t>
            </a:r>
            <a:r>
              <a:rPr lang="bg-BG" sz="2200" dirty="0"/>
              <a:t>мултифункционална устройство</a:t>
            </a:r>
            <a:endParaRPr lang="en-US" sz="2200" dirty="0"/>
          </a:p>
          <a:p>
            <a:pPr lvl="0"/>
            <a:r>
              <a:rPr lang="bg-BG" sz="2200" dirty="0"/>
              <a:t>Дентален макет</a:t>
            </a:r>
            <a:endParaRPr lang="en-US" sz="2200" dirty="0"/>
          </a:p>
          <a:p>
            <a:pPr lvl="0"/>
            <a:r>
              <a:rPr lang="bg-BG" sz="2200" dirty="0"/>
              <a:t>Макет на око</a:t>
            </a:r>
            <a:r>
              <a:rPr lang="en-US" sz="2200" dirty="0"/>
              <a:t>                               </a:t>
            </a:r>
            <a:r>
              <a:rPr lang="bg-BG" sz="2200" dirty="0"/>
              <a:t> </a:t>
            </a:r>
            <a:endParaRPr lang="en-US" sz="2200" dirty="0"/>
          </a:p>
          <a:p>
            <a:r>
              <a:rPr lang="bg-BG" sz="2200" dirty="0"/>
              <a:t>Лазерни </a:t>
            </a:r>
            <a:r>
              <a:rPr lang="bg-BG" sz="2200" dirty="0" smtClean="0"/>
              <a:t>термометри – 2 бр.</a:t>
            </a:r>
          </a:p>
          <a:p>
            <a:r>
              <a:rPr lang="ru-RU" sz="2200" dirty="0" smtClean="0"/>
              <a:t>Антидекубитален дюшек -2 бр.</a:t>
            </a:r>
          </a:p>
          <a:p>
            <a:r>
              <a:rPr lang="ru-RU" sz="2200" dirty="0" smtClean="0"/>
              <a:t>Чанти за спешна помощ -3 бр.</a:t>
            </a:r>
          </a:p>
          <a:p>
            <a:r>
              <a:rPr lang="ru-RU" sz="2200" dirty="0" smtClean="0"/>
              <a:t>Консумативи за цветен лазерен принтер – 4 бр.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846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  Проект № 429/2019/20г.  „Проучване качеството на живот при хора с онкологични заболявания – рак на гърдата, рак на шийката на матката, колоректален карцином и рак на простатата“    </vt:lpstr>
      <vt:lpstr>изследователски екип</vt:lpstr>
      <vt:lpstr>Цели и задачи на проекта</vt:lpstr>
      <vt:lpstr>Постигнати научни резултати</vt:lpstr>
      <vt:lpstr>Публикации по темата</vt:lpstr>
      <vt:lpstr>Финансов отчет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429/2019/20г. „Проучване качеството на живот при хора с онкологични заболявания – рак на гърдата, рак на шийката на матката, колоректален карцином и рак на простатата“</dc:title>
  <dc:creator>Teacher</dc:creator>
  <cp:lastModifiedBy>V.Manova</cp:lastModifiedBy>
  <cp:revision>18</cp:revision>
  <dcterms:created xsi:type="dcterms:W3CDTF">2020-12-04T14:12:23Z</dcterms:created>
  <dcterms:modified xsi:type="dcterms:W3CDTF">2020-12-08T09:26:56Z</dcterms:modified>
</cp:coreProperties>
</file>