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3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CD3E0-40A3-49F6-946C-043D471F5FA0}" v="51" dt="2024-12-08T21:32:34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6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2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CFD0-9462-47BB-A0E4-4BB48663A6A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3185-7FAF-4C56-A452-0645136D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13185-7FAF-4C56-A452-0645136D90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13185-7FAF-4C56-A452-0645136D90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970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951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1825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398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928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40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523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388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39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71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075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967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73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681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994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488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4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4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36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8CE139E-4058-7064-3060-32D05831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59" y="3859885"/>
            <a:ext cx="9986050" cy="1584333"/>
          </a:xfrm>
        </p:spPr>
        <p:txBody>
          <a:bodyPr>
            <a:noAutofit/>
          </a:bodyPr>
          <a:lstStyle/>
          <a:p>
            <a:pPr algn="ctr"/>
            <a:b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Изследване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слюнчените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алфа-амилаза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кортизол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като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маркери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психо-емоционален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стрес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медици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изпитна</a:t>
            </a:r>
            <a:r>
              <a:rPr lang="en-US" sz="2500" b="1" kern="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сесия</a:t>
            </a:r>
            <a:br>
              <a:rPr lang="en-US" sz="25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5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DB7C659-BC89-0EBF-B56A-935F73963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770" y="5118565"/>
            <a:ext cx="8915399" cy="507189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bg-BG" sz="20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Ръководител:</a:t>
            </a:r>
            <a:r>
              <a:rPr lang="bg-BG" sz="2000" b="1" i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доц. д-р Марияна Йорданова </a:t>
            </a:r>
            <a:r>
              <a:rPr lang="bg-BG" sz="2000" b="1" i="1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д.м</a:t>
            </a:r>
            <a:endParaRPr lang="en-US" sz="2000" i="1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AA1FE999-6C7A-2B1E-506A-1E07D66E3AAA}"/>
              </a:ext>
            </a:extLst>
          </p:cNvPr>
          <p:cNvSpPr txBox="1"/>
          <p:nvPr/>
        </p:nvSpPr>
        <p:spPr>
          <a:xfrm>
            <a:off x="1146044" y="5633693"/>
            <a:ext cx="10912069" cy="105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bg-BG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Работен колектив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доц. д-р Йордан Георгиев, доц. д-р Диляна </a:t>
            </a:r>
            <a:r>
              <a:rPr lang="bg-BG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Звездова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bg-BG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Габриела </a:t>
            </a:r>
            <a:r>
              <a:rPr lang="bg-BG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Карабойчева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 курс, Нина Нинова, II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курс, Ширин Маринова, I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курс, Ангел Ангелов, I</a:t>
            </a:r>
            <a:r>
              <a:rPr lang="en-US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курс</a:t>
            </a:r>
            <a:endParaRPr lang="en-US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AD4EC4CE-87FE-25D5-43BD-5695B9902AD9}"/>
              </a:ext>
            </a:extLst>
          </p:cNvPr>
          <p:cNvSpPr txBox="1"/>
          <p:nvPr/>
        </p:nvSpPr>
        <p:spPr>
          <a:xfrm>
            <a:off x="3360065" y="1467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проект НИХ - 494/2023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25256AF-9F51-3E30-78B4-881C138B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20380"/>
            <a:ext cx="7620000" cy="32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C84B3C-A8EA-CB32-9A2C-EAD64305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07" y="392998"/>
            <a:ext cx="9574924" cy="658152"/>
          </a:xfrm>
        </p:spPr>
        <p:txBody>
          <a:bodyPr>
            <a:normAutofit/>
          </a:bodyPr>
          <a:lstStyle/>
          <a:p>
            <a:pPr algn="ctr"/>
            <a:r>
              <a:rPr kumimoji="0" lang="bg-BG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Nunito"/>
              </a:rPr>
              <a:t>Актуалност на темата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9A5D3A64-08D1-FA2A-B6C1-9FD6E3AA5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207" y="1175657"/>
            <a:ext cx="9574924" cy="5582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80477" y="4067034"/>
            <a:ext cx="1624084" cy="573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9D3395"/>
                </a:solidFill>
              </a:rPr>
              <a:t>sA</a:t>
            </a:r>
            <a:r>
              <a:rPr lang="en-US" b="1" dirty="0">
                <a:solidFill>
                  <a:srgbClr val="9D3395"/>
                </a:solidFill>
              </a:rPr>
              <a:t>-Amylase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20919" y="3821373"/>
            <a:ext cx="559558" cy="532263"/>
          </a:xfrm>
          <a:prstGeom prst="straightConnector1">
            <a:avLst/>
          </a:prstGeom>
          <a:ln>
            <a:solidFill>
              <a:srgbClr val="9D33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9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64D745E-1E1E-DDCD-98B5-C72E9AB9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71" y="2379549"/>
            <a:ext cx="5039591" cy="1280890"/>
          </a:xfrm>
        </p:spPr>
        <p:txBody>
          <a:bodyPr>
            <a:normAutofit/>
          </a:bodyPr>
          <a:lstStyle/>
          <a:p>
            <a:pPr algn="ctr"/>
            <a:r>
              <a:rPr lang="bg-BG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 на проекта</a:t>
            </a:r>
            <a:r>
              <a:rPr lang="bg-BG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B24D4F9-0388-18C8-8C2D-938DAF1B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588" y="4918106"/>
            <a:ext cx="10811971" cy="166356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 се оценят нивата на слюнчените алфа-</a:t>
            </a:r>
            <a:r>
              <a:rPr lang="bg-BG" sz="2400" b="1" i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амилаза</a:t>
            </a: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b="1" i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bg-BG" sz="2400" b="1" i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нестимулирана</a:t>
            </a:r>
            <a:r>
              <a:rPr lang="bg-BG" sz="2400" b="1" i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слюнка като неинвазивни биомаркери на психо-емоционален стрес при студенти медици и тяхната корелация със стресиращото събитие – изпит.</a:t>
            </a:r>
            <a:endParaRPr lang="en-US" sz="2400" b="1" i="1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Петя Стойчева-Кривицки: Как да се справим със стреса на работното място? -  366 БЛОГ">
            <a:extLst>
              <a:ext uri="{FF2B5EF4-FFF2-40B4-BE49-F238E27FC236}">
                <a16:creationId xmlns:a16="http://schemas.microsoft.com/office/drawing/2014/main" id="{679B6AFA-82B9-6D6D-CA0D-EF6C9748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315" y="176212"/>
            <a:ext cx="6694714" cy="44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0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D510831-CDA4-9D5C-5013-4B01C7D2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25" y="208474"/>
            <a:ext cx="8911687" cy="738304"/>
          </a:xfrm>
        </p:spPr>
        <p:txBody>
          <a:bodyPr/>
          <a:lstStyle/>
          <a:p>
            <a:pPr algn="ctr"/>
            <a:r>
              <a:rPr lang="bg-BG" sz="36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Основните задачи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5C2A874-7127-85E0-7238-C5891444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91" y="946778"/>
            <a:ext cx="10871974" cy="5702748"/>
          </a:xfrm>
        </p:spPr>
        <p:txBody>
          <a:bodyPr>
            <a:noAutofit/>
          </a:bodyPr>
          <a:lstStyle/>
          <a:p>
            <a:pPr lvl="1" algn="just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Провеждане на анкетно проучване със студентите с насочени въпроси за субективното психо-емоционално усещане</a:t>
            </a:r>
            <a:r>
              <a:rPr lang="en-US" sz="2400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самооценка на стреса непосредствено преди изпит.</a:t>
            </a:r>
            <a:endParaRPr lang="bg-BG" sz="2400" kern="1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Пробонабиране на биологичен материал - </a:t>
            </a:r>
            <a:r>
              <a:rPr lang="bg-BG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слюнка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пиков момент по време на изпит и </a:t>
            </a:r>
            <a:r>
              <a:rPr lang="ru-RU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рутинна учебна ситуация (през семестъра – тип контролна група). 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слюнчените показатели </a:t>
            </a:r>
            <a:r>
              <a:rPr lang="bg-BG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алфа-</a:t>
            </a:r>
            <a:r>
              <a:rPr lang="bg-BG" sz="2400" b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амилаза</a:t>
            </a:r>
            <a:r>
              <a:rPr lang="en-US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400" b="1" kern="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bg-BG" sz="2400" b="1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sCor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Изследване на взаимовръзката между стойностите на слюнчените биомаркери и направената оценка на стреса. 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Оценка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психологич</a:t>
            </a:r>
            <a:r>
              <a:rPr lang="bg-BG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ния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стрес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академичната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успеваемост</a:t>
            </a:r>
            <a:r>
              <a:rPr lang="bg-BG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студенти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медици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изпитна</a:t>
            </a:r>
            <a:r>
              <a:rPr lang="en-US" sz="2400" kern="0" cap="all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сесия</a:t>
            </a:r>
            <a:r>
              <a:rPr lang="bg-BG" sz="24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bg-BG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 анализ и популяризиране на получените данни.</a:t>
            </a:r>
            <a:endParaRPr lang="en-US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574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CFB96A5-38A8-A26E-D087-701C99E3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62279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</a:pPr>
            <a:r>
              <a:rPr lang="bg-BG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br>
              <a:rPr lang="bg-BG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68BAA5-064F-AF8E-E36F-3D69AB66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68925"/>
              </p:ext>
            </p:extLst>
          </p:nvPr>
        </p:nvGraphicFramePr>
        <p:xfrm>
          <a:off x="142875" y="622799"/>
          <a:ext cx="12049125" cy="6089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62625">
                  <a:extLst>
                    <a:ext uri="{9D8B030D-6E8A-4147-A177-3AD203B41FA5}">
                      <a16:colId xmlns:a16="http://schemas.microsoft.com/office/drawing/2014/main" val="2039860192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3726817613"/>
                    </a:ext>
                  </a:extLst>
                </a:gridCol>
              </a:tblGrid>
              <a:tr h="353494">
                <a:tc>
                  <a:txBody>
                    <a:bodyPr/>
                    <a:lstStyle/>
                    <a:p>
                      <a:r>
                        <a:rPr lang="bg-BG" dirty="0"/>
                        <a:t>Изследвани лица (предвидени</a:t>
                      </a:r>
                      <a:r>
                        <a:rPr lang="en-US" dirty="0"/>
                        <a:t> </a:t>
                      </a:r>
                      <a:r>
                        <a:rPr lang="bg-BG" dirty="0"/>
                        <a:t>задачи)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Отчетена дейност м.11.2024 (краен отчет)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21512"/>
                  </a:ext>
                </a:extLst>
              </a:tr>
              <a:tr h="813521"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125 от 1, 2, 3 и 4 курс</a:t>
                      </a:r>
                    </a:p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20 лица- </a:t>
                      </a:r>
                      <a:r>
                        <a:rPr lang="bg-BG" b="0" dirty="0">
                          <a:solidFill>
                            <a:srgbClr val="002060"/>
                          </a:solidFill>
                        </a:rPr>
                        <a:t>в рутинна учебна ситуация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125 от 1,2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3 и 4 курс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bg-BG" sz="1600" b="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99 жени, 26 мъже)</a:t>
                      </a:r>
                      <a:endParaRPr kumimoji="0" lang="en-US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20 контроли </a:t>
                      </a:r>
                      <a:r>
                        <a:rPr lang="bg-BG" b="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жени, 8 мъже)</a:t>
                      </a:r>
                      <a:endParaRPr lang="bg-BG" b="1" dirty="0">
                        <a:solidFill>
                          <a:srgbClr val="002060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възраст  </a:t>
                      </a:r>
                      <a:r>
                        <a:rPr lang="bg-BG" sz="1600" b="1" i="1" dirty="0">
                          <a:solidFill>
                            <a:srgbClr val="002060"/>
                          </a:solidFill>
                        </a:rPr>
                        <a:t>24,1±2,7 години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54901"/>
                  </a:ext>
                </a:extLst>
              </a:tr>
              <a:tr h="1008689"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Време на провеждане</a:t>
                      </a:r>
                    </a:p>
                    <a:p>
                      <a:r>
                        <a:rPr lang="en-US" altLang="en-US" sz="1600" b="0" i="1" dirty="0">
                          <a:solidFill>
                            <a:srgbClr val="002060"/>
                          </a:solidFill>
                        </a:rPr>
                        <a:t>15</a:t>
                      </a:r>
                      <a:r>
                        <a:rPr lang="bg-BG" altLang="en-US" sz="1600" b="0" i="1" dirty="0">
                          <a:solidFill>
                            <a:srgbClr val="002060"/>
                          </a:solidFill>
                        </a:rPr>
                        <a:t> ÷ </a:t>
                      </a:r>
                      <a:r>
                        <a:rPr lang="en-US" altLang="en-US" sz="1600" b="0" i="1" dirty="0">
                          <a:solidFill>
                            <a:srgbClr val="002060"/>
                          </a:solidFill>
                        </a:rPr>
                        <a:t>30.06.23</a:t>
                      </a:r>
                      <a:r>
                        <a:rPr lang="bg-BG" altLang="en-US" sz="1600" b="0" i="1" dirty="0">
                          <a:solidFill>
                            <a:srgbClr val="002060"/>
                          </a:solidFill>
                        </a:rPr>
                        <a:t> г.</a:t>
                      </a:r>
                      <a:r>
                        <a:rPr lang="en-US" altLang="en-US" sz="1600" b="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g-BG" altLang="en-US" sz="1600" b="0" i="1" dirty="0">
                          <a:solidFill>
                            <a:srgbClr val="002060"/>
                          </a:solidFill>
                        </a:rPr>
                        <a:t>лятна изпитна сесия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altLang="en-US" sz="1600" b="0" i="1" dirty="0">
                          <a:solidFill>
                            <a:srgbClr val="002060"/>
                          </a:solidFill>
                        </a:rPr>
                        <a:t>Зимен семестър 2023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Зимна сесия 01.2024</a:t>
                      </a:r>
                      <a:endParaRPr lang="en-US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Изпит по дисциплини</a:t>
                      </a:r>
                      <a:r>
                        <a:rPr lang="bg-BG" dirty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Биология- 1 курс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Биохимия- 2 курс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Клинична лаборатория- 4 курс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33982"/>
                  </a:ext>
                </a:extLst>
              </a:tr>
              <a:tr h="1456996">
                <a:tc>
                  <a:txBody>
                    <a:bodyPr/>
                    <a:lstStyle/>
                    <a:p>
                      <a:r>
                        <a:rPr lang="bg-BG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Анкетна карта и провеждане на анкета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Изработена анкетна карта (въпроси</a:t>
                      </a:r>
                      <a:r>
                        <a:rPr lang="bg-BG" dirty="0"/>
                        <a:t>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Академична натовареност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Самооценка на академичен стрес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Оценка трудност на изпита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затрудненията в ежедневието, генератори на стрес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стрес по време на самия изпит</a:t>
                      </a:r>
                      <a:endParaRPr lang="bg-BG" sz="16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26536"/>
                  </a:ext>
                </a:extLst>
              </a:tr>
              <a:tr h="2157475"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Биологичен материал и лабораторни показатели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 err="1">
                          <a:solidFill>
                            <a:srgbClr val="002060"/>
                          </a:solidFill>
                        </a:rPr>
                        <a:t>Преданалитични</a:t>
                      </a: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 правила</a:t>
                      </a:r>
                      <a:endParaRPr lang="en-US" sz="1600" b="0" i="1" dirty="0">
                        <a:solidFill>
                          <a:srgbClr val="002060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Разработен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модифициран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ензимен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метод за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sAA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калибриране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, проверка на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аналитичната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надеждност</a:t>
                      </a:r>
                      <a:endParaRPr lang="ru-RU" sz="1600" b="0" i="1" dirty="0">
                        <a:solidFill>
                          <a:srgbClr val="002060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Разработване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и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калибриране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на ELISA метод за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слюнчен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кортизол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>
                          <a:solidFill>
                            <a:srgbClr val="002060"/>
                          </a:solidFill>
                        </a:rPr>
                        <a:t>Слюнка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bg-BG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Преданалитични</a:t>
                      </a:r>
                      <a:r>
                        <a:rPr kumimoji="0" lang="bg-BG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правила и инструкция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1" dirty="0" err="1">
                          <a:solidFill>
                            <a:srgbClr val="002060"/>
                          </a:solidFill>
                        </a:rPr>
                        <a:t>sAA</a:t>
                      </a:r>
                      <a:r>
                        <a:rPr lang="en-US" sz="1600" b="1" i="1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kumimoji="0" lang="ru-RU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изследване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en-US" sz="1600" b="0" i="1" dirty="0" err="1">
                          <a:solidFill>
                            <a:srgbClr val="002060"/>
                          </a:solidFill>
                        </a:rPr>
                        <a:t>sAA</a:t>
                      </a:r>
                      <a:r>
                        <a:rPr lang="bg-BG" sz="1600" b="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при </a:t>
                      </a:r>
                      <a:r>
                        <a:rPr lang="ru-RU" sz="1600" b="0" i="1" dirty="0" err="1">
                          <a:solidFill>
                            <a:srgbClr val="002060"/>
                          </a:solidFill>
                        </a:rPr>
                        <a:t>включените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</a:rPr>
                        <a:t> в проекта лица</a:t>
                      </a:r>
                      <a:endParaRPr lang="bg-BG" sz="1600" i="1" dirty="0">
                        <a:solidFill>
                          <a:srgbClr val="002060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 err="1">
                          <a:solidFill>
                            <a:srgbClr val="002060"/>
                          </a:solidFill>
                        </a:rPr>
                        <a:t>sCor</a:t>
                      </a:r>
                      <a:r>
                        <a:rPr lang="en-US" sz="1600" b="1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g-BG" sz="1600" i="1" dirty="0">
                          <a:solidFill>
                            <a:srgbClr val="002060"/>
                          </a:solidFill>
                        </a:rPr>
                        <a:t>–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Изследване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sСor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при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включените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в проекта лица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88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D1D9C9-5717-4271-21CA-D046A986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669" y="143616"/>
            <a:ext cx="6395211" cy="56045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bg-BG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08E391-3237-416C-5E29-72883B8BC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95724"/>
              </p:ext>
            </p:extLst>
          </p:nvPr>
        </p:nvGraphicFramePr>
        <p:xfrm>
          <a:off x="381837" y="676931"/>
          <a:ext cx="11736475" cy="60238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2426">
                  <a:extLst>
                    <a:ext uri="{9D8B030D-6E8A-4147-A177-3AD203B41FA5}">
                      <a16:colId xmlns:a16="http://schemas.microsoft.com/office/drawing/2014/main" val="2462599172"/>
                    </a:ext>
                  </a:extLst>
                </a:gridCol>
                <a:gridCol w="7014049">
                  <a:extLst>
                    <a:ext uri="{9D8B030D-6E8A-4147-A177-3AD203B41FA5}">
                      <a16:colId xmlns:a16="http://schemas.microsoft.com/office/drawing/2014/main" val="357838881"/>
                    </a:ext>
                  </a:extLst>
                </a:gridCol>
              </a:tblGrid>
              <a:tr h="374508">
                <a:tc>
                  <a:txBody>
                    <a:bodyPr/>
                    <a:lstStyle/>
                    <a:p>
                      <a:pPr algn="ctr"/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предвидени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bg-BG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Отчетена дейност м.11.2024 (краен отчет)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72085"/>
                  </a:ext>
                </a:extLst>
              </a:tr>
              <a:tr h="2125455">
                <a:tc>
                  <a:txBody>
                    <a:bodyPr/>
                    <a:lstStyle/>
                    <a:p>
                      <a:pPr marL="0" lvl="1" indent="0" algn="just">
                        <a:lnSpc>
                          <a:spcPct val="12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bg-BG" sz="1800" b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на данните от проведените изследвания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на данните от проведената анкета </a:t>
                      </a:r>
                    </a:p>
                    <a:p>
                      <a:pPr marL="180975" indent="-180975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Изследване на взаимовръзката между стойностите на слюнчените биомаркери и стресиращия фактор (изпит) и субективната оценка на студентите за стрес (анкета). </a:t>
                      </a:r>
                    </a:p>
                    <a:p>
                      <a:pPr marL="180975" indent="-180975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Влияние на академичната година,</a:t>
                      </a:r>
                      <a:r>
                        <a:rPr lang="bg-BG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пола и време за подготовка върху оценката за стрес и слюнчените биомаркери.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80975" indent="-180975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Оценка на психологичния стрес и академичната успеваемост при студенти медици в период на изпитна сесия 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50422"/>
                  </a:ext>
                </a:extLst>
              </a:tr>
              <a:tr h="857888"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анализ на данните</a:t>
                      </a:r>
                      <a:endPara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just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bg-BG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анализ на данните</a:t>
                      </a:r>
                    </a:p>
                    <a:p>
                      <a:pPr marL="180975" marR="0" lvl="1" indent="-180975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Дескриптивен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параметричен Т-тест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ANOVA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g-BG" sz="1600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корелационен анализ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43762"/>
                  </a:ext>
                </a:extLst>
              </a:tr>
              <a:tr h="1008292">
                <a:tc>
                  <a:txBody>
                    <a:bodyPr/>
                    <a:lstStyle/>
                    <a:p>
                      <a:r>
                        <a:rPr lang="bg-BG" sz="1800" b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Популяризиране на получените данни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b="1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доклад на Есенен медицински форум</a:t>
                      </a:r>
                      <a:r>
                        <a:rPr lang="bg-BG" sz="1600" i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, 3-4.11.2023 Бургас 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bg-BG" sz="1600" b="1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Подготвена статия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„Оценка</a:t>
                      </a:r>
                      <a:r>
                        <a:rPr lang="bg-BG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</a:t>
                      </a:r>
                      <a:r>
                        <a:rPr lang="bg-BG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психологич</a:t>
                      </a:r>
                      <a:r>
                        <a:rPr lang="bg-BG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ния</a:t>
                      </a:r>
                      <a:r>
                        <a:rPr lang="bg-BG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стрес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</a:t>
                      </a:r>
                      <a:r>
                        <a:rPr lang="bg-BG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академичната</a:t>
                      </a:r>
                      <a:r>
                        <a:rPr lang="bg-BG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успеваемост</a:t>
                      </a:r>
                      <a:r>
                        <a:rPr lang="bg-BG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при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студенти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медици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в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период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на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изпитна</a:t>
                      </a:r>
                      <a:r>
                        <a:rPr lang="en-US" sz="1600" i="1" kern="0" cap="all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600" i="1" kern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сесия</a:t>
                      </a:r>
                      <a:r>
                        <a:rPr lang="bg-BG" sz="1600" i="1" kern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“ </a:t>
                      </a:r>
                      <a:endParaRPr lang="bg-BG" sz="16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93718"/>
                  </a:ext>
                </a:extLst>
              </a:tr>
              <a:tr h="1469225">
                <a:tc>
                  <a:txBody>
                    <a:bodyPr/>
                    <a:lstStyle/>
                    <a:p>
                      <a:r>
                        <a:rPr lang="ru-RU" sz="1600" b="1" i="0" dirty="0" err="1">
                          <a:solidFill>
                            <a:srgbClr val="002060"/>
                          </a:solidFill>
                          <a:latin typeface="+mn-lt"/>
                        </a:rPr>
                        <a:t>Други</a:t>
                      </a:r>
                      <a:endParaRPr lang="ru-RU" sz="16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Изработване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на спецификация за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закупуване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на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Elisa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reader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( по проекта)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докладни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записки по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финансовите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  <a:latin typeface="+mn-lt"/>
                        </a:rPr>
                        <a:t>разходи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  <a:p>
                      <a:endParaRPr lang="en-US" sz="16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dirty="0"/>
                        <a:t>•	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Участие в 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</a:rPr>
                        <a:t>Първа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 научна 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</a:rPr>
                        <a:t>сесия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за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студени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и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млади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научни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работници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„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Медицински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науки“  Бургас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април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2024</a:t>
                      </a:r>
                    </a:p>
                    <a:p>
                      <a:pPr marL="180975" indent="-180975"/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•	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Подготвена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</a:rPr>
                        <a:t>обзорна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2060"/>
                          </a:solidFill>
                        </a:rPr>
                        <a:t>статия</a:t>
                      </a:r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по проблема на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стресовите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слюнчени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маркери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с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участието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студенти</a:t>
                      </a:r>
                      <a:endParaRPr lang="ru-RU" sz="1600" i="1" dirty="0">
                        <a:solidFill>
                          <a:srgbClr val="002060"/>
                        </a:solidFill>
                      </a:endParaRPr>
                    </a:p>
                    <a:p>
                      <a:pPr marL="180975" indent="-180975"/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•	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Подготвя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се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статия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с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обобщаване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на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данните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от </a:t>
                      </a:r>
                      <a:r>
                        <a:rPr lang="ru-RU" sz="1600" i="1" dirty="0" err="1">
                          <a:solidFill>
                            <a:srgbClr val="002060"/>
                          </a:solidFill>
                        </a:rPr>
                        <a:t>проучванетo</a:t>
                      </a:r>
                      <a:endParaRPr lang="en-US" sz="1600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5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5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C1D28F1C-0AA1-B6AC-6095-8FD8BB34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841" y="252098"/>
            <a:ext cx="8912225" cy="52162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bg-BG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5EBF630-4C61-39C1-55F3-F4C32A2E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40" y="773722"/>
            <a:ext cx="5127180" cy="242641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8AA02E7-3BE1-5A66-2556-1ECAD35AB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98809"/>
              </p:ext>
            </p:extLst>
          </p:nvPr>
        </p:nvGraphicFramePr>
        <p:xfrm>
          <a:off x="6338420" y="1087397"/>
          <a:ext cx="5507355" cy="899795"/>
        </p:xfrm>
        <a:graphic>
          <a:graphicData uri="http://schemas.openxmlformats.org/drawingml/2006/table">
            <a:tbl>
              <a:tblPr firstRow="1" firstCol="1" bandRow="1"/>
              <a:tblGrid>
                <a:gridCol w="1245235">
                  <a:extLst>
                    <a:ext uri="{9D8B030D-6E8A-4147-A177-3AD203B41FA5}">
                      <a16:colId xmlns:a16="http://schemas.microsoft.com/office/drawing/2014/main" val="417250732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24526412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4058895653"/>
                    </a:ext>
                  </a:extLst>
                </a:gridCol>
                <a:gridCol w="838835">
                  <a:extLst>
                    <a:ext uri="{9D8B030D-6E8A-4147-A177-3AD203B41FA5}">
                      <a16:colId xmlns:a16="http://schemas.microsoft.com/office/drawing/2014/main" val="15889218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време на семестъра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време на изпит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29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АА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[U/ml]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51,28÷194,5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199,1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96,68÷282,5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0,0382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325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sCor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[ug/dl]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0,2025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÷0,705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0,7120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÷1,240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0,0045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4783"/>
                  </a:ext>
                </a:extLst>
              </a:tr>
            </a:tbl>
          </a:graphicData>
        </a:graphic>
      </p:graphicFrame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71E11741-61A0-A121-55B7-80CB20802854}"/>
              </a:ext>
            </a:extLst>
          </p:cNvPr>
          <p:cNvSpPr txBox="1"/>
          <p:nvPr/>
        </p:nvSpPr>
        <p:spPr>
          <a:xfrm>
            <a:off x="6338419" y="688506"/>
            <a:ext cx="5699506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Табл.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Стойности на двукратно изследване на показатели на стрес в 3 курс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F9BA1E4-CA69-D80A-BACB-FE61E34EA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85143"/>
              </p:ext>
            </p:extLst>
          </p:nvPr>
        </p:nvGraphicFramePr>
        <p:xfrm>
          <a:off x="6338419" y="2569574"/>
          <a:ext cx="5507355" cy="1097598"/>
        </p:xfrm>
        <a:graphic>
          <a:graphicData uri="http://schemas.openxmlformats.org/drawingml/2006/table">
            <a:tbl>
              <a:tblPr firstRow="1" firstCol="1" bandRow="1"/>
              <a:tblGrid>
                <a:gridCol w="1245235">
                  <a:extLst>
                    <a:ext uri="{9D8B030D-6E8A-4147-A177-3AD203B41FA5}">
                      <a16:colId xmlns:a16="http://schemas.microsoft.com/office/drawing/2014/main" val="1555764729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19296492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529837373"/>
                    </a:ext>
                  </a:extLst>
                </a:gridCol>
                <a:gridCol w="838835">
                  <a:extLst>
                    <a:ext uri="{9D8B030D-6E8A-4147-A177-3AD203B41FA5}">
                      <a16:colId xmlns:a16="http://schemas.microsoft.com/office/drawing/2014/main" val="321116696"/>
                    </a:ext>
                  </a:extLst>
                </a:gridCol>
              </a:tblGrid>
              <a:tr h="2945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мъже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1448"/>
                  </a:ext>
                </a:extLst>
              </a:tr>
              <a:tr h="4015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АА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[U/ml]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40,31÷189,2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49,18÷200,9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259408"/>
                  </a:ext>
                </a:extLst>
              </a:tr>
              <a:tr h="4015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sCor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[ug/dl]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0,690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0,264÷</a:t>
                      </a:r>
                      <a:r>
                        <a:rPr lang="bg-BG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1,23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(IQR 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7÷1,55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5190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0A71DF9D-62F5-8E48-FA52-5563DFCF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123" y="2096631"/>
            <a:ext cx="5699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Табл.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</a:t>
            </a:r>
            <a:r>
              <a:rPr kumimoji="0" lang="bg-BG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Сравнителен анализ в стойностите на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bg-BG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АА и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sCor</a:t>
            </a:r>
            <a:r>
              <a:rPr kumimoji="0" lang="bg-BG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пол по време на изпит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6F783556-1208-6C6E-8E11-4F99AEE8CC1D}"/>
              </a:ext>
            </a:extLst>
          </p:cNvPr>
          <p:cNvSpPr txBox="1"/>
          <p:nvPr/>
        </p:nvSpPr>
        <p:spPr>
          <a:xfrm>
            <a:off x="598003" y="3661638"/>
            <a:ext cx="6591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3.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Сравнение на стойности на </a:t>
            </a:r>
            <a:r>
              <a:rPr lang="en-US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bg-BG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АА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en-US" sz="12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sCor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различните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академични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курсове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време на изпит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07CE38E-27A2-910A-0E92-E04134ECC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69770"/>
              </p:ext>
            </p:extLst>
          </p:nvPr>
        </p:nvGraphicFramePr>
        <p:xfrm>
          <a:off x="598003" y="4100169"/>
          <a:ext cx="6591720" cy="936371"/>
        </p:xfrm>
        <a:graphic>
          <a:graphicData uri="http://schemas.openxmlformats.org/drawingml/2006/table">
            <a:tbl>
              <a:tblPr firstRow="1" firstCol="1" bandRow="1"/>
              <a:tblGrid>
                <a:gridCol w="1136860">
                  <a:extLst>
                    <a:ext uri="{9D8B030D-6E8A-4147-A177-3AD203B41FA5}">
                      <a16:colId xmlns:a16="http://schemas.microsoft.com/office/drawing/2014/main" val="2110718201"/>
                    </a:ext>
                  </a:extLst>
                </a:gridCol>
                <a:gridCol w="1229254">
                  <a:extLst>
                    <a:ext uri="{9D8B030D-6E8A-4147-A177-3AD203B41FA5}">
                      <a16:colId xmlns:a16="http://schemas.microsoft.com/office/drawing/2014/main" val="2333304622"/>
                    </a:ext>
                  </a:extLst>
                </a:gridCol>
                <a:gridCol w="1229868">
                  <a:extLst>
                    <a:ext uri="{9D8B030D-6E8A-4147-A177-3AD203B41FA5}">
                      <a16:colId xmlns:a16="http://schemas.microsoft.com/office/drawing/2014/main" val="3294442017"/>
                    </a:ext>
                  </a:extLst>
                </a:gridCol>
                <a:gridCol w="1229868">
                  <a:extLst>
                    <a:ext uri="{9D8B030D-6E8A-4147-A177-3AD203B41FA5}">
                      <a16:colId xmlns:a16="http://schemas.microsoft.com/office/drawing/2014/main" val="3239910564"/>
                    </a:ext>
                  </a:extLst>
                </a:gridCol>
                <a:gridCol w="1152919">
                  <a:extLst>
                    <a:ext uri="{9D8B030D-6E8A-4147-A177-3AD203B41FA5}">
                      <a16:colId xmlns:a16="http://schemas.microsoft.com/office/drawing/2014/main" val="2887553168"/>
                    </a:ext>
                  </a:extLst>
                </a:gridCol>
                <a:gridCol w="612951">
                  <a:extLst>
                    <a:ext uri="{9D8B030D-6E8A-4147-A177-3AD203B41FA5}">
                      <a16:colId xmlns:a16="http://schemas.microsoft.com/office/drawing/2014/main" val="2669521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курс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курс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курс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bg-BG" sz="1200" b="1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курс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</a:pPr>
                      <a:r>
                        <a:rPr lang="en-US" sz="12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54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sАА [U/ml]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IQR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÷1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25,94÷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133.3)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128,6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103,4÷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82,35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bg-BG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37,71÷</a:t>
                      </a: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142.6)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56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sCor [ug/dl]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en-US" sz="12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IQR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0,9050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(0,3240÷1,283)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0,9670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(0,6250÷1,640)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0,5765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(0,2123÷1,045)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0,3185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(0,2033÷1,218)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</a:pPr>
                      <a:r>
                        <a:rPr lang="bg-BG" sz="12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0,0253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295423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DEAA5D59-37E5-421D-BE57-C216D3208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05779"/>
              </p:ext>
            </p:extLst>
          </p:nvPr>
        </p:nvGraphicFramePr>
        <p:xfrm>
          <a:off x="1130817" y="5863740"/>
          <a:ext cx="462534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1541780">
                  <a:extLst>
                    <a:ext uri="{9D8B030D-6E8A-4147-A177-3AD203B41FA5}">
                      <a16:colId xmlns:a16="http://schemas.microsoft.com/office/drawing/2014/main" val="2055633803"/>
                    </a:ext>
                  </a:extLst>
                </a:gridCol>
                <a:gridCol w="1541780">
                  <a:extLst>
                    <a:ext uri="{9D8B030D-6E8A-4147-A177-3AD203B41FA5}">
                      <a16:colId xmlns:a16="http://schemas.microsoft.com/office/drawing/2014/main" val="3496741053"/>
                    </a:ext>
                  </a:extLst>
                </a:gridCol>
                <a:gridCol w="1541780">
                  <a:extLst>
                    <a:ext uri="{9D8B030D-6E8A-4147-A177-3AD203B41FA5}">
                      <a16:colId xmlns:a16="http://schemas.microsoft.com/office/drawing/2014/main" val="292415126"/>
                    </a:ext>
                  </a:extLst>
                </a:gridCol>
              </a:tblGrid>
              <a:tr h="349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Корелация с оценка на стрес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Корелация с оценка на изпит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7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sАА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[U/ml]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r=-0,02661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;р=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r=0,2317; p=0,0289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5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sCor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ug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/dl]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r=0,3011;p=0,0046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r=-0,1611;p=ns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99157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EBD585E-74C2-E5AD-5F45-52F7F78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64029"/>
              </p:ext>
            </p:extLst>
          </p:nvPr>
        </p:nvGraphicFramePr>
        <p:xfrm>
          <a:off x="8040132" y="4314067"/>
          <a:ext cx="365760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1541780">
                  <a:extLst>
                    <a:ext uri="{9D8B030D-6E8A-4147-A177-3AD203B41FA5}">
                      <a16:colId xmlns:a16="http://schemas.microsoft.com/office/drawing/2014/main" val="1152937978"/>
                    </a:ext>
                  </a:extLst>
                </a:gridCol>
                <a:gridCol w="2115820">
                  <a:extLst>
                    <a:ext uri="{9D8B030D-6E8A-4147-A177-3AD203B41FA5}">
                      <a16:colId xmlns:a16="http://schemas.microsoft.com/office/drawing/2014/main" val="2059856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Корелация с напредване на академичната година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43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sАА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[U/ml]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r=0,1111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p=ns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583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sCor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ug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/dl]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r=-0,2201;p=0,00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15123"/>
                  </a:ext>
                </a:extLst>
              </a:tr>
            </a:tbl>
          </a:graphicData>
        </a:graphic>
      </p:graphicFrame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7E8E06A6-2C57-B652-FF3A-3C6BFCA55521}"/>
              </a:ext>
            </a:extLst>
          </p:cNvPr>
          <p:cNvSpPr txBox="1"/>
          <p:nvPr/>
        </p:nvSpPr>
        <p:spPr>
          <a:xfrm>
            <a:off x="7778235" y="3831865"/>
            <a:ext cx="4181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Табл.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Корелационни зависимости между стойностите на биомаркерите на стрес според академичната година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BE9E674C-AE15-CC95-2181-80E44E5A526F}"/>
              </a:ext>
            </a:extLst>
          </p:cNvPr>
          <p:cNvSpPr txBox="1"/>
          <p:nvPr/>
        </p:nvSpPr>
        <p:spPr>
          <a:xfrm>
            <a:off x="1056877" y="5250307"/>
            <a:ext cx="469928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g-BG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4. 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Корелационни зависимости между стойностите на биомаркерите на стрес и субективната оценка на стреса от страна на студентите и тяхната успеваемост на изпита.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6053" y="5396872"/>
            <a:ext cx="5504238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g-BG" sz="1600" dirty="0"/>
              <a:t>Една част от обработените данни: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bg-BG" sz="1600" dirty="0"/>
              <a:t>от анкетата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bg-BG" sz="1600" dirty="0"/>
              <a:t>стойности на слюнчените маркери на стрес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bg-BG" sz="1600" dirty="0"/>
              <a:t>корелационни взаимовръзки между субективни критерии и обективно изследвани показатели.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231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75C1852-C875-1745-D818-4B70A93F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074" y="159636"/>
            <a:ext cx="1764631" cy="63193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Изводи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</a:b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1051742-133E-1D0B-DD25-F0C9EF3E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15" y="791570"/>
            <a:ext cx="10812380" cy="5943600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Съществува статистически значимо различие в стойностите на </a:t>
            </a:r>
            <a:r>
              <a:rPr lang="bg-BG" sz="19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sCor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bg-BG" sz="1900" dirty="0">
                <a:solidFill>
                  <a:srgbClr val="002060"/>
                </a:solidFill>
                <a:ea typeface="Times New Roman" panose="02020603050405020304" pitchFamily="18" charset="0"/>
              </a:rPr>
              <a:t>и </a:t>
            </a:r>
            <a:r>
              <a:rPr kumimoji="0" lang="bg-BG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sАА</a:t>
            </a:r>
            <a:r>
              <a:rPr kumimoji="0" lang="bg-BG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 </a:t>
            </a:r>
            <a:r>
              <a:rPr lang="bg-BG" sz="1900" dirty="0">
                <a:solidFill>
                  <a:srgbClr val="002060"/>
                </a:solidFill>
                <a:ea typeface="Times New Roman" panose="02020603050405020304" pitchFamily="18" charset="0"/>
              </a:rPr>
              <a:t>в условията на рутинен учебен процес 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и по време на сесия.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Не се наблюдава статистически значимо различие в стойностите и на двата стресови биомаркера, както и субективната оценка за степен на стрес между двата пола.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Стойностите на </a:t>
            </a:r>
            <a:r>
              <a:rPr lang="bg-BG" sz="19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sCor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по</a:t>
            </a:r>
            <a:r>
              <a:rPr lang="en-US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добре корелират в положителна посока със субективната оценка на стреса </a:t>
            </a:r>
            <a:r>
              <a:rPr lang="en-US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(r=0,3011; p=0,0046)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, докато успеваемостта корелира положително с  </a:t>
            </a:r>
            <a:r>
              <a:rPr lang="bg-BG" sz="19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sАА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US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r=0.2317; p=0,0289)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и с тенденция за статистически отрицателна корелация спрямо нивата на </a:t>
            </a:r>
            <a:r>
              <a:rPr lang="bg-BG" sz="19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кортизола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 Тук вероятно острият изпитен стрес има благоприятно влияние за мобилизиране и справяне с изпита.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Стойностите на </a:t>
            </a:r>
            <a:r>
              <a:rPr lang="bg-BG" sz="19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sCor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статистически значимо намаляват с напредване на академичната година </a:t>
            </a:r>
            <a:r>
              <a:rPr lang="en-US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(r=-0,2201;p=0,010)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US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Такава зависимост за sАА не се наблюдава.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Установи се умерена, статистически значима взаимовръзка 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(r=0,2343; р=0.027)</a:t>
            </a:r>
            <a:r>
              <a:rPr lang="bg-BG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между тежестта на изпита и нивата на индивидуален стрес.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Самооценката за стрес намалява с академичната година обучение и се различава статистически значимо в групата студенти от 4 курс, спрямо 1 и 2 курс.</a:t>
            </a:r>
            <a:r>
              <a:rPr lang="en-US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bg-BG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Това съвпада и с измерените нива на биомаркерите за стрес.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Нивата на стрес корелират добре с резултатите от индивидуалната оценката за справяне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(r=0,3014; р=0.004) </a:t>
            </a:r>
            <a:r>
              <a:rPr lang="bg-BG" sz="1900" kern="1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и овладяване на стреса в тази група.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95000"/>
              </a:lnSpc>
              <a:spcBef>
                <a:spcPts val="900"/>
              </a:spcBef>
              <a:buFont typeface="Wingdings" panose="05000000000000000000" pitchFamily="2" charset="2"/>
              <a:buChar char=""/>
            </a:pPr>
            <a:r>
              <a:rPr lang="bg-BG" sz="1900" kern="1200" dirty="0">
                <a:solidFill>
                  <a:srgbClr val="002060"/>
                </a:solidFill>
                <a:effectLst/>
                <a:ea typeface="+mn-ea"/>
              </a:rPr>
              <a:t>Корелационни зависимости между времето отделяно за подготовка за изпита от страна на студента и субективната оценка на стрес и успеваемостта</a:t>
            </a:r>
            <a:r>
              <a:rPr lang="bg-BG" sz="1900" i="1" kern="1200" dirty="0">
                <a:solidFill>
                  <a:srgbClr val="002060"/>
                </a:solidFill>
                <a:effectLst/>
                <a:ea typeface="+mn-ea"/>
              </a:rPr>
              <a:t> </a:t>
            </a:r>
            <a:r>
              <a:rPr lang="bg-BG" sz="1900" kern="1200" dirty="0">
                <a:solidFill>
                  <a:srgbClr val="002060"/>
                </a:solidFill>
                <a:effectLst/>
              </a:rPr>
              <a:t>(преподавателско оценяване) не се установи.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900"/>
              </a:spcBef>
            </a:pP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bg-BG" sz="19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положителен ефект на проучването (допитване)- 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разкрива</a:t>
            </a:r>
            <a:r>
              <a:rPr lang="bg-BG" sz="19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bg-BG" sz="19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факторите на срес при студенти медици, дава полезни за организацията на уч.процес и набелязва необходимост от колективни мероприятия борещи и намаляващи стреса .</a:t>
            </a:r>
            <a:endParaRPr lang="en-US" sz="19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37847" cy="15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1E9714F-FF39-8F0C-E433-AF9A9414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89" y="29558"/>
            <a:ext cx="6439711" cy="53159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bg-BG" sz="3100" b="1" dirty="0">
                <a:solidFill>
                  <a:srgbClr val="0070C0"/>
                </a:solidFill>
              </a:rPr>
              <a:t>Финансов отчет</a:t>
            </a:r>
            <a:br>
              <a:rPr lang="bg-BG" sz="3100" b="1" dirty="0">
                <a:solidFill>
                  <a:srgbClr val="0070C0"/>
                </a:solidFill>
              </a:rPr>
            </a:br>
            <a:r>
              <a:rPr lang="bg-BG" sz="2700" b="1" dirty="0">
                <a:solidFill>
                  <a:srgbClr val="0070C0"/>
                </a:solidFill>
              </a:rPr>
              <a:t>проект НИХ - 494/2023</a:t>
            </a: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2822575-6CEA-CBFF-610E-BA70EA9F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261" y="5272148"/>
            <a:ext cx="4681182" cy="74362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u="none" strike="noStrike" dirty="0">
                <a:solidFill>
                  <a:srgbClr val="002060"/>
                </a:solidFill>
                <a:effectLst/>
              </a:rPr>
              <a:t>Получени средства: </a:t>
            </a:r>
            <a:r>
              <a:rPr lang="ru-RU" sz="2000" b="1" i="1" u="none" strike="noStrike" dirty="0">
                <a:solidFill>
                  <a:srgbClr val="9D3395"/>
                </a:solidFill>
                <a:effectLst/>
              </a:rPr>
              <a:t>6647.50 лв</a:t>
            </a:r>
            <a:r>
              <a:rPr lang="ru-RU" sz="2000" b="1" i="1" u="none" strike="noStrike" dirty="0">
                <a:solidFill>
                  <a:srgbClr val="002060"/>
                </a:solidFill>
                <a:effectLst/>
              </a:rPr>
              <a:t>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u="none" strike="noStrike" dirty="0">
                <a:solidFill>
                  <a:srgbClr val="002060"/>
                </a:solidFill>
                <a:effectLst/>
              </a:rPr>
              <a:t>Изразходени средства: </a:t>
            </a:r>
            <a:r>
              <a:rPr lang="ru-RU" sz="2000" b="1" i="1" u="none" strike="noStrike" dirty="0">
                <a:solidFill>
                  <a:srgbClr val="9D3395"/>
                </a:solidFill>
                <a:effectLst/>
              </a:rPr>
              <a:t>6152.63 лв                                                           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AE82F76-283C-CC59-7F9D-8F2B30CA68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25"/>
          <a:stretch/>
        </p:blipFill>
        <p:spPr>
          <a:xfrm>
            <a:off x="94163" y="106"/>
            <a:ext cx="1545465" cy="1789471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250C6A1-E392-E4CB-7C94-13BE44F49B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" y="4264716"/>
            <a:ext cx="3320981" cy="2519229"/>
          </a:xfrm>
          <a:prstGeom prst="rect">
            <a:avLst/>
          </a:prstGeom>
        </p:spPr>
      </p:pic>
      <p:pic>
        <p:nvPicPr>
          <p:cNvPr id="13" name="Картина 12" descr="Картина, която съдържа текст, визитка, постер, изкуство&#10;&#10;Описанието е генерирано автоматично">
            <a:extLst>
              <a:ext uri="{FF2B5EF4-FFF2-40B4-BE49-F238E27FC236}">
                <a16:creationId xmlns:a16="http://schemas.microsoft.com/office/drawing/2014/main" id="{B738247D-C6BA-0FA2-76C9-B00CCE6D6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409" y="4264717"/>
            <a:ext cx="2266845" cy="2519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1243" y="759873"/>
            <a:ext cx="2802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4F81BD"/>
              </a:buClr>
            </a:pPr>
            <a:r>
              <a:rPr lang="ru-RU" sz="2100" b="1" i="1" dirty="0">
                <a:solidFill>
                  <a:srgbClr val="002060"/>
                </a:solidFill>
              </a:rPr>
              <a:t>Срок на проекта: 2 години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189" y="1777478"/>
            <a:ext cx="5016743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Изключително </a:t>
            </a:r>
            <a:r>
              <a:rPr lang="bg-BG" sz="125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къс период </a:t>
            </a: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изпълнение на проекта (една календарна година). </a:t>
            </a:r>
          </a:p>
          <a:p>
            <a:pPr marL="177800" indent="-1778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Забавяне на доставката на </a:t>
            </a:r>
            <a:r>
              <a:rPr lang="bg-BG" sz="12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Elisa reader </a:t>
            </a:r>
            <a:endParaRPr lang="bg-BG" sz="1250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Голяма по обем и много прецизна </a:t>
            </a:r>
            <a:r>
              <a:rPr lang="bg-BG" sz="125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експериментална</a:t>
            </a: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работа </a:t>
            </a:r>
          </a:p>
          <a:p>
            <a:pPr marL="177800" indent="-1778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време за обработка на данните→крайните резултати все още не са  публикувани.</a:t>
            </a:r>
            <a:endParaRPr lang="en-US" sz="1250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 от сумите предвидени за участия в конгрес или публикации не са оползотворени.</a:t>
            </a:r>
            <a:endParaRPr lang="en-US" sz="1250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125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Очакваме доставка на компютър (лаптоп) за съхранение и обработка на данните</a:t>
            </a:r>
            <a:endParaRPr lang="en-US" sz="125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-Asen Zlatarov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050" y="12684808"/>
            <a:ext cx="571500" cy="371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go-Asen Zlatarov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700" y="12684808"/>
            <a:ext cx="571500" cy="371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232" y="29558"/>
            <a:ext cx="676976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82480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Загатване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Загатване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TM02892315[[fn=Загатване]]</Template>
  <TotalTime>828</TotalTime>
  <Words>1355</Words>
  <Application>Microsoft Office PowerPoint</Application>
  <PresentationFormat>Widescreen</PresentationFormat>
  <Paragraphs>174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Загатване</vt:lpstr>
      <vt:lpstr>   Изследване на слюнчените алфа-амилаза и кортизол, като маркери на психо-емоционален стрес при студенти медици в период на изпитна сесия </vt:lpstr>
      <vt:lpstr>Актуалност на темата</vt:lpstr>
      <vt:lpstr>Цел на проекта </vt:lpstr>
      <vt:lpstr>Основните задачи</vt:lpstr>
      <vt:lpstr>Резултати  </vt:lpstr>
      <vt:lpstr>Резултати</vt:lpstr>
      <vt:lpstr>Резултати</vt:lpstr>
      <vt:lpstr>Изводи </vt:lpstr>
      <vt:lpstr>Финансов отчет проект НИХ - 494/2023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Изследване на слюнчените алфа-амилаза и кортизол, като маркери на психо-емоционален стрес при студенти медици в период на изпитна сесия</dc:title>
  <dc:creator>Mарияна Йорданова</dc:creator>
  <cp:lastModifiedBy>Iliana Ishmerieva</cp:lastModifiedBy>
  <cp:revision>27</cp:revision>
  <dcterms:created xsi:type="dcterms:W3CDTF">2023-12-09T16:48:17Z</dcterms:created>
  <dcterms:modified xsi:type="dcterms:W3CDTF">2025-04-23T11:30:03Z</dcterms:modified>
</cp:coreProperties>
</file>