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2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CFD0-9462-47BB-A0E4-4BB48663A6A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13185-7FAF-4C56-A452-0645136D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9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13185-7FAF-4C56-A452-0645136D90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9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13185-7FAF-4C56-A452-0645136D90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970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951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1825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398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9289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340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523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388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639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71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075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967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73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681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994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488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4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4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36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8CE139E-4058-7064-3060-32D05831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660" y="3840643"/>
            <a:ext cx="9986050" cy="1584333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b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Изследване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слюнчените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алфа-амилаза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кортизол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като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маркери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психо-емоционален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стрес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медици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период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изпитна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сесия</a:t>
            </a:r>
            <a:br>
              <a:rPr lang="en-US" sz="2500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5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DB7C659-BC89-0EBF-B56A-935F73963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770" y="5118565"/>
            <a:ext cx="8915399" cy="50718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bg-BG" sz="2000" b="1" i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Ръководител:</a:t>
            </a:r>
            <a:r>
              <a:rPr lang="bg-BG" sz="2000" b="1" i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доц. д-р Марияна Йорданова </a:t>
            </a:r>
            <a:r>
              <a:rPr lang="bg-BG" sz="2000" b="1" i="1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д.м</a:t>
            </a:r>
            <a:endParaRPr lang="en-US" sz="2000" i="1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3" descr="Pink flowers and leaves on white background">
            <a:extLst>
              <a:ext uri="{FF2B5EF4-FFF2-40B4-BE49-F238E27FC236}">
                <a16:creationId xmlns:a16="http://schemas.microsoft.com/office/drawing/2014/main" id="{C9BF7E35-C441-239D-97FE-B1E11596B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0099"/>
          <a:stretch/>
        </p:blipFill>
        <p:spPr>
          <a:xfrm>
            <a:off x="2902697" y="0"/>
            <a:ext cx="6404823" cy="3678745"/>
          </a:xfrm>
          <a:prstGeom prst="rect">
            <a:avLst/>
          </a:prstGeom>
        </p:spPr>
      </p:pic>
      <p:sp>
        <p:nvSpPr>
          <p:cNvPr id="67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AA1FE999-6C7A-2B1E-506A-1E07D66E3AAA}"/>
              </a:ext>
            </a:extLst>
          </p:cNvPr>
          <p:cNvSpPr txBox="1"/>
          <p:nvPr/>
        </p:nvSpPr>
        <p:spPr>
          <a:xfrm>
            <a:off x="1146044" y="5633693"/>
            <a:ext cx="10912069" cy="105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bg-BG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Работен колектив</a:t>
            </a:r>
            <a:r>
              <a:rPr lang="bg-BG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b="1" i="1" kern="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доц. д-р Йордан Георгиев, доц. д-р Диляна </a:t>
            </a:r>
            <a:r>
              <a:rPr lang="bg-BG" b="1" i="1" kern="0" dirty="0" err="1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Звездова</a:t>
            </a:r>
            <a:r>
              <a:rPr lang="bg-BG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bg-BG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bg-BG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b="1" i="1" kern="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Габриела </a:t>
            </a:r>
            <a:r>
              <a:rPr lang="bg-BG" b="1" i="1" kern="0" dirty="0" err="1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Карабойчева</a:t>
            </a:r>
            <a:r>
              <a:rPr lang="bg-BG" b="1" i="1" kern="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 курс, Нина Нинова, II</a:t>
            </a:r>
            <a:r>
              <a:rPr lang="en-US" b="1" i="1" kern="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b="1" i="1" kern="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курс, Ширин Маринова, I</a:t>
            </a:r>
            <a:r>
              <a:rPr lang="en-US" b="1" i="1" kern="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b="1" i="1" kern="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курс, Ангел Ангелов, I</a:t>
            </a:r>
            <a:r>
              <a:rPr lang="en-US" b="1" i="1" kern="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g-BG" b="1" i="1" kern="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курс</a:t>
            </a:r>
            <a:endParaRPr lang="en-US" b="1" i="1" kern="100" dirty="0">
              <a:solidFill>
                <a:schemeClr val="bg2">
                  <a:lumMod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AD4EC4CE-87FE-25D5-43BD-5695B9902AD9}"/>
              </a:ext>
            </a:extLst>
          </p:cNvPr>
          <p:cNvSpPr txBox="1"/>
          <p:nvPr/>
        </p:nvSpPr>
        <p:spPr>
          <a:xfrm>
            <a:off x="3360065" y="1467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проект НИХ - 494/2023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0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64D745E-1E1E-DDCD-98B5-C72E9AB9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88" y="1651821"/>
            <a:ext cx="5039591" cy="1280890"/>
          </a:xfrm>
        </p:spPr>
        <p:txBody>
          <a:bodyPr>
            <a:normAutofit/>
          </a:bodyPr>
          <a:lstStyle/>
          <a:p>
            <a:pPr algn="ctr"/>
            <a:r>
              <a:rPr lang="bg-BG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 на проекта</a:t>
            </a:r>
            <a:r>
              <a:rPr lang="bg-BG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B24D4F9-0388-18C8-8C2D-938DAF1B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815" y="4717139"/>
            <a:ext cx="10811971" cy="2184404"/>
          </a:xfrm>
        </p:spPr>
        <p:txBody>
          <a:bodyPr>
            <a:normAutofit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bg-BG" sz="2400" b="1" i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 се оценят нивата на слюнчените алфа-</a:t>
            </a:r>
            <a:r>
              <a:rPr lang="bg-BG" sz="2400" b="1" i="1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амилаза</a:t>
            </a:r>
            <a:r>
              <a:rPr lang="bg-BG" sz="2400" b="1" i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400" b="1" i="1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кортизол</a:t>
            </a:r>
            <a:r>
              <a:rPr lang="bg-BG" sz="2400" b="1" i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bg-BG" sz="2400" b="1" i="1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нестимулирана</a:t>
            </a:r>
            <a:r>
              <a:rPr lang="bg-BG" sz="2400" b="1" i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слюнка като неинвазивни биомаркери на психо-емоционален стрес при студенти медици и тяхната корелация със стресиращото събитие – изпит.</a:t>
            </a:r>
            <a:endParaRPr lang="en-US" sz="2400" b="1" i="1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6" descr="Петя Стойчева-Кривицки: Как да се справим със стреса на работното място? -  366 БЛОГ">
            <a:extLst>
              <a:ext uri="{FF2B5EF4-FFF2-40B4-BE49-F238E27FC236}">
                <a16:creationId xmlns:a16="http://schemas.microsoft.com/office/drawing/2014/main" id="{679B6AFA-82B9-6D6D-CA0D-EF6C9748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5" y="176212"/>
            <a:ext cx="6694714" cy="4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0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D510831-CDA4-9D5C-5013-4B01C7D2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125" y="208474"/>
            <a:ext cx="8911687" cy="738304"/>
          </a:xfrm>
        </p:spPr>
        <p:txBody>
          <a:bodyPr/>
          <a:lstStyle/>
          <a:p>
            <a:pPr algn="ctr"/>
            <a:r>
              <a:rPr lang="bg-BG" sz="36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Основните задачи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5C2A874-7127-85E0-7238-C5891444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91" y="946778"/>
            <a:ext cx="10681854" cy="5702748"/>
          </a:xfrm>
        </p:spPr>
        <p:txBody>
          <a:bodyPr>
            <a:noAutofit/>
          </a:bodyPr>
          <a:lstStyle/>
          <a:p>
            <a:pPr lvl="1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Провеждане на анкетно проучване с разработена от екипа на проекта анкетна карта с въпроси за субективното психо-емоционално усещане преди изпит и за академичния стрес като цяло.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Анкетиране на студентите и </a:t>
            </a:r>
            <a:r>
              <a:rPr lang="bg-BG" sz="2400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пробонабиране</a:t>
            </a: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биологичен материал - </a:t>
            </a:r>
            <a:r>
              <a:rPr lang="bg-BG" sz="2400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слюнка</a:t>
            </a: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пиков момент по време или непосредствено след изпит. </a:t>
            </a: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 на слюнчените показатели </a:t>
            </a:r>
            <a:r>
              <a:rPr lang="bg-BG" sz="2400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алфа-</a:t>
            </a:r>
            <a:r>
              <a:rPr lang="bg-BG" sz="2400" b="1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амилаза</a:t>
            </a: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400" b="1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кортизол</a:t>
            </a: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 на взаимовръзката между стойностите на </a:t>
            </a:r>
            <a:r>
              <a:rPr lang="bg-BG" sz="2400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слюнчените биомаркери </a:t>
            </a: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4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стресиращия фактор</a:t>
            </a: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Оценка</a:t>
            </a:r>
            <a:r>
              <a:rPr lang="bg-BG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bg-BG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психологич</a:t>
            </a:r>
            <a:r>
              <a:rPr lang="bg-BG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ния</a:t>
            </a:r>
            <a:r>
              <a:rPr lang="bg-BG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стрес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bg-BG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kern="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академичната</a:t>
            </a:r>
            <a:r>
              <a:rPr lang="bg-BG" sz="2400" b="1" kern="0" cap="all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kern="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успеваемост</a:t>
            </a:r>
            <a:r>
              <a:rPr lang="bg-BG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медици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период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изпитна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сесия</a:t>
            </a: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Статистически анализ и популяризиране на получените данни.</a:t>
            </a: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6574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CFB96A5-38A8-A26E-D087-701C99E3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"/>
            <a:ext cx="8911687" cy="47194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</a:pPr>
            <a:r>
              <a:rPr lang="bg-BG" sz="3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</a:t>
            </a:r>
            <a:br>
              <a:rPr lang="bg-BG" sz="3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bg-BG" sz="2700" b="1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Изследвани лица и методи на изследване</a:t>
            </a:r>
            <a:br>
              <a:rPr lang="bg-BG" sz="3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7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668BAA5-064F-AF8E-E36F-3D69AB662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461468"/>
              </p:ext>
            </p:extLst>
          </p:nvPr>
        </p:nvGraphicFramePr>
        <p:xfrm>
          <a:off x="638278" y="949039"/>
          <a:ext cx="11233727" cy="59089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2039860192"/>
                    </a:ext>
                  </a:extLst>
                </a:gridCol>
                <a:gridCol w="6471227">
                  <a:extLst>
                    <a:ext uri="{9D8B030D-6E8A-4147-A177-3AD203B41FA5}">
                      <a16:colId xmlns:a16="http://schemas.microsoft.com/office/drawing/2014/main" val="3726817613"/>
                    </a:ext>
                  </a:extLst>
                </a:gridCol>
              </a:tblGrid>
              <a:tr h="380284">
                <a:tc>
                  <a:txBody>
                    <a:bodyPr/>
                    <a:lstStyle/>
                    <a:p>
                      <a:r>
                        <a:rPr lang="bg-BG" dirty="0"/>
                        <a:t>Изследвани лица (предвидени</a:t>
                      </a:r>
                      <a:r>
                        <a:rPr lang="en-US" dirty="0"/>
                        <a:t> </a:t>
                      </a:r>
                      <a:r>
                        <a:rPr lang="bg-BG" dirty="0"/>
                        <a:t>задачи)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Отчетена дейност м.11.2023 (междинен отчет)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21512"/>
                  </a:ext>
                </a:extLst>
              </a:tr>
              <a:tr h="875174"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120 от 1,2,3 и 4 курс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90 от 1,2 и 4 курс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b="0" i="1" dirty="0">
                          <a:solidFill>
                            <a:srgbClr val="002060"/>
                          </a:solidFill>
                        </a:rPr>
                        <a:t>77 жени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b="0" i="1" dirty="0">
                          <a:solidFill>
                            <a:srgbClr val="002060"/>
                          </a:solidFill>
                        </a:rPr>
                        <a:t>13 мъже</a:t>
                      </a:r>
                      <a:endParaRPr lang="en-US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54901"/>
                  </a:ext>
                </a:extLst>
              </a:tr>
              <a:tr h="1125224"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Време на провеждане ( предстои)</a:t>
                      </a:r>
                    </a:p>
                    <a:p>
                      <a:r>
                        <a:rPr lang="bg-BG" b="0" i="1" dirty="0">
                          <a:solidFill>
                            <a:srgbClr val="002060"/>
                          </a:solidFill>
                        </a:rPr>
                        <a:t>Зимна сесия 01.2024</a:t>
                      </a:r>
                    </a:p>
                    <a:p>
                      <a:r>
                        <a:rPr lang="bg-BG" b="0" i="1" dirty="0">
                          <a:solidFill>
                            <a:srgbClr val="002060"/>
                          </a:solidFill>
                        </a:rPr>
                        <a:t>1 курс  и 4 курс ( двукратно)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400" b="0" i="1" dirty="0">
                          <a:solidFill>
                            <a:srgbClr val="002060"/>
                          </a:solidFill>
                        </a:rPr>
                        <a:t>Края на семестъра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400" b="0" i="1" dirty="0">
                          <a:solidFill>
                            <a:srgbClr val="002060"/>
                          </a:solidFill>
                        </a:rPr>
                        <a:t>По време на изпит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bg-BG" alt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÷ </a:t>
                      </a:r>
                      <a:r>
                        <a:rPr kumimoji="0" lang="en-US" alt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30.06.23</a:t>
                      </a:r>
                      <a:r>
                        <a:rPr kumimoji="0" lang="bg-BG" alt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г.</a:t>
                      </a:r>
                      <a:r>
                        <a:rPr kumimoji="0" lang="en-US" alt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bg-BG" alt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лятна изпитна сесия 2023 г</a:t>
                      </a:r>
                      <a:r>
                        <a:rPr kumimoji="0" lang="bg-BG" alt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bg-BG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Изпит по дисциплини</a:t>
                      </a:r>
                      <a:r>
                        <a:rPr lang="bg-BG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dirty="0">
                          <a:solidFill>
                            <a:srgbClr val="002060"/>
                          </a:solidFill>
                        </a:rPr>
                        <a:t>Биология- 1 курс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dirty="0">
                          <a:solidFill>
                            <a:srgbClr val="002060"/>
                          </a:solidFill>
                        </a:rPr>
                        <a:t>Биохимия- 2 курс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dirty="0">
                          <a:solidFill>
                            <a:srgbClr val="002060"/>
                          </a:solidFill>
                        </a:rPr>
                        <a:t>Клинична лаборатория- 4 курс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233982"/>
                  </a:ext>
                </a:extLst>
              </a:tr>
              <a:tr h="1625323">
                <a:tc>
                  <a:txBody>
                    <a:bodyPr/>
                    <a:lstStyle/>
                    <a:p>
                      <a:r>
                        <a:rPr lang="bg-BG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Анкетна карта и провеждане на анкета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Изработена анкетна карта (въпроси</a:t>
                      </a:r>
                      <a:r>
                        <a:rPr lang="bg-BG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dirty="0">
                          <a:solidFill>
                            <a:srgbClr val="002060"/>
                          </a:solidFill>
                          <a:latin typeface="+mn-lt"/>
                        </a:rPr>
                        <a:t>Академична натовареност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субективната оценка на стрес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Оценка трудност на изпита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затрудненията в ежедневието, генератори на стрес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стрес по време на самия изпит</a:t>
                      </a:r>
                      <a:endParaRPr lang="bg-BG" sz="16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226536"/>
                  </a:ext>
                </a:extLst>
              </a:tr>
              <a:tr h="1656580"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Биологичен материал и лабораторни показатели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b="0" i="1" dirty="0" err="1">
                          <a:solidFill>
                            <a:srgbClr val="002060"/>
                          </a:solidFill>
                        </a:rPr>
                        <a:t>Преданалитични</a:t>
                      </a:r>
                      <a:r>
                        <a:rPr lang="bg-BG" sz="1600" b="0" i="1" dirty="0">
                          <a:solidFill>
                            <a:srgbClr val="002060"/>
                          </a:solidFill>
                        </a:rPr>
                        <a:t> правила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Изследване на </a:t>
                      </a:r>
                      <a:r>
                        <a:rPr kumimoji="0" lang="en-US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sAA</a:t>
                      </a:r>
                      <a:endParaRPr kumimoji="0" lang="bg-BG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Изследване на слюнчен </a:t>
                      </a:r>
                      <a:r>
                        <a:rPr kumimoji="0" lang="bg-BG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кортизол</a:t>
                      </a: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–Е</a:t>
                      </a: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LISA </a:t>
                      </a: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метод</a:t>
                      </a:r>
                      <a:endParaRPr lang="en-US" sz="1600" b="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Слюнка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bg-BG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Преданалитични</a:t>
                      </a: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правила и инструкция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sz="1600" i="1" dirty="0">
                          <a:solidFill>
                            <a:srgbClr val="002060"/>
                          </a:solidFill>
                        </a:rPr>
                        <a:t>алфа- </a:t>
                      </a:r>
                      <a:r>
                        <a:rPr lang="bg-BG" sz="1600" i="1" dirty="0" err="1">
                          <a:solidFill>
                            <a:srgbClr val="002060"/>
                          </a:solidFill>
                        </a:rPr>
                        <a:t>амилаза</a:t>
                      </a:r>
                      <a:r>
                        <a:rPr lang="bg-BG" sz="1600" i="1" dirty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1600" i="1" dirty="0" err="1">
                          <a:solidFill>
                            <a:srgbClr val="002060"/>
                          </a:solidFill>
                        </a:rPr>
                        <a:t>sAA</a:t>
                      </a:r>
                      <a:r>
                        <a:rPr lang="en-US" sz="1600" i="1" dirty="0">
                          <a:solidFill>
                            <a:srgbClr val="002060"/>
                          </a:solidFill>
                        </a:rPr>
                        <a:t>);</a:t>
                      </a: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модифициран ензимен метод </a:t>
                      </a: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sAA</a:t>
                      </a: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калибриране, контрол и работа на пробите</a:t>
                      </a:r>
                      <a:endParaRPr lang="bg-BG" sz="1600" i="1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dirty="0" err="1">
                          <a:solidFill>
                            <a:srgbClr val="002060"/>
                          </a:solidFill>
                        </a:rPr>
                        <a:t>Кортизол</a:t>
                      </a:r>
                      <a:r>
                        <a:rPr lang="en-US" sz="1600" i="1" dirty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1600" i="1" dirty="0" err="1">
                          <a:solidFill>
                            <a:srgbClr val="002060"/>
                          </a:solidFill>
                        </a:rPr>
                        <a:t>sC</a:t>
                      </a:r>
                      <a:r>
                        <a:rPr lang="en-US" sz="1600" i="1" dirty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lang="bg-BG" sz="1600" i="1" dirty="0">
                          <a:solidFill>
                            <a:srgbClr val="002060"/>
                          </a:solidFill>
                        </a:rPr>
                        <a:t>- съхранение на </a:t>
                      </a:r>
                      <a:r>
                        <a:rPr lang="bg-BG" sz="1600" i="1" dirty="0" err="1">
                          <a:solidFill>
                            <a:srgbClr val="002060"/>
                          </a:solidFill>
                        </a:rPr>
                        <a:t>биолог.материал</a:t>
                      </a:r>
                      <a:r>
                        <a:rPr lang="bg-BG" sz="1600" i="1" dirty="0">
                          <a:solidFill>
                            <a:srgbClr val="002060"/>
                          </a:solidFill>
                        </a:rPr>
                        <a:t> (очаквана доставка на </a:t>
                      </a: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LISA reader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88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63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D1D9C9-5717-4271-21CA-D046A986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85" y="374728"/>
            <a:ext cx="6395211" cy="56045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bg-BG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08E391-3237-416C-5E29-72883B8BC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7683"/>
              </p:ext>
            </p:extLst>
          </p:nvPr>
        </p:nvGraphicFramePr>
        <p:xfrm>
          <a:off x="579747" y="935182"/>
          <a:ext cx="11408229" cy="60679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30712">
                  <a:extLst>
                    <a:ext uri="{9D8B030D-6E8A-4147-A177-3AD203B41FA5}">
                      <a16:colId xmlns:a16="http://schemas.microsoft.com/office/drawing/2014/main" val="2462599172"/>
                    </a:ext>
                  </a:extLst>
                </a:gridCol>
                <a:gridCol w="6377517">
                  <a:extLst>
                    <a:ext uri="{9D8B030D-6E8A-4147-A177-3AD203B41FA5}">
                      <a16:colId xmlns:a16="http://schemas.microsoft.com/office/drawing/2014/main" val="357838881"/>
                    </a:ext>
                  </a:extLst>
                </a:gridCol>
              </a:tblGrid>
              <a:tr h="341944">
                <a:tc>
                  <a:txBody>
                    <a:bodyPr/>
                    <a:lstStyle/>
                    <a:p>
                      <a:pPr algn="ctr"/>
                      <a:r>
                        <a:rPr kumimoji="0" lang="bg-BG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предвидени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bg-BG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g-BG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Отчетена дейност м.11.2023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872085"/>
                  </a:ext>
                </a:extLst>
              </a:tr>
              <a:tr h="734477">
                <a:tc>
                  <a:txBody>
                    <a:bodyPr/>
                    <a:lstStyle/>
                    <a:p>
                      <a:pPr marL="0" lvl="1" indent="0" algn="just">
                        <a:lnSpc>
                          <a:spcPct val="12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bg-BG" sz="1800" b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на данните от проведените изследвания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bg-BG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на данните от проведената анкета </a:t>
                      </a:r>
                    </a:p>
                    <a:p>
                      <a:pPr marL="285750" marR="0" lvl="1" indent="-285750" algn="just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психологич</a:t>
                      </a:r>
                      <a:r>
                        <a:rPr lang="bg-BG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ен</a:t>
                      </a:r>
                      <a:r>
                        <a:rPr lang="bg-BG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стрес</a:t>
                      </a:r>
                      <a:r>
                        <a:rPr lang="en-US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</a:t>
                      </a:r>
                      <a:r>
                        <a:rPr lang="bg-BG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академичната</a:t>
                      </a:r>
                      <a:r>
                        <a:rPr lang="bg-BG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успеваемост</a:t>
                      </a:r>
                      <a:r>
                        <a:rPr lang="bg-BG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kumimoji="0" lang="en-US" sz="16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250422"/>
                  </a:ext>
                </a:extLst>
              </a:tr>
              <a:tr h="1331591"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bg-BG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анализ на данните</a:t>
                      </a:r>
                      <a:endPara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bg-BG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анализ на данните от анкетата</a:t>
                      </a:r>
                    </a:p>
                    <a:p>
                      <a:pPr marL="285750" marR="0" lvl="1" indent="-285750" algn="just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Дескриптивен</a:t>
                      </a:r>
                    </a:p>
                    <a:p>
                      <a:pPr marL="285750" marR="0" lvl="1" indent="-285750" algn="just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параметричен Т-тест</a:t>
                      </a:r>
                    </a:p>
                    <a:p>
                      <a:pPr marL="285750" marR="0" lvl="1" indent="-285750" algn="just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ANOVA</a:t>
                      </a:r>
                    </a:p>
                    <a:p>
                      <a:pPr marL="285750" marR="0" lvl="1" indent="-285750" algn="just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sz="1600" dirty="0" err="1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корелационен</a:t>
                      </a:r>
                      <a:r>
                        <a:rPr lang="bg-BG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анализ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43762"/>
                  </a:ext>
                </a:extLst>
              </a:tr>
              <a:tr h="1208515">
                <a:tc>
                  <a:txBody>
                    <a:bodyPr/>
                    <a:lstStyle/>
                    <a:p>
                      <a:r>
                        <a:rPr lang="bg-BG" sz="1800" b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Популяризиране на получените данни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доклад на Есенен медицински форум</a:t>
                      </a:r>
                      <a:r>
                        <a:rPr lang="bg-BG" sz="1600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, състоял се на 3-4.11.2023 Бургас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600" b="1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Подготвена статия</a:t>
                      </a: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„</a:t>
                      </a:r>
                      <a:r>
                        <a:rPr lang="bg-BG" sz="1600" i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Оценка</a:t>
                      </a:r>
                      <a:r>
                        <a:rPr lang="bg-BG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на</a:t>
                      </a:r>
                      <a:r>
                        <a:rPr lang="bg-BG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психологич</a:t>
                      </a:r>
                      <a:r>
                        <a:rPr lang="bg-BG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ния</a:t>
                      </a:r>
                      <a:r>
                        <a:rPr lang="bg-BG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стрес</a:t>
                      </a:r>
                      <a:r>
                        <a:rPr lang="en-US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</a:t>
                      </a:r>
                      <a:r>
                        <a:rPr lang="bg-BG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академичната</a:t>
                      </a:r>
                      <a:r>
                        <a:rPr lang="bg-BG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успеваемост</a:t>
                      </a:r>
                      <a:r>
                        <a:rPr lang="bg-BG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при</a:t>
                      </a:r>
                      <a:r>
                        <a:rPr lang="en-US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студенти</a:t>
                      </a:r>
                      <a:r>
                        <a:rPr lang="en-US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медици</a:t>
                      </a:r>
                      <a:r>
                        <a:rPr lang="en-US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в</a:t>
                      </a:r>
                      <a:r>
                        <a:rPr lang="en-US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период</a:t>
                      </a:r>
                      <a:r>
                        <a:rPr lang="en-US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на</a:t>
                      </a:r>
                      <a:r>
                        <a:rPr lang="en-US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изпитна</a:t>
                      </a:r>
                      <a:r>
                        <a:rPr lang="en-US" sz="1600" i="1" kern="0" cap="all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сесия</a:t>
                      </a:r>
                      <a:r>
                        <a:rPr lang="bg-BG" sz="1600" i="1" kern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“ </a:t>
                      </a:r>
                      <a:endParaRPr lang="bg-BG" sz="1600" i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93718"/>
                  </a:ext>
                </a:extLst>
              </a:tr>
              <a:tr h="1264725">
                <a:tc>
                  <a:txBody>
                    <a:bodyPr/>
                    <a:lstStyle/>
                    <a:p>
                      <a:endParaRPr lang="en-US" sz="16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Други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bg-BG" sz="16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Изработване на спецификация за закупуване на </a:t>
                      </a:r>
                      <a:r>
                        <a:rPr kumimoji="0" lang="en-US" sz="16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Elisa reader </a:t>
                      </a:r>
                      <a:r>
                        <a:rPr kumimoji="0" lang="bg-BG" sz="16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( по проекта)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bg-BG" sz="16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Проучване и подбор на необходимите реактиви и консумативи  за аналитичната дейност</a:t>
                      </a:r>
                      <a:endParaRPr kumimoji="0" lang="en-U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52828"/>
                  </a:ext>
                </a:extLst>
              </a:tr>
              <a:tr h="3419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07260"/>
                  </a:ext>
                </a:extLst>
              </a:tr>
            </a:tbl>
          </a:graphicData>
        </a:graphic>
      </p:graphicFrame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9850B365-F03A-A400-E30A-CCEC52D73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67" y="4374190"/>
            <a:ext cx="5127171" cy="24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5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1E9714F-FF39-8F0C-E433-AF9A94141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30" y="947643"/>
            <a:ext cx="6439711" cy="531590"/>
          </a:xfrm>
        </p:spPr>
        <p:txBody>
          <a:bodyPr>
            <a:noAutofit/>
          </a:bodyPr>
          <a:lstStyle/>
          <a:p>
            <a:pPr algn="ctr"/>
            <a:r>
              <a:rPr kumimoji="0" lang="bg-BG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Първа година</a:t>
            </a:r>
            <a:br>
              <a:rPr lang="bg-BG" sz="2800" b="1" dirty="0">
                <a:solidFill>
                  <a:srgbClr val="0070C0"/>
                </a:solidFill>
              </a:rPr>
            </a:br>
            <a:r>
              <a:rPr lang="bg-BG" sz="2800" b="1" dirty="0">
                <a:solidFill>
                  <a:srgbClr val="0070C0"/>
                </a:solidFill>
              </a:rPr>
              <a:t>Финансов отчет</a:t>
            </a:r>
            <a:br>
              <a:rPr lang="bg-BG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2822575-6CEA-CBFF-610E-BA70EA9F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16" y="2040606"/>
            <a:ext cx="5891989" cy="1208317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i="1" u="none" strike="noStrike" dirty="0" err="1">
                <a:solidFill>
                  <a:srgbClr val="002060"/>
                </a:solidFill>
                <a:effectLst/>
              </a:rPr>
              <a:t>Получени</a:t>
            </a:r>
            <a:r>
              <a:rPr lang="ru-RU" sz="2400" b="1" i="1" u="none" strike="noStrike" dirty="0">
                <a:solidFill>
                  <a:srgbClr val="002060"/>
                </a:solidFill>
                <a:effectLst/>
              </a:rPr>
              <a:t> средства: 1897,50 </a:t>
            </a:r>
            <a:r>
              <a:rPr lang="ru-RU" sz="2400" b="1" i="1" u="none" strike="noStrike" dirty="0" err="1">
                <a:solidFill>
                  <a:srgbClr val="002060"/>
                </a:solidFill>
                <a:effectLst/>
              </a:rPr>
              <a:t>лв</a:t>
            </a:r>
            <a:r>
              <a:rPr lang="ru-RU" sz="2400" b="1" i="1" u="none" strike="noStrike" dirty="0">
                <a:solidFill>
                  <a:srgbClr val="002060"/>
                </a:solidFill>
                <a:effectLst/>
              </a:rPr>
              <a:t>                                                     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i="1" u="none" strike="noStrike" dirty="0" err="1">
                <a:solidFill>
                  <a:srgbClr val="002060"/>
                </a:solidFill>
                <a:effectLst/>
              </a:rPr>
              <a:t>Изразходени</a:t>
            </a:r>
            <a:r>
              <a:rPr lang="ru-RU" sz="2400" b="1" i="1" u="none" strike="noStrike" dirty="0">
                <a:solidFill>
                  <a:srgbClr val="002060"/>
                </a:solidFill>
                <a:effectLst/>
              </a:rPr>
              <a:t> средства: 1897,50 </a:t>
            </a:r>
            <a:r>
              <a:rPr lang="ru-RU" sz="2400" b="1" i="1" u="none" strike="noStrike" dirty="0" err="1">
                <a:solidFill>
                  <a:srgbClr val="002060"/>
                </a:solidFill>
                <a:effectLst/>
              </a:rPr>
              <a:t>лв</a:t>
            </a:r>
            <a:r>
              <a:rPr lang="ru-RU" sz="2400" b="1" i="1" u="none" strike="noStrike" dirty="0">
                <a:solidFill>
                  <a:srgbClr val="002060"/>
                </a:solidFill>
                <a:effectLst/>
              </a:rPr>
              <a:t>                                                         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1" i="1" u="none" strike="noStrike" dirty="0">
                <a:solidFill>
                  <a:srgbClr val="C00000"/>
                </a:solidFill>
                <a:effectLst/>
              </a:rPr>
              <a:t>Срок на проекта: 2 </a:t>
            </a:r>
            <a:r>
              <a:rPr lang="ru-RU" sz="2400" b="1" i="1" u="none" strike="noStrike" dirty="0" err="1">
                <a:solidFill>
                  <a:srgbClr val="C00000"/>
                </a:solidFill>
                <a:effectLst/>
              </a:rPr>
              <a:t>години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87175939-7329-B9F4-EA2E-AC37A0527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611" y="0"/>
            <a:ext cx="5460191" cy="6858000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1AE82F76-283C-CC59-7F9D-8F2B30CA6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25"/>
          <a:stretch/>
        </p:blipFill>
        <p:spPr>
          <a:xfrm>
            <a:off x="94746" y="55599"/>
            <a:ext cx="1545465" cy="1820607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28C7C2F7-E906-7351-A723-A43F20C416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32"/>
          <a:stretch/>
        </p:blipFill>
        <p:spPr>
          <a:xfrm>
            <a:off x="5061984" y="55599"/>
            <a:ext cx="1542422" cy="1784088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C897A3A-8114-2C29-E8CF-A7E3F9E29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65" y="3969232"/>
            <a:ext cx="4895235" cy="2833169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610B9ABB-BEC2-4A60-B090-B5154C73D190}"/>
              </a:ext>
            </a:extLst>
          </p:cNvPr>
          <p:cNvSpPr txBox="1"/>
          <p:nvPr/>
        </p:nvSpPr>
        <p:spPr>
          <a:xfrm>
            <a:off x="810085" y="3316690"/>
            <a:ext cx="508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Студентско представяне по проекта на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Есенен медицински форум</a:t>
            </a:r>
            <a:r>
              <a:rPr lang="bg-BG" sz="1600" b="1" i="1" dirty="0">
                <a:solidFill>
                  <a:srgbClr val="002060"/>
                </a:solidFill>
                <a:ea typeface="Calibri" panose="020F0502020204030204" pitchFamily="34" charset="0"/>
              </a:rPr>
              <a:t>, </a:t>
            </a:r>
            <a:r>
              <a:rPr kumimoji="0" lang="bg-BG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3-4.11.2023 Бургас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411CE4BC-6F63-CCC4-9721-67DA7B7FDEF9}"/>
              </a:ext>
            </a:extLst>
          </p:cNvPr>
          <p:cNvSpPr txBox="1"/>
          <p:nvPr/>
        </p:nvSpPr>
        <p:spPr>
          <a:xfrm>
            <a:off x="6846113" y="-7971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проект НИХ - 494/2023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8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110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3" name="Group 4122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4124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7" name="Rectangle 4136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39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141" name="Rectangle 4140">
            <a:extLst>
              <a:ext uri="{FF2B5EF4-FFF2-40B4-BE49-F238E27FC236}">
                <a16:creationId xmlns:a16="http://schemas.microsoft.com/office/drawing/2014/main" id="{8D371DD5-1248-484F-AD54-775B88B37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43" name="Group 4142">
            <a:extLst>
              <a:ext uri="{FF2B5EF4-FFF2-40B4-BE49-F238E27FC236}">
                <a16:creationId xmlns:a16="http://schemas.microsoft.com/office/drawing/2014/main" id="{1DBBA65E-444E-4392-86BD-24972726C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4144" name="Freeform 11">
              <a:extLst>
                <a:ext uri="{FF2B5EF4-FFF2-40B4-BE49-F238E27FC236}">
                  <a16:creationId xmlns:a16="http://schemas.microsoft.com/office/drawing/2014/main" id="{0347FEC9-97DC-488B-A06F-4CC496501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12">
              <a:extLst>
                <a:ext uri="{FF2B5EF4-FFF2-40B4-BE49-F238E27FC236}">
                  <a16:creationId xmlns:a16="http://schemas.microsoft.com/office/drawing/2014/main" id="{753CE3E8-4313-4DAD-A6A2-AF9EA66A0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13">
              <a:extLst>
                <a:ext uri="{FF2B5EF4-FFF2-40B4-BE49-F238E27FC236}">
                  <a16:creationId xmlns:a16="http://schemas.microsoft.com/office/drawing/2014/main" id="{34AADB34-568F-47BB-B5FF-A454B38B7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14">
              <a:extLst>
                <a:ext uri="{FF2B5EF4-FFF2-40B4-BE49-F238E27FC236}">
                  <a16:creationId xmlns:a16="http://schemas.microsoft.com/office/drawing/2014/main" id="{E315E5A3-676A-47BC-B3AC-92966368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15">
              <a:extLst>
                <a:ext uri="{FF2B5EF4-FFF2-40B4-BE49-F238E27FC236}">
                  <a16:creationId xmlns:a16="http://schemas.microsoft.com/office/drawing/2014/main" id="{8F9CE9B2-398B-4193-BBA4-DAAF3978C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16">
              <a:extLst>
                <a:ext uri="{FF2B5EF4-FFF2-40B4-BE49-F238E27FC236}">
                  <a16:creationId xmlns:a16="http://schemas.microsoft.com/office/drawing/2014/main" id="{1BCA996D-E05D-4419-BB14-5AB57DEDB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17">
              <a:extLst>
                <a:ext uri="{FF2B5EF4-FFF2-40B4-BE49-F238E27FC236}">
                  <a16:creationId xmlns:a16="http://schemas.microsoft.com/office/drawing/2014/main" id="{8BCCD188-3E6B-480B-A4B6-6714F006F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18">
              <a:extLst>
                <a:ext uri="{FF2B5EF4-FFF2-40B4-BE49-F238E27FC236}">
                  <a16:creationId xmlns:a16="http://schemas.microsoft.com/office/drawing/2014/main" id="{82DE7471-5815-4CDB-AF60-02A6962DF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19">
              <a:extLst>
                <a:ext uri="{FF2B5EF4-FFF2-40B4-BE49-F238E27FC236}">
                  <a16:creationId xmlns:a16="http://schemas.microsoft.com/office/drawing/2014/main" id="{156889FF-820D-4514-9010-C24DAA10C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20">
              <a:extLst>
                <a:ext uri="{FF2B5EF4-FFF2-40B4-BE49-F238E27FC236}">
                  <a16:creationId xmlns:a16="http://schemas.microsoft.com/office/drawing/2014/main" id="{67A6CC1F-EE76-4270-AA19-D6E706A54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21">
              <a:extLst>
                <a:ext uri="{FF2B5EF4-FFF2-40B4-BE49-F238E27FC236}">
                  <a16:creationId xmlns:a16="http://schemas.microsoft.com/office/drawing/2014/main" id="{B337E230-6826-442D-A894-F14C3C008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22">
              <a:extLst>
                <a:ext uri="{FF2B5EF4-FFF2-40B4-BE49-F238E27FC236}">
                  <a16:creationId xmlns:a16="http://schemas.microsoft.com/office/drawing/2014/main" id="{B3BBEF39-9B9E-4F60-B20D-F946645CF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57" name="Group 4156">
            <a:extLst>
              <a:ext uri="{FF2B5EF4-FFF2-40B4-BE49-F238E27FC236}">
                <a16:creationId xmlns:a16="http://schemas.microsoft.com/office/drawing/2014/main" id="{CB9121D2-9F80-4F15-B0CD-D35E04A5F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4158" name="Freeform 27">
              <a:extLst>
                <a:ext uri="{FF2B5EF4-FFF2-40B4-BE49-F238E27FC236}">
                  <a16:creationId xmlns:a16="http://schemas.microsoft.com/office/drawing/2014/main" id="{0933F220-6B63-4FF3-9C79-8F2078D7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28">
              <a:extLst>
                <a:ext uri="{FF2B5EF4-FFF2-40B4-BE49-F238E27FC236}">
                  <a16:creationId xmlns:a16="http://schemas.microsoft.com/office/drawing/2014/main" id="{98B5B790-4A1F-4A9E-83B7-29EE88F81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29">
              <a:extLst>
                <a:ext uri="{FF2B5EF4-FFF2-40B4-BE49-F238E27FC236}">
                  <a16:creationId xmlns:a16="http://schemas.microsoft.com/office/drawing/2014/main" id="{57A0F0BA-BD32-43BE-B431-AE784C8F9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30">
              <a:extLst>
                <a:ext uri="{FF2B5EF4-FFF2-40B4-BE49-F238E27FC236}">
                  <a16:creationId xmlns:a16="http://schemas.microsoft.com/office/drawing/2014/main" id="{4A8EE064-BDA3-40CE-9176-5CAFCD6C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31">
              <a:extLst>
                <a:ext uri="{FF2B5EF4-FFF2-40B4-BE49-F238E27FC236}">
                  <a16:creationId xmlns:a16="http://schemas.microsoft.com/office/drawing/2014/main" id="{D1FAF1F6-F75A-44D4-8E9B-EA83F97F3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32">
              <a:extLst>
                <a:ext uri="{FF2B5EF4-FFF2-40B4-BE49-F238E27FC236}">
                  <a16:creationId xmlns:a16="http://schemas.microsoft.com/office/drawing/2014/main" id="{5038D247-96B1-40DA-8634-E7DD4B87F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33">
              <a:extLst>
                <a:ext uri="{FF2B5EF4-FFF2-40B4-BE49-F238E27FC236}">
                  <a16:creationId xmlns:a16="http://schemas.microsoft.com/office/drawing/2014/main" id="{E42019B4-29CD-40A3-B46A-539E1E3B8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34">
              <a:extLst>
                <a:ext uri="{FF2B5EF4-FFF2-40B4-BE49-F238E27FC236}">
                  <a16:creationId xmlns:a16="http://schemas.microsoft.com/office/drawing/2014/main" id="{80DDBB9D-1E41-425D-AC56-254DC02D6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35">
              <a:extLst>
                <a:ext uri="{FF2B5EF4-FFF2-40B4-BE49-F238E27FC236}">
                  <a16:creationId xmlns:a16="http://schemas.microsoft.com/office/drawing/2014/main" id="{485E9B03-F21A-427E-9F5E-AFE41B355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36">
              <a:extLst>
                <a:ext uri="{FF2B5EF4-FFF2-40B4-BE49-F238E27FC236}">
                  <a16:creationId xmlns:a16="http://schemas.microsoft.com/office/drawing/2014/main" id="{7D1B7768-600F-4D18-958A-F16B48B80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37">
              <a:extLst>
                <a:ext uri="{FF2B5EF4-FFF2-40B4-BE49-F238E27FC236}">
                  <a16:creationId xmlns:a16="http://schemas.microsoft.com/office/drawing/2014/main" id="{300E9383-D185-4A5A-97A6-072CD8426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38">
              <a:extLst>
                <a:ext uri="{FF2B5EF4-FFF2-40B4-BE49-F238E27FC236}">
                  <a16:creationId xmlns:a16="http://schemas.microsoft.com/office/drawing/2014/main" id="{FE8A2608-4179-40C9-B4F3-DDA1C6EA8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8D47E04-235C-C719-D652-E3A4EF5F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648" y="1569793"/>
            <a:ext cx="4590851" cy="18806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 err="1"/>
              <a:t>Б</a:t>
            </a:r>
            <a:r>
              <a:rPr lang="en-US" b="1" dirty="0" err="1">
                <a:solidFill>
                  <a:srgbClr val="31B4E6">
                    <a:lumMod val="75000"/>
                  </a:srgbClr>
                </a:solidFill>
              </a:rPr>
              <a:t>лагодаря</a:t>
            </a:r>
            <a:r>
              <a:rPr lang="en-US" b="1" dirty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31B4E6">
                    <a:lumMod val="75000"/>
                  </a:srgbClr>
                </a:solidFill>
              </a:rPr>
              <a:t>за</a:t>
            </a:r>
            <a:r>
              <a:rPr lang="en-US" b="1" dirty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31B4E6">
                    <a:lumMod val="75000"/>
                  </a:srgbClr>
                </a:solidFill>
              </a:rPr>
              <a:t>вниманието</a:t>
            </a:r>
            <a:r>
              <a:rPr lang="en-US" b="1" dirty="0">
                <a:solidFill>
                  <a:srgbClr val="31B4E6">
                    <a:lumMod val="75000"/>
                  </a:srgbClr>
                </a:solidFill>
              </a:rPr>
              <a:t> !</a:t>
            </a:r>
            <a:br>
              <a:rPr lang="bg-BG" b="1" dirty="0">
                <a:solidFill>
                  <a:srgbClr val="31B4E6">
                    <a:lumMod val="75000"/>
                  </a:srgbClr>
                </a:solidFill>
              </a:rPr>
            </a:br>
            <a:endParaRPr lang="en-US" b="1" dirty="0"/>
          </a:p>
        </p:txBody>
      </p:sp>
      <p:sp>
        <p:nvSpPr>
          <p:cNvPr id="4171" name="Rectangle 4170">
            <a:extLst>
              <a:ext uri="{FF2B5EF4-FFF2-40B4-BE49-F238E27FC236}">
                <a16:creationId xmlns:a16="http://schemas.microsoft.com/office/drawing/2014/main" id="{80103E92-048D-4E5B-9638-6479E0227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73" name="Freeform 33">
            <a:extLst>
              <a:ext uri="{FF2B5EF4-FFF2-40B4-BE49-F238E27FC236}">
                <a16:creationId xmlns:a16="http://schemas.microsoft.com/office/drawing/2014/main" id="{B0F800ED-C7E7-4672-8343-2639F79B6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104" name="Picture 8" descr="Рисуване по номера Зимен пейзаж, с подрамка, 40х50 см. — Molivko.com -  Онлайн книжарница Моливко">
            <a:extLst>
              <a:ext uri="{FF2B5EF4-FFF2-40B4-BE49-F238E27FC236}">
                <a16:creationId xmlns:a16="http://schemas.microsoft.com/office/drawing/2014/main" id="{031205A2-C7D7-00BC-452A-37A8E6CA0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7"/>
          <a:stretch/>
        </p:blipFill>
        <p:spPr bwMode="auto">
          <a:xfrm>
            <a:off x="20" y="10"/>
            <a:ext cx="61003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3CB3F5D-F81D-2DD5-710F-35A1F15CB5ED}"/>
              </a:ext>
            </a:extLst>
          </p:cNvPr>
          <p:cNvSpPr txBox="1"/>
          <p:nvPr/>
        </p:nvSpPr>
        <p:spPr>
          <a:xfrm>
            <a:off x="2102109" y="6195759"/>
            <a:ext cx="758727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sz="3400" b="1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Честити светли празнични дни!</a:t>
            </a:r>
            <a:endParaRPr lang="en-US" dirty="0"/>
          </a:p>
        </p:txBody>
      </p:sp>
      <p:pic>
        <p:nvPicPr>
          <p:cNvPr id="10" name="Графика 9" descr="A snowflake">
            <a:extLst>
              <a:ext uri="{FF2B5EF4-FFF2-40B4-BE49-F238E27FC236}">
                <a16:creationId xmlns:a16="http://schemas.microsoft.com/office/drawing/2014/main" id="{59B30518-75E2-9BF7-8924-794E6E42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5968" y="3450423"/>
            <a:ext cx="2716157" cy="21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Загатване">
  <a:themeElements>
    <a:clrScheme name="Загатване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Загатване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TM02892315[[fn=Загатване]]</Template>
  <TotalTime>301</TotalTime>
  <Words>539</Words>
  <Application>Microsoft Office PowerPoint</Application>
  <PresentationFormat>Широк екран</PresentationFormat>
  <Paragraphs>74</Paragraphs>
  <Slides>7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Загатване</vt:lpstr>
      <vt:lpstr>   Изследване на слюнчените алфа-амилаза и кортизол, като маркери на психо-емоционален стрес при студенти медици в период на изпитна сесия </vt:lpstr>
      <vt:lpstr>Цел на проекта </vt:lpstr>
      <vt:lpstr>Основните задачи</vt:lpstr>
      <vt:lpstr>Резултати Изследвани лица и методи на изследване </vt:lpstr>
      <vt:lpstr>Резултати</vt:lpstr>
      <vt:lpstr>Първа година Финансов отчет </vt:lpstr>
      <vt:lpstr>Благодаря за вниманието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Изследване на слюнчените алфа-амилаза и кортизол, като маркери на психо-емоционален стрес при студенти медици в период на изпитна сесия </dc:title>
  <dc:creator>Mарияна Йорданова</dc:creator>
  <cp:lastModifiedBy>Mарияна Йорданова</cp:lastModifiedBy>
  <cp:revision>15</cp:revision>
  <dcterms:created xsi:type="dcterms:W3CDTF">2023-12-09T16:48:17Z</dcterms:created>
  <dcterms:modified xsi:type="dcterms:W3CDTF">2023-12-15T12:21:34Z</dcterms:modified>
</cp:coreProperties>
</file>