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67" r:id="rId6"/>
    <p:sldId id="259" r:id="rId7"/>
    <p:sldId id="260" r:id="rId8"/>
    <p:sldId id="262" r:id="rId9"/>
    <p:sldId id="266" r:id="rId10"/>
    <p:sldId id="269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Университет „Проф. д-р Асен Златаров“, гр. Бургас Отчет за първа година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8458200" cy="914400"/>
          </a:xfrm>
        </p:spPr>
        <p:txBody>
          <a:bodyPr>
            <a:noAutofit/>
          </a:bodyPr>
          <a:lstStyle/>
          <a:p>
            <a:r>
              <a:rPr lang="bg-BG" b="1" dirty="0"/>
              <a:t>Научно-изследователска и художествено-творческа дейност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2590800" y="2514600"/>
            <a:ext cx="36393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800" dirty="0"/>
              <a:t>Отчет за </a:t>
            </a:r>
            <a:r>
              <a:rPr lang="bg-BG" sz="2800" dirty="0">
                <a:solidFill>
                  <a:srgbClr val="FF0000"/>
                </a:solidFill>
              </a:rPr>
              <a:t>първа година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24464" y="2971800"/>
            <a:ext cx="47949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по договор към </a:t>
            </a:r>
            <a:r>
              <a:rPr lang="ru-RU" sz="2800" dirty="0"/>
              <a:t>НИХ №</a:t>
            </a:r>
            <a:r>
              <a:rPr lang="ru-RU" sz="2800" dirty="0" smtClean="0"/>
              <a:t>4</a:t>
            </a:r>
            <a:r>
              <a:rPr lang="en-US" sz="2800" dirty="0" smtClean="0"/>
              <a:t>9</a:t>
            </a:r>
            <a:r>
              <a:rPr lang="ru-RU" sz="2800" dirty="0" smtClean="0"/>
              <a:t>3/202</a:t>
            </a:r>
            <a:r>
              <a:rPr lang="en-US" sz="2800" dirty="0" smtClean="0"/>
              <a:t>3</a:t>
            </a:r>
            <a:r>
              <a:rPr lang="ru-RU" sz="2800" dirty="0" smtClean="0"/>
              <a:t>г</a:t>
            </a:r>
            <a:r>
              <a:rPr lang="ru-RU" sz="2800" dirty="0"/>
              <a:t>. 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2124464" y="3810000"/>
            <a:ext cx="51145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Срок на проекта – </a:t>
            </a:r>
            <a:r>
              <a:rPr lang="ru-RU" dirty="0">
                <a:solidFill>
                  <a:srgbClr val="FF0000"/>
                </a:solidFill>
              </a:rPr>
              <a:t>две години </a:t>
            </a:r>
            <a:r>
              <a:rPr lang="ru-RU" dirty="0"/>
              <a:t>(</a:t>
            </a:r>
            <a:r>
              <a:rPr lang="ru-RU" dirty="0" smtClean="0">
                <a:solidFill>
                  <a:srgbClr val="FF0000"/>
                </a:solidFill>
              </a:rPr>
              <a:t>202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– </a:t>
            </a:r>
            <a:r>
              <a:rPr lang="ru-RU" dirty="0" smtClean="0">
                <a:solidFill>
                  <a:srgbClr val="FF0000"/>
                </a:solidFill>
              </a:rPr>
              <a:t>202</a:t>
            </a:r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г</a:t>
            </a:r>
            <a:r>
              <a:rPr lang="ru-RU" dirty="0"/>
              <a:t>.)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90600" y="4322857"/>
            <a:ext cx="74068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b="1" dirty="0"/>
              <a:t>Тема</a:t>
            </a:r>
            <a:r>
              <a:rPr lang="bg-BG" dirty="0"/>
              <a:t> на проекта: </a:t>
            </a:r>
            <a:r>
              <a:rPr lang="bg-BG" dirty="0" smtClean="0"/>
              <a:t>„</a:t>
            </a:r>
            <a:r>
              <a:rPr lang="bg-BG" dirty="0">
                <a:latin typeface="Calibri"/>
                <a:ea typeface="Times New Roman"/>
                <a:cs typeface="Times New Roman"/>
              </a:rPr>
              <a:t>Морфометрични изследвания на трахеята на плъхове </a:t>
            </a:r>
            <a:endParaRPr lang="en-US" dirty="0" smtClean="0">
              <a:latin typeface="Calibri"/>
              <a:ea typeface="Times New Roman"/>
              <a:cs typeface="Times New Roman"/>
            </a:endParaRPr>
          </a:p>
          <a:p>
            <a:r>
              <a:rPr lang="bg-BG" dirty="0" smtClean="0">
                <a:latin typeface="Calibri"/>
                <a:ea typeface="Times New Roman"/>
                <a:cs typeface="Times New Roman"/>
              </a:rPr>
              <a:t>от </a:t>
            </a:r>
            <a:r>
              <a:rPr lang="bg-BG" dirty="0">
                <a:latin typeface="Calibri"/>
                <a:ea typeface="Times New Roman"/>
                <a:cs typeface="Times New Roman"/>
              </a:rPr>
              <a:t>различни </a:t>
            </a:r>
            <a:r>
              <a:rPr lang="bg-BG" dirty="0" smtClean="0">
                <a:latin typeface="Calibri"/>
                <a:ea typeface="Times New Roman"/>
                <a:cs typeface="Times New Roman"/>
              </a:rPr>
              <a:t>възрасти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24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9622" y="350312"/>
            <a:ext cx="44562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3200" dirty="0" smtClean="0">
                <a:latin typeface="Times New Roman"/>
                <a:ea typeface="Calibri"/>
              </a:rPr>
              <a:t>Публикационна </a:t>
            </a:r>
            <a:r>
              <a:rPr lang="bg-BG" sz="3200" dirty="0">
                <a:latin typeface="Times New Roman"/>
                <a:ea typeface="Calibri"/>
              </a:rPr>
              <a:t>дейност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-14654" y="1371600"/>
            <a:ext cx="9209701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bg-BG" sz="2800" dirty="0" smtClean="0">
                <a:solidFill>
                  <a:prstClr val="black"/>
                </a:solidFill>
                <a:latin typeface="Times New Roman"/>
                <a:ea typeface="Calibri"/>
              </a:rPr>
              <a:t>Статии по темата на проекта ще бъдат </a:t>
            </a:r>
            <a:r>
              <a:rPr lang="bg-BG" sz="2800" dirty="0" smtClean="0">
                <a:solidFill>
                  <a:prstClr val="black"/>
                </a:solidFill>
                <a:latin typeface="Times New Roman"/>
              </a:rPr>
              <a:t>изработени след </a:t>
            </a:r>
          </a:p>
          <a:p>
            <a:r>
              <a:rPr lang="bg-BG" sz="2800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bg-BG" sz="2800" dirty="0" smtClean="0">
                <a:solidFill>
                  <a:prstClr val="black"/>
                </a:solidFill>
                <a:latin typeface="Times New Roman"/>
              </a:rPr>
              <a:t>   получаването и изследването на материал от плъхове на </a:t>
            </a:r>
          </a:p>
          <a:p>
            <a:r>
              <a:rPr lang="bg-BG" sz="2800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bg-BG" sz="2800" dirty="0" smtClean="0">
                <a:solidFill>
                  <a:prstClr val="black"/>
                </a:solidFill>
                <a:latin typeface="Times New Roman"/>
              </a:rPr>
              <a:t>   възраст 3 месеца и 1 година.</a:t>
            </a:r>
          </a:p>
        </p:txBody>
      </p:sp>
    </p:spTree>
    <p:extLst>
      <p:ext uri="{BB962C8B-B14F-4D97-AF65-F5344CB8AC3E}">
        <p14:creationId xmlns:p14="http://schemas.microsoft.com/office/powerpoint/2010/main" val="97296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143000"/>
            <a:ext cx="6172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Получени средства: 7000,00 лв                                                       Изразходени средства: 6903,00 лв 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213692" y="228599"/>
            <a:ext cx="68159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Финансов отчет за първа година </a:t>
            </a:r>
            <a:endParaRPr lang="en-US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898680"/>
              </p:ext>
            </p:extLst>
          </p:nvPr>
        </p:nvGraphicFramePr>
        <p:xfrm>
          <a:off x="381000" y="2590800"/>
          <a:ext cx="8287966" cy="2598420"/>
        </p:xfrm>
        <a:graphic>
          <a:graphicData uri="http://schemas.openxmlformats.org/drawingml/2006/table">
            <a:tbl>
              <a:tblPr/>
              <a:tblGrid>
                <a:gridCol w="959088"/>
                <a:gridCol w="6152638"/>
                <a:gridCol w="1176240"/>
              </a:tblGrid>
              <a:tr h="3130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1.1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bg-BG" sz="2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Нож за микротом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240.00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0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1.2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Реактиви за изготвяне на хистологични препарати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2100.00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0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1.3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bg-BG" sz="2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Стандартна скоба за проби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1320.00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0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1.4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bg-BG" sz="2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Съхранение на хистологични препарати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699.00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0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1.5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bg-BG" sz="2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СЕТ и материали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1479.00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38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bg-BG" sz="2400" b="0" i="0" u="none" strike="noStrike">
                          <a:effectLst/>
                          <a:latin typeface="Arial"/>
                        </a:rPr>
                        <a:t>Общо :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 dirty="0">
                          <a:effectLst/>
                          <a:latin typeface="Arial"/>
                        </a:rPr>
                        <a:t>5838.00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81000" y="5410200"/>
            <a:ext cx="838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4.1	</a:t>
            </a:r>
            <a:r>
              <a:rPr lang="ru-RU" sz="2400" b="1" dirty="0"/>
              <a:t>Разрешително за опит с животни 	</a:t>
            </a:r>
            <a:r>
              <a:rPr lang="ru-RU" sz="2400" b="1" dirty="0" smtClean="0"/>
              <a:t>                      300.00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100832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28600"/>
            <a:ext cx="8686800" cy="838200"/>
          </a:xfrm>
        </p:spPr>
        <p:txBody>
          <a:bodyPr/>
          <a:lstStyle/>
          <a:p>
            <a:r>
              <a:rPr lang="bg-BG" dirty="0"/>
              <a:t>Научен колектив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932" y="1371600"/>
            <a:ext cx="8686800" cy="4525963"/>
          </a:xfrm>
        </p:spPr>
        <p:txBody>
          <a:bodyPr/>
          <a:lstStyle/>
          <a:p>
            <a:pPr algn="just"/>
            <a:r>
              <a:rPr lang="bg-BG" sz="2800" dirty="0">
                <a:latin typeface="Arial" pitchFamily="34" charset="0"/>
                <a:ea typeface="Times New Roman"/>
                <a:cs typeface="Arial" pitchFamily="34" charset="0"/>
              </a:rPr>
              <a:t>проф. д-р Ивайло Стефанов </a:t>
            </a:r>
            <a:r>
              <a:rPr lang="bg-BG" sz="2800" dirty="0" smtClean="0">
                <a:latin typeface="Arial" pitchFamily="34" charset="0"/>
                <a:ea typeface="Times New Roman"/>
                <a:cs typeface="Arial" pitchFamily="34" charset="0"/>
              </a:rPr>
              <a:t>Стефанов</a:t>
            </a:r>
            <a:r>
              <a:rPr lang="en-US" sz="2800" dirty="0" smtClean="0">
                <a:latin typeface="Arial" pitchFamily="34" charset="0"/>
                <a:ea typeface="Times New Roman"/>
                <a:cs typeface="Arial" pitchFamily="34" charset="0"/>
              </a:rPr>
              <a:t> - </a:t>
            </a:r>
            <a:r>
              <a:rPr lang="bg-BG" sz="2400" dirty="0">
                <a:latin typeface="Arial" pitchFamily="34" charset="0"/>
                <a:cs typeface="Arial" pitchFamily="34" charset="0"/>
              </a:rPr>
              <a:t>ръководител на </a:t>
            </a:r>
            <a:r>
              <a:rPr lang="bg-BG" sz="2400" dirty="0" smtClean="0">
                <a:latin typeface="Arial" pitchFamily="34" charset="0"/>
                <a:cs typeface="Arial" pitchFamily="34" charset="0"/>
              </a:rPr>
              <a:t>проекта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bg-BG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2800" dirty="0" smtClean="0">
                <a:latin typeface="Arial" pitchFamily="34" charset="0"/>
                <a:ea typeface="Times New Roman"/>
                <a:cs typeface="Arial" pitchFamily="34" charset="0"/>
              </a:rPr>
              <a:t>гл</a:t>
            </a:r>
            <a:r>
              <a:rPr lang="bg-BG" sz="2800" dirty="0">
                <a:latin typeface="Arial" pitchFamily="34" charset="0"/>
                <a:ea typeface="Times New Roman"/>
                <a:cs typeface="Arial" pitchFamily="34" charset="0"/>
              </a:rPr>
              <a:t>. ас. Руска Димова </a:t>
            </a:r>
            <a:r>
              <a:rPr lang="bg-BG" sz="2800" dirty="0" smtClean="0">
                <a:latin typeface="Arial" pitchFamily="34" charset="0"/>
                <a:ea typeface="Times New Roman"/>
                <a:cs typeface="Arial" pitchFamily="34" charset="0"/>
              </a:rPr>
              <a:t>Ненкова</a:t>
            </a:r>
            <a:endParaRPr lang="en-US" sz="28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ас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. Мария Володиева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Дочкова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bg-BG" sz="2800" dirty="0" smtClean="0">
                <a:latin typeface="Arial" pitchFamily="34" charset="0"/>
                <a:cs typeface="Arial" pitchFamily="34" charset="0"/>
              </a:rPr>
              <a:t>млад учен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студент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Марина Илиянова Петкова</a:t>
            </a:r>
          </a:p>
          <a:p>
            <a:pPr algn="just"/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533400" y="4572000"/>
            <a:ext cx="72882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  <a:buClr>
                <a:srgbClr val="F0A22E"/>
              </a:buClr>
              <a:buSzPct val="70000"/>
              <a:buFont typeface="Wingdings" pitchFamily="2" charset="2"/>
              <a:buChar char="q"/>
            </a:pPr>
            <a:r>
              <a:rPr lang="bg-BG" sz="2400" dirty="0" smtClean="0">
                <a:solidFill>
                  <a:srgbClr val="4E3B30"/>
                </a:solidFill>
                <a:latin typeface="Arial" pitchFamily="34" charset="0"/>
                <a:cs typeface="Arial" pitchFamily="34" charset="0"/>
              </a:rPr>
              <a:t>Катедра</a:t>
            </a:r>
            <a:r>
              <a:rPr lang="en-US" sz="2400" dirty="0" smtClean="0">
                <a:solidFill>
                  <a:srgbClr val="4E3B3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solidFill>
                  <a:srgbClr val="4E3B3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bg-BG" sz="24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Анатомия, хистология, ембриология, патология, съдебна медицина и деонтология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002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28985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3200" b="1" dirty="0"/>
              <a:t>Цел</a:t>
            </a:r>
            <a:r>
              <a:rPr lang="bg-BG" sz="3200" dirty="0"/>
              <a:t> на проекта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228600" y="1371600"/>
            <a:ext cx="8305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dirty="0">
                <a:latin typeface="Calibri"/>
                <a:ea typeface="Times New Roman"/>
                <a:cs typeface="Times New Roman"/>
              </a:rPr>
              <a:t> </a:t>
            </a:r>
            <a:r>
              <a:rPr lang="bg-BG" sz="2800" b="1" dirty="0">
                <a:latin typeface="Calibri"/>
                <a:ea typeface="Times New Roman"/>
                <a:cs typeface="Times New Roman"/>
              </a:rPr>
              <a:t>Целта</a:t>
            </a:r>
            <a:r>
              <a:rPr lang="bg-BG" sz="2800" dirty="0">
                <a:latin typeface="Calibri"/>
                <a:ea typeface="Times New Roman"/>
                <a:cs typeface="Times New Roman"/>
              </a:rPr>
              <a:t> на </a:t>
            </a:r>
            <a:r>
              <a:rPr lang="bg-BG" sz="2800" dirty="0" smtClean="0">
                <a:latin typeface="Calibri"/>
                <a:ea typeface="Times New Roman"/>
                <a:cs typeface="Times New Roman"/>
              </a:rPr>
              <a:t>настоящия проект </a:t>
            </a:r>
            <a:r>
              <a:rPr lang="bg-BG" sz="2800" dirty="0">
                <a:latin typeface="Calibri"/>
                <a:ea typeface="Times New Roman"/>
                <a:cs typeface="Times New Roman"/>
              </a:rPr>
              <a:t>е сравнително изследване на макро- и микроморфометрични параметри на трахеята при плъхове </a:t>
            </a:r>
            <a:r>
              <a:rPr lang="en-US" sz="2800" i="1" dirty="0" err="1">
                <a:latin typeface="Calibri"/>
                <a:ea typeface="Times New Roman"/>
                <a:cs typeface="Times New Roman"/>
              </a:rPr>
              <a:t>Wistar</a:t>
            </a:r>
            <a:r>
              <a:rPr lang="en-US" sz="2800" dirty="0">
                <a:latin typeface="Calibri"/>
                <a:ea typeface="Times New Roman"/>
                <a:cs typeface="Times New Roman"/>
              </a:rPr>
              <a:t> </a:t>
            </a:r>
            <a:r>
              <a:rPr lang="bg-BG" sz="2800" dirty="0">
                <a:latin typeface="Calibri"/>
                <a:ea typeface="Times New Roman"/>
                <a:cs typeface="Times New Roman"/>
              </a:rPr>
              <a:t>на различни възрасти </a:t>
            </a:r>
            <a:r>
              <a:rPr lang="en-US" sz="2800" dirty="0" smtClean="0">
                <a:latin typeface="Calibri"/>
                <a:ea typeface="Times New Roman"/>
                <a:cs typeface="Times New Roman"/>
              </a:rPr>
              <a:t>(15 </a:t>
            </a:r>
            <a:r>
              <a:rPr lang="bg-BG" sz="2800" dirty="0">
                <a:latin typeface="Calibri"/>
                <a:ea typeface="Times New Roman"/>
                <a:cs typeface="Times New Roman"/>
              </a:rPr>
              <a:t>дневни, </a:t>
            </a:r>
            <a:r>
              <a:rPr lang="bg-BG" sz="2800" dirty="0" smtClean="0">
                <a:latin typeface="Calibri"/>
                <a:ea typeface="Times New Roman"/>
                <a:cs typeface="Times New Roman"/>
              </a:rPr>
              <a:t>3 </a:t>
            </a:r>
            <a:r>
              <a:rPr lang="bg-BG" sz="2800" dirty="0">
                <a:latin typeface="Calibri"/>
                <a:ea typeface="Times New Roman"/>
                <a:cs typeface="Times New Roman"/>
              </a:rPr>
              <a:t>месечни и 1 годишни</a:t>
            </a:r>
            <a:r>
              <a:rPr lang="en-US" sz="2800" dirty="0">
                <a:latin typeface="Calibri"/>
                <a:ea typeface="Times New Roman"/>
                <a:cs typeface="Times New Roman"/>
              </a:rPr>
              <a:t>)</a:t>
            </a:r>
            <a:r>
              <a:rPr lang="bg-BG" sz="2800" dirty="0">
                <a:latin typeface="Calibri"/>
                <a:ea typeface="Times New Roman"/>
                <a:cs typeface="Times New Roman"/>
              </a:rPr>
              <a:t>, предоставящо референтни </a:t>
            </a:r>
            <a:r>
              <a:rPr lang="bg-BG" sz="2800" dirty="0" smtClean="0">
                <a:latin typeface="Calibri"/>
                <a:ea typeface="Times New Roman"/>
                <a:cs typeface="Times New Roman"/>
              </a:rPr>
              <a:t>стойности, </a:t>
            </a:r>
            <a:r>
              <a:rPr lang="bg-BG" sz="2800" dirty="0">
                <a:latin typeface="Calibri"/>
                <a:ea typeface="Times New Roman"/>
                <a:cs typeface="Times New Roman"/>
              </a:rPr>
              <a:t>които да бъдат използвани при различни експериментелни </a:t>
            </a:r>
            <a:r>
              <a:rPr lang="bg-BG" sz="2800" dirty="0" smtClean="0">
                <a:latin typeface="Calibri"/>
                <a:ea typeface="Times New Roman"/>
                <a:cs typeface="Times New Roman"/>
              </a:rPr>
              <a:t>изследвания, свързани със заболявания на дихателните пътища.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9018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4746" y="2057400"/>
            <a:ext cx="9067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1" dirty="0" err="1">
                <a:latin typeface="Calibri"/>
                <a:ea typeface="Calibri"/>
                <a:cs typeface="Times New Roman"/>
              </a:rPr>
              <a:t>Плъховете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libri"/>
                <a:ea typeface="Calibri"/>
                <a:cs typeface="Times New Roman"/>
              </a:rPr>
              <a:t>показват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libri"/>
                <a:ea typeface="Calibri"/>
                <a:cs typeface="Times New Roman"/>
              </a:rPr>
              <a:t>естествено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libri"/>
                <a:ea typeface="Calibri"/>
                <a:cs typeface="Times New Roman"/>
              </a:rPr>
              <a:t>голям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libri"/>
                <a:ea typeface="Calibri"/>
                <a:cs typeface="Times New Roman"/>
              </a:rPr>
              <a:t>брой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libri"/>
                <a:ea typeface="Calibri"/>
                <a:cs typeface="Times New Roman"/>
              </a:rPr>
              <a:t>субмукозни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libri"/>
                <a:ea typeface="Calibri"/>
                <a:cs typeface="Times New Roman"/>
              </a:rPr>
              <a:t>жлези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 в </a:t>
            </a:r>
            <a:r>
              <a:rPr lang="en-US" sz="2400" dirty="0" err="1">
                <a:latin typeface="Calibri"/>
                <a:ea typeface="Calibri"/>
                <a:cs typeface="Times New Roman"/>
              </a:rPr>
              <a:t>цялата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libri"/>
                <a:ea typeface="Calibri"/>
                <a:cs typeface="Times New Roman"/>
              </a:rPr>
              <a:t>трахея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 и </a:t>
            </a:r>
            <a:r>
              <a:rPr lang="en-US" sz="2400" dirty="0" err="1">
                <a:latin typeface="Calibri"/>
                <a:ea typeface="Calibri"/>
                <a:cs typeface="Times New Roman"/>
              </a:rPr>
              <a:t>бронхите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, </a:t>
            </a:r>
            <a:r>
              <a:rPr lang="en-US" sz="2400" dirty="0" err="1">
                <a:latin typeface="Calibri"/>
                <a:ea typeface="Calibri"/>
                <a:cs typeface="Times New Roman"/>
              </a:rPr>
              <a:t>наподобяващи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libri"/>
                <a:ea typeface="Calibri"/>
                <a:cs typeface="Times New Roman"/>
              </a:rPr>
              <a:t>тези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 </a:t>
            </a:r>
            <a:r>
              <a:rPr lang="bg-BG" sz="2400" dirty="0" smtClean="0">
                <a:latin typeface="Calibri"/>
                <a:ea typeface="Calibri"/>
                <a:cs typeface="Times New Roman"/>
              </a:rPr>
              <a:t>при човека </a:t>
            </a:r>
            <a:r>
              <a:rPr lang="en-US" sz="2400" dirty="0" smtClean="0">
                <a:latin typeface="Calibri"/>
                <a:ea typeface="Calibri"/>
                <a:cs typeface="Times New Roman"/>
              </a:rPr>
              <a:t>(</a:t>
            </a:r>
            <a:r>
              <a:rPr lang="en-US" sz="2400" dirty="0" err="1" smtClean="0">
                <a:latin typeface="Calibri"/>
                <a:ea typeface="Calibri"/>
                <a:cs typeface="Times New Roman"/>
              </a:rPr>
              <a:t>Smolich</a:t>
            </a:r>
            <a:r>
              <a:rPr lang="en-US" sz="24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et al., 1978, </a:t>
            </a:r>
            <a:r>
              <a:rPr lang="en-US" sz="2400" dirty="0" err="1">
                <a:latin typeface="Calibri"/>
                <a:ea typeface="Calibri"/>
                <a:cs typeface="Times New Roman"/>
              </a:rPr>
              <a:t>Widdicombe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 et al., </a:t>
            </a:r>
            <a:r>
              <a:rPr lang="en-US" sz="2400" dirty="0" smtClean="0">
                <a:latin typeface="Calibri"/>
                <a:ea typeface="Calibri"/>
                <a:cs typeface="Times New Roman"/>
              </a:rPr>
              <a:t>2001</a:t>
            </a:r>
            <a:r>
              <a:rPr lang="bg-BG" sz="2400" dirty="0" smtClean="0">
                <a:latin typeface="Calibri"/>
                <a:ea typeface="Calibri"/>
                <a:cs typeface="Times New Roman"/>
              </a:rPr>
              <a:t>, </a:t>
            </a:r>
            <a:r>
              <a:rPr lang="en-US" sz="2400" dirty="0" err="1" smtClean="0">
                <a:latin typeface="Calibri"/>
                <a:ea typeface="Calibri"/>
                <a:cs typeface="Times New Roman"/>
              </a:rPr>
              <a:t>Verkman</a:t>
            </a:r>
            <a:r>
              <a:rPr lang="en-US" sz="24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et al., 2003, Salinas et al., 2005)</a:t>
            </a:r>
            <a:r>
              <a:rPr lang="bg-BG" sz="2400" dirty="0">
                <a:latin typeface="Calibri"/>
                <a:ea typeface="Calibri"/>
                <a:cs typeface="Times New Roman"/>
              </a:rPr>
              <a:t>, което им дава предимство като </a:t>
            </a:r>
            <a:r>
              <a:rPr lang="en-US" sz="2400" dirty="0" err="1">
                <a:latin typeface="Calibri"/>
                <a:ea typeface="Calibri"/>
                <a:cs typeface="Times New Roman"/>
              </a:rPr>
              <a:t>модел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 </a:t>
            </a:r>
            <a:r>
              <a:rPr lang="bg-BG" sz="2400" dirty="0">
                <a:latin typeface="Calibri"/>
                <a:ea typeface="Calibri"/>
                <a:cs typeface="Times New Roman"/>
              </a:rPr>
              <a:t>за кистозна </a:t>
            </a:r>
            <a:r>
              <a:rPr lang="bg-BG" sz="2400" dirty="0" smtClean="0">
                <a:latin typeface="Calibri"/>
                <a:ea typeface="Calibri"/>
                <a:cs typeface="Times New Roman"/>
              </a:rPr>
              <a:t>фиброза</a:t>
            </a:r>
            <a:r>
              <a:rPr lang="en-US" sz="2400" dirty="0" smtClean="0">
                <a:latin typeface="Calibri"/>
                <a:ea typeface="Calibri"/>
                <a:cs typeface="Times New Roman"/>
              </a:rPr>
              <a:t>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76200"/>
            <a:ext cx="926086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g-BG" sz="3200" b="1" dirty="0" smtClean="0">
                <a:latin typeface="Calibri"/>
                <a:ea typeface="Calibri"/>
                <a:cs typeface="Times New Roman"/>
              </a:rPr>
              <a:t>Предимства на плъха  като модел на </a:t>
            </a:r>
          </a:p>
          <a:p>
            <a:pPr algn="ctr"/>
            <a:r>
              <a:rPr lang="bg-BG" sz="3200" b="1" dirty="0" smtClean="0">
                <a:latin typeface="Calibri"/>
                <a:ea typeface="Calibri"/>
                <a:cs typeface="Times New Roman"/>
              </a:rPr>
              <a:t>експериментално предизвикани </a:t>
            </a:r>
          </a:p>
          <a:p>
            <a:pPr algn="ctr"/>
            <a:r>
              <a:rPr lang="bg-BG" sz="3200" b="1" dirty="0" smtClean="0">
                <a:latin typeface="Calibri"/>
                <a:ea typeface="Calibri"/>
                <a:cs typeface="Times New Roman"/>
              </a:rPr>
              <a:t>заболявания на дихателните пътища и белия дроб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247528" y="4267200"/>
            <a:ext cx="89151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b="1" dirty="0" err="1" smtClean="0">
                <a:latin typeface="Calibri"/>
                <a:ea typeface="Calibri"/>
                <a:cs typeface="Times New Roman"/>
              </a:rPr>
              <a:t>Трахе</a:t>
            </a:r>
            <a:r>
              <a:rPr lang="bg-BG" sz="2400" b="1" dirty="0" smtClean="0">
                <a:latin typeface="Calibri"/>
                <a:ea typeface="Calibri"/>
                <a:cs typeface="Times New Roman"/>
              </a:rPr>
              <a:t>ята</a:t>
            </a:r>
            <a:r>
              <a:rPr lang="en-US" sz="2400" b="1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en-US" sz="2400" b="1" dirty="0" err="1">
                <a:latin typeface="Calibri"/>
                <a:ea typeface="Calibri"/>
                <a:cs typeface="Times New Roman"/>
              </a:rPr>
              <a:t>на</a:t>
            </a:r>
            <a:r>
              <a:rPr lang="en-US" sz="2400" b="1" dirty="0">
                <a:latin typeface="Calibri"/>
                <a:ea typeface="Calibri"/>
                <a:cs typeface="Times New Roman"/>
              </a:rPr>
              <a:t> </a:t>
            </a:r>
            <a:r>
              <a:rPr lang="en-US" sz="2400" b="1" dirty="0" err="1">
                <a:latin typeface="Calibri"/>
                <a:ea typeface="Calibri"/>
                <a:cs typeface="Times New Roman"/>
              </a:rPr>
              <a:t>плъхове</a:t>
            </a:r>
            <a:r>
              <a:rPr lang="en-US" sz="2400" b="1" dirty="0">
                <a:latin typeface="Calibri"/>
                <a:ea typeface="Calibri"/>
                <a:cs typeface="Times New Roman"/>
              </a:rPr>
              <a:t> </a:t>
            </a:r>
            <a:r>
              <a:rPr lang="bg-BG" sz="2400" dirty="0" smtClean="0">
                <a:latin typeface="Calibri"/>
                <a:ea typeface="Calibri"/>
                <a:cs typeface="Times New Roman"/>
              </a:rPr>
              <a:t>широко </a:t>
            </a:r>
            <a:r>
              <a:rPr lang="en-US" sz="2400" dirty="0" err="1" smtClean="0">
                <a:latin typeface="Calibri"/>
                <a:ea typeface="Calibri"/>
                <a:cs typeface="Times New Roman"/>
              </a:rPr>
              <a:t>се</a:t>
            </a:r>
            <a:r>
              <a:rPr lang="en-US" sz="24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en-US" sz="2400" dirty="0" err="1" smtClean="0">
                <a:latin typeface="Calibri"/>
                <a:ea typeface="Calibri"/>
                <a:cs typeface="Times New Roman"/>
              </a:rPr>
              <a:t>използва</a:t>
            </a:r>
            <a:r>
              <a:rPr lang="en-US" sz="24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libri"/>
                <a:ea typeface="Calibri"/>
                <a:cs typeface="Times New Roman"/>
              </a:rPr>
              <a:t>за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libri"/>
                <a:ea typeface="Calibri"/>
                <a:cs typeface="Times New Roman"/>
              </a:rPr>
              <a:t>изследване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libri"/>
                <a:ea typeface="Calibri"/>
                <a:cs typeface="Times New Roman"/>
              </a:rPr>
              <a:t>на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libri"/>
                <a:ea typeface="Calibri"/>
                <a:cs typeface="Times New Roman"/>
              </a:rPr>
              <a:t>неврохуморалния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libri"/>
                <a:ea typeface="Calibri"/>
                <a:cs typeface="Times New Roman"/>
              </a:rPr>
              <a:t>контрол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libri"/>
                <a:ea typeface="Calibri"/>
                <a:cs typeface="Times New Roman"/>
              </a:rPr>
              <a:t>на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libri"/>
                <a:ea typeface="Calibri"/>
                <a:cs typeface="Times New Roman"/>
              </a:rPr>
              <a:t>секрецията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libri"/>
                <a:ea typeface="Calibri"/>
                <a:cs typeface="Times New Roman"/>
              </a:rPr>
              <a:t>на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libri"/>
                <a:ea typeface="Calibri"/>
                <a:cs typeface="Times New Roman"/>
              </a:rPr>
              <a:t>слуз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08467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19200" y="228600"/>
            <a:ext cx="67787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3200" b="1" dirty="0" smtClean="0">
                <a:solidFill>
                  <a:prstClr val="black"/>
                </a:solidFill>
                <a:latin typeface="Calibri"/>
                <a:ea typeface="Times New Roman"/>
                <a:cs typeface="Times New Roman"/>
              </a:rPr>
              <a:t>Очаквани приноси на изследването  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57749" y="1143000"/>
            <a:ext cx="9228552" cy="48320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bg-BG" sz="2800" dirty="0" smtClean="0">
                <a:solidFill>
                  <a:prstClr val="black"/>
                </a:solidFill>
                <a:latin typeface="Calibri"/>
                <a:cs typeface="Times New Roman"/>
              </a:rPr>
              <a:t>Предоставяне на оригинални данни за дължина, </a:t>
            </a:r>
          </a:p>
          <a:p>
            <a:r>
              <a:rPr lang="bg-BG" sz="2800" dirty="0" smtClean="0">
                <a:solidFill>
                  <a:prstClr val="black"/>
                </a:solidFill>
                <a:latin typeface="Calibri"/>
                <a:cs typeface="Times New Roman"/>
              </a:rPr>
              <a:t>ширина и маса на трахеята при здрави полово незрели </a:t>
            </a:r>
          </a:p>
          <a:p>
            <a:r>
              <a:rPr lang="bg-BG" sz="2800" dirty="0" smtClean="0">
                <a:solidFill>
                  <a:prstClr val="black"/>
                </a:solidFill>
                <a:latin typeface="Calibri"/>
                <a:cs typeface="Times New Roman"/>
              </a:rPr>
              <a:t>плъхове, както и анализ на динамиката на тези параметри </a:t>
            </a:r>
          </a:p>
          <a:p>
            <a:r>
              <a:rPr lang="bg-BG" sz="2800" dirty="0" smtClean="0">
                <a:solidFill>
                  <a:prstClr val="black"/>
                </a:solidFill>
                <a:latin typeface="Calibri"/>
                <a:cs typeface="Times New Roman"/>
              </a:rPr>
              <a:t>във възрастов аспект</a:t>
            </a:r>
          </a:p>
          <a:p>
            <a:endParaRPr lang="bg-BG" sz="2800" dirty="0" smtClean="0">
              <a:solidFill>
                <a:prstClr val="black"/>
              </a:solidFill>
              <a:latin typeface="Calibri"/>
              <a:cs typeface="Times New Roman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bg-BG" sz="2800" dirty="0" smtClean="0">
                <a:solidFill>
                  <a:prstClr val="black"/>
                </a:solidFill>
                <a:latin typeface="Calibri"/>
                <a:cs typeface="Times New Roman"/>
              </a:rPr>
              <a:t> Предоставяне на оригинални данни за дебелината на </a:t>
            </a:r>
          </a:p>
          <a:p>
            <a:r>
              <a:rPr lang="bg-BG" sz="2800" dirty="0" smtClean="0">
                <a:solidFill>
                  <a:prstClr val="black"/>
                </a:solidFill>
                <a:latin typeface="Calibri"/>
                <a:cs typeface="Times New Roman"/>
              </a:rPr>
              <a:t>слоевет</a:t>
            </a:r>
            <a:r>
              <a:rPr lang="en-US" sz="2800" dirty="0" smtClean="0">
                <a:solidFill>
                  <a:prstClr val="black"/>
                </a:solidFill>
                <a:latin typeface="Calibri"/>
                <a:cs typeface="Times New Roman"/>
              </a:rPr>
              <a:t>e</a:t>
            </a:r>
            <a:r>
              <a:rPr lang="bg-BG" sz="2800" dirty="0" smtClean="0">
                <a:solidFill>
                  <a:prstClr val="black"/>
                </a:solidFill>
                <a:latin typeface="Calibri"/>
                <a:cs typeface="Times New Roman"/>
              </a:rPr>
              <a:t> на стената на трахеята, за размерите и гъстотата </a:t>
            </a:r>
          </a:p>
          <a:p>
            <a:r>
              <a:rPr lang="bg-BG" sz="2800" dirty="0" smtClean="0">
                <a:solidFill>
                  <a:prstClr val="black"/>
                </a:solidFill>
                <a:latin typeface="Calibri"/>
                <a:cs typeface="Times New Roman"/>
              </a:rPr>
              <a:t>на трахеалните </a:t>
            </a:r>
            <a:r>
              <a:rPr lang="bg-BG" sz="2800" dirty="0" smtClean="0">
                <a:solidFill>
                  <a:prstClr val="black"/>
                </a:solidFill>
                <a:latin typeface="Calibri"/>
                <a:cs typeface="Times New Roman"/>
              </a:rPr>
              <a:t>жлези при </a:t>
            </a:r>
            <a:r>
              <a:rPr lang="bg-BG" sz="2800" dirty="0" smtClean="0">
                <a:solidFill>
                  <a:prstClr val="black"/>
                </a:solidFill>
                <a:latin typeface="Calibri"/>
                <a:cs typeface="Times New Roman"/>
              </a:rPr>
              <a:t>здрави полово незрели </a:t>
            </a:r>
          </a:p>
          <a:p>
            <a:r>
              <a:rPr lang="bg-BG" sz="2800" dirty="0" smtClean="0">
                <a:solidFill>
                  <a:prstClr val="black"/>
                </a:solidFill>
                <a:latin typeface="Calibri"/>
                <a:cs typeface="Times New Roman"/>
              </a:rPr>
              <a:t>животни, както и анализ  на посочените параметри във </a:t>
            </a:r>
          </a:p>
          <a:p>
            <a:r>
              <a:rPr lang="bg-BG" sz="2800" dirty="0" smtClean="0">
                <a:solidFill>
                  <a:prstClr val="black"/>
                </a:solidFill>
                <a:latin typeface="Calibri"/>
                <a:cs typeface="Times New Roman"/>
              </a:rPr>
              <a:t>възрастов аспект  </a:t>
            </a:r>
          </a:p>
          <a:p>
            <a:r>
              <a:rPr lang="bg-BG" sz="2800" dirty="0" smtClean="0">
                <a:solidFill>
                  <a:prstClr val="black"/>
                </a:solidFill>
                <a:latin typeface="Calibri"/>
                <a:cs typeface="Times New Roman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444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76200"/>
            <a:ext cx="47818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3200" b="1" dirty="0"/>
              <a:t>Задачи за първата година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304800" y="1295400"/>
            <a:ext cx="838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bg-BG" sz="2800" dirty="0" smtClean="0">
                <a:latin typeface="Calibri"/>
                <a:ea typeface="Times New Roman"/>
                <a:cs typeface="Times New Roman"/>
              </a:rPr>
              <a:t>Вземане </a:t>
            </a:r>
            <a:r>
              <a:rPr lang="bg-BG" sz="2800" dirty="0">
                <a:latin typeface="Calibri"/>
                <a:ea typeface="Times New Roman"/>
                <a:cs typeface="Times New Roman"/>
              </a:rPr>
              <a:t>на </a:t>
            </a:r>
            <a:r>
              <a:rPr lang="bg-BG" sz="2800" dirty="0" smtClean="0">
                <a:latin typeface="Calibri"/>
                <a:ea typeface="Times New Roman"/>
                <a:cs typeface="Times New Roman"/>
              </a:rPr>
              <a:t>материал </a:t>
            </a:r>
            <a:r>
              <a:rPr lang="bg-BG" sz="2800" dirty="0">
                <a:latin typeface="Calibri"/>
                <a:ea typeface="Times New Roman"/>
                <a:cs typeface="Times New Roman"/>
              </a:rPr>
              <a:t>за изследване от 18 </a:t>
            </a:r>
            <a:r>
              <a:rPr lang="bg-BG" sz="2800" dirty="0" smtClean="0">
                <a:latin typeface="Calibri"/>
                <a:ea typeface="Times New Roman"/>
                <a:cs typeface="Times New Roman"/>
              </a:rPr>
              <a:t>мъжки плъха на възраст: 15 дни, 3 месеца и 1 година</a:t>
            </a:r>
          </a:p>
          <a:p>
            <a:pPr algn="just"/>
            <a:endParaRPr lang="bg-BG" sz="2800" dirty="0" smtClean="0">
              <a:latin typeface="Calibri"/>
              <a:ea typeface="Times New Roman"/>
              <a:cs typeface="Times New Roman"/>
            </a:endParaRPr>
          </a:p>
          <a:p>
            <a:pPr algn="just"/>
            <a:r>
              <a:rPr lang="bg-BG" sz="2800" dirty="0" smtClean="0">
                <a:latin typeface="Calibri"/>
                <a:ea typeface="Times New Roman"/>
                <a:cs typeface="Times New Roman"/>
              </a:rPr>
              <a:t>2. </a:t>
            </a:r>
            <a:r>
              <a:rPr lang="bg-BG" sz="2800" dirty="0">
                <a:latin typeface="Calibri"/>
                <a:ea typeface="Times New Roman"/>
                <a:cs typeface="Times New Roman"/>
              </a:rPr>
              <a:t>Макроморфометрично изследване на </a:t>
            </a:r>
            <a:r>
              <a:rPr lang="bg-BG" sz="2800" dirty="0" smtClean="0">
                <a:latin typeface="Calibri"/>
                <a:ea typeface="Times New Roman"/>
                <a:cs typeface="Times New Roman"/>
              </a:rPr>
              <a:t>дължината, </a:t>
            </a:r>
            <a:r>
              <a:rPr lang="bg-BG" sz="2800" dirty="0" smtClean="0">
                <a:latin typeface="Calibri"/>
                <a:ea typeface="Times New Roman"/>
                <a:cs typeface="Times New Roman"/>
              </a:rPr>
              <a:t>диаметърът и </a:t>
            </a:r>
            <a:r>
              <a:rPr lang="bg-BG" sz="2800" dirty="0" smtClean="0">
                <a:latin typeface="Calibri"/>
                <a:ea typeface="Times New Roman"/>
                <a:cs typeface="Times New Roman"/>
              </a:rPr>
              <a:t>масата на трахеята</a:t>
            </a:r>
          </a:p>
          <a:p>
            <a:pPr algn="just"/>
            <a:endParaRPr lang="bg-BG" sz="2800" dirty="0" smtClean="0">
              <a:latin typeface="Calibri"/>
              <a:ea typeface="Times New Roman"/>
              <a:cs typeface="Times New Roman"/>
            </a:endParaRPr>
          </a:p>
          <a:p>
            <a:pPr lvl="0"/>
            <a:r>
              <a:rPr lang="bg-BG" sz="2800" dirty="0" smtClean="0">
                <a:latin typeface="Calibri"/>
                <a:ea typeface="Times New Roman"/>
                <a:cs typeface="Times New Roman"/>
              </a:rPr>
              <a:t>3.Статистически </a:t>
            </a:r>
            <a:r>
              <a:rPr lang="bg-BG" sz="2800" dirty="0">
                <a:latin typeface="Calibri"/>
                <a:ea typeface="Times New Roman"/>
                <a:cs typeface="Times New Roman"/>
              </a:rPr>
              <a:t>анализ на </a:t>
            </a:r>
            <a:r>
              <a:rPr lang="bg-BG" sz="2800" dirty="0" smtClean="0">
                <a:latin typeface="Calibri"/>
                <a:ea typeface="Times New Roman"/>
                <a:cs typeface="Times New Roman"/>
              </a:rPr>
              <a:t>резултатите</a:t>
            </a:r>
            <a:r>
              <a:rPr lang="bg-BG" sz="2800" dirty="0">
                <a:latin typeface="Calibri"/>
                <a:ea typeface="Times New Roman"/>
                <a:cs typeface="Times New Roman"/>
              </a:rPr>
              <a:t> </a:t>
            </a:r>
            <a:r>
              <a:rPr lang="en-US" sz="2800" dirty="0" smtClean="0">
                <a:latin typeface="Calibri"/>
                <a:ea typeface="Times New Roman"/>
                <a:cs typeface="Times New Roman"/>
              </a:rPr>
              <a:t>(</a:t>
            </a:r>
            <a:r>
              <a:rPr lang="bg-BG" sz="2800" dirty="0" smtClean="0">
                <a:latin typeface="Calibri"/>
                <a:ea typeface="Times New Roman"/>
                <a:cs typeface="Times New Roman"/>
              </a:rPr>
              <a:t>статистическа </a:t>
            </a:r>
            <a:r>
              <a:rPr lang="bg-BG" sz="2800" dirty="0">
                <a:latin typeface="Calibri"/>
                <a:ea typeface="Times New Roman"/>
                <a:cs typeface="Times New Roman"/>
              </a:rPr>
              <a:t>програма </a:t>
            </a:r>
            <a:r>
              <a:rPr lang="en-US" sz="2800" dirty="0" smtClean="0">
                <a:latin typeface="Calibri"/>
                <a:ea typeface="Times New Roman"/>
                <a:cs typeface="Times New Roman"/>
              </a:rPr>
              <a:t>- </a:t>
            </a:r>
            <a:r>
              <a:rPr lang="bg-BG" sz="2800" dirty="0" smtClean="0">
                <a:latin typeface="Calibri"/>
                <a:ea typeface="Times New Roman"/>
                <a:cs typeface="Times New Roman"/>
              </a:rPr>
              <a:t>GraphPad </a:t>
            </a:r>
            <a:r>
              <a:rPr lang="bg-BG" sz="2800" dirty="0">
                <a:latin typeface="Calibri"/>
                <a:ea typeface="Times New Roman"/>
                <a:cs typeface="Times New Roman"/>
              </a:rPr>
              <a:t>Prism 6 for Windows (GraphPad Software, Inc., </a:t>
            </a:r>
            <a:r>
              <a:rPr lang="bg-BG" sz="2800" dirty="0" smtClean="0">
                <a:latin typeface="Calibri"/>
                <a:ea typeface="Times New Roman"/>
                <a:cs typeface="Times New Roman"/>
              </a:rPr>
              <a:t>USA</a:t>
            </a:r>
            <a:r>
              <a:rPr lang="en-US" sz="2800" dirty="0" smtClean="0">
                <a:latin typeface="Calibri"/>
                <a:ea typeface="Times New Roman"/>
                <a:cs typeface="Times New Roman"/>
              </a:rPr>
              <a:t>))</a:t>
            </a:r>
            <a:endParaRPr lang="bg-BG" sz="2800" dirty="0" smtClean="0">
              <a:latin typeface="Calibri"/>
              <a:ea typeface="Times New Roman"/>
              <a:cs typeface="Times New Roman"/>
            </a:endParaRPr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739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-83414"/>
            <a:ext cx="615424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g-BG" sz="3200" b="1" dirty="0" smtClean="0"/>
              <a:t>Извършени дейности за периода </a:t>
            </a:r>
          </a:p>
          <a:p>
            <a:pPr algn="ctr"/>
            <a:r>
              <a:rPr lang="bg-BG" sz="3200" b="1" dirty="0" smtClean="0"/>
              <a:t>октомври – декември 2023г.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12266" y="1219200"/>
            <a:ext cx="88392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Разрешителното </a:t>
            </a:r>
            <a:r>
              <a:rPr lang="ru-RU" sz="24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за ползване на животни 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 в </a:t>
            </a:r>
            <a:r>
              <a:rPr lang="ru-RU" sz="24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опити №362 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към проект НИХ-493/2023г</a:t>
            </a:r>
            <a:r>
              <a:rPr lang="ru-RU" sz="24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. 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е издадено на </a:t>
            </a:r>
            <a:r>
              <a:rPr lang="ru-RU" sz="24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14.06.2023г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.</a:t>
            </a:r>
            <a:r>
              <a:rPr lang="ru-RU" sz="24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 24.10.2023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bg-BG" sz="2400" dirty="0" smtClean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bg-BG" sz="24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През месец октомври 2023г. от Вивариума към МУ-Пловдив бяха получени </a:t>
            </a:r>
            <a:r>
              <a:rPr lang="bg-BG" sz="24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6 </a:t>
            </a:r>
            <a:r>
              <a:rPr lang="bg-BG" sz="24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мъжки плъха на възраст 15 </a:t>
            </a:r>
            <a:r>
              <a:rPr lang="bg-BG" sz="24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дни, от които</a:t>
            </a:r>
            <a:r>
              <a:rPr lang="bg-BG" sz="2400" b="1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bg-BG" sz="24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беше взет материал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(</a:t>
            </a:r>
            <a:r>
              <a:rPr lang="bg-BG" sz="24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трахея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 – </a:t>
            </a:r>
            <a:r>
              <a:rPr lang="bg-BG" sz="24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шийна и гръдна част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) </a:t>
            </a:r>
            <a:r>
              <a:rPr lang="bg-BG" sz="24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за </a:t>
            </a:r>
            <a:r>
              <a:rPr lang="bg-BG" sz="24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изследване.</a:t>
            </a:r>
          </a:p>
          <a:p>
            <a:pPr algn="just"/>
            <a:endParaRPr lang="bg-BG" sz="2400" dirty="0" smtClean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bg-BG" sz="24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Отделени бяха две групи новородени мъжки животни, с по 6 броя всяка, с цел отглеждането им до достигане на възраст от 3 месеца и 1 година </a:t>
            </a:r>
            <a:endParaRPr lang="bg-BG" sz="2400" dirty="0" smtClean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96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42" y="4953000"/>
            <a:ext cx="8458200" cy="914400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buClrTx/>
              <a:buSzTx/>
            </a:pPr>
            <a:r>
              <a:rPr lang="bg-BG" sz="28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1</a:t>
            </a:r>
            <a:r>
              <a:rPr lang="bg-BG" sz="20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. Извършено е макроморфометрично изследване на дължината и диаметъра на шийна и гръдна част на трахеята при плъхове на възраст 15 дни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,</a:t>
            </a:r>
            <a:r>
              <a:rPr lang="bg-BG" sz="20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 посредством дигитален шублер с точност до 0.01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mm. </a:t>
            </a:r>
            <a:r>
              <a:rPr lang="bg-BG" sz="20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Направен е сравнителен анализ на макроморфометричните параметри между двете части на трахеята.</a:t>
            </a:r>
            <a:endParaRPr lang="en-US" sz="2000" dirty="0" smtClean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lvl="0" algn="just">
              <a:spcBef>
                <a:spcPts val="0"/>
              </a:spcBef>
              <a:buClrTx/>
              <a:buSzTx/>
            </a:pPr>
            <a:endParaRPr lang="bg-BG" sz="2000" dirty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lvl="0" algn="just">
              <a:spcBef>
                <a:spcPts val="0"/>
              </a:spcBef>
              <a:buClrTx/>
              <a:buSzTx/>
            </a:pPr>
            <a:r>
              <a:rPr lang="bg-BG" sz="20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2</a:t>
            </a:r>
            <a:r>
              <a:rPr lang="bg-BG" sz="20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. </a:t>
            </a:r>
            <a:r>
              <a:rPr lang="bg-BG" sz="20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Установена е </a:t>
            </a:r>
            <a:r>
              <a:rPr lang="bg-BG" sz="20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абсолютната и относителната маса </a:t>
            </a:r>
            <a:r>
              <a:rPr lang="bg-BG" sz="20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на трахеята </a:t>
            </a:r>
            <a:r>
              <a:rPr lang="bg-BG" sz="20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чрез електронна </a:t>
            </a:r>
            <a:r>
              <a:rPr lang="bg-BG" sz="20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везна с точност до 0.001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g</a:t>
            </a:r>
          </a:p>
          <a:p>
            <a:pPr lvl="0" algn="just">
              <a:spcBef>
                <a:spcPts val="0"/>
              </a:spcBef>
              <a:buClrTx/>
              <a:buSzTx/>
            </a:pPr>
            <a:endParaRPr lang="bg-BG" sz="2000" dirty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lvl="0" algn="just">
              <a:spcBef>
                <a:spcPts val="0"/>
              </a:spcBef>
              <a:buClrTx/>
              <a:buSzTx/>
            </a:pPr>
            <a:r>
              <a:rPr lang="bg-BG" sz="20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3</a:t>
            </a:r>
            <a:r>
              <a:rPr lang="bg-BG" sz="20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. </a:t>
            </a:r>
            <a:r>
              <a:rPr lang="bg-BG" sz="20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Извършено е микроморфометрично изследване на дебелината </a:t>
            </a:r>
            <a:r>
              <a:rPr lang="bg-BG" sz="20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на слоевете и цялата стена на </a:t>
            </a:r>
            <a:r>
              <a:rPr lang="bg-BG" sz="20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двете части на </a:t>
            </a:r>
            <a:r>
              <a:rPr lang="bg-BG" sz="20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трахеята при </a:t>
            </a:r>
            <a:r>
              <a:rPr lang="bg-BG" sz="20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плъхове от същата група животни, посредтвом светлинен микроскоп и софтуер за микроморфометрия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.</a:t>
            </a:r>
            <a:r>
              <a:rPr lang="bg-BG" sz="20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 Направен е сравнителен анализ на микроморфометричните параметри между двете части на трахеята </a:t>
            </a:r>
            <a:endParaRPr lang="en-US" sz="2000" dirty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54295" y="0"/>
            <a:ext cx="582851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bg-BG" sz="3200" dirty="0">
                <a:latin typeface="Times New Roman"/>
                <a:ea typeface="Calibri"/>
              </a:rPr>
              <a:t>П</a:t>
            </a:r>
            <a:r>
              <a:rPr lang="bg-BG" sz="3200" dirty="0" smtClean="0">
                <a:latin typeface="Times New Roman"/>
                <a:ea typeface="Calibri"/>
              </a:rPr>
              <a:t>остигнати </a:t>
            </a:r>
            <a:r>
              <a:rPr lang="bg-BG" sz="3200" dirty="0">
                <a:latin typeface="Times New Roman"/>
                <a:ea typeface="Calibri"/>
              </a:rPr>
              <a:t>научни </a:t>
            </a:r>
            <a:r>
              <a:rPr lang="bg-BG" sz="3200" dirty="0" smtClean="0">
                <a:latin typeface="Times New Roman"/>
                <a:ea typeface="Calibri"/>
              </a:rPr>
              <a:t>резултати</a:t>
            </a:r>
          </a:p>
          <a:p>
            <a:pPr lvl="0" algn="ctr"/>
            <a:r>
              <a:rPr lang="en-US" sz="2400" b="1" dirty="0" smtClean="0">
                <a:solidFill>
                  <a:prstClr val="black"/>
                </a:solidFill>
              </a:rPr>
              <a:t>(</a:t>
            </a:r>
            <a:r>
              <a:rPr lang="bg-BG" sz="2400" b="1" dirty="0" smtClean="0">
                <a:solidFill>
                  <a:prstClr val="black"/>
                </a:solidFill>
              </a:rPr>
              <a:t>за периода октомври </a:t>
            </a:r>
            <a:r>
              <a:rPr lang="bg-BG" sz="2400" b="1" dirty="0">
                <a:solidFill>
                  <a:prstClr val="black"/>
                </a:solidFill>
              </a:rPr>
              <a:t>– декември 2023г</a:t>
            </a:r>
            <a:r>
              <a:rPr lang="bg-BG" sz="2400" b="1" dirty="0" smtClean="0">
                <a:solidFill>
                  <a:prstClr val="black"/>
                </a:solidFill>
              </a:rPr>
              <a:t>.</a:t>
            </a:r>
            <a:r>
              <a:rPr lang="en-US" sz="2400" b="1" dirty="0" smtClean="0">
                <a:solidFill>
                  <a:prstClr val="black"/>
                </a:solidFill>
              </a:rPr>
              <a:t>)</a:t>
            </a:r>
            <a:endParaRPr lang="en-US" sz="2400" b="1" dirty="0">
              <a:solidFill>
                <a:prstClr val="black"/>
              </a:solidFill>
            </a:endParaRPr>
          </a:p>
          <a:p>
            <a:pPr lvl="0"/>
            <a:endParaRPr lang="en-US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96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273597"/>
            <a:ext cx="67607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3200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Дейности до края на първата година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34047" y="1600200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AutoNum type="arabicPeriod"/>
            </a:pPr>
            <a:r>
              <a:rPr lang="bg-BG" sz="24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Провеждане на макроморфометрично изследване върху</a:t>
            </a:r>
          </a:p>
          <a:p>
            <a:pPr lvl="0" algn="just"/>
            <a:r>
              <a:rPr lang="bg-BG" sz="24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дължината </a:t>
            </a:r>
            <a:r>
              <a:rPr lang="bg-BG" sz="24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и </a:t>
            </a:r>
            <a:r>
              <a:rPr lang="bg-BG" sz="24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диаметъра </a:t>
            </a:r>
            <a:r>
              <a:rPr lang="bg-BG" sz="24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на шийна и гръдна част на трахеята при </a:t>
            </a:r>
            <a:r>
              <a:rPr lang="bg-BG" sz="24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плъхове </a:t>
            </a:r>
            <a:r>
              <a:rPr lang="bg-BG" sz="24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на възраст </a:t>
            </a:r>
            <a:r>
              <a:rPr lang="bg-BG" sz="24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3 месеца и 1 година</a:t>
            </a:r>
          </a:p>
          <a:p>
            <a:pPr lvl="0" algn="just"/>
            <a:endParaRPr lang="bg-BG" sz="2400" dirty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lvl="0" algn="just"/>
            <a:r>
              <a:rPr lang="bg-BG" sz="24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2. </a:t>
            </a:r>
            <a:r>
              <a:rPr lang="bg-BG" sz="24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Установяване абсолютната и относителната </a:t>
            </a:r>
            <a:r>
              <a:rPr lang="bg-BG" sz="24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масата на трахеята при плъхове на възраст 3 </a:t>
            </a:r>
            <a:r>
              <a:rPr lang="bg-BG" sz="24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  месеца </a:t>
            </a:r>
            <a:r>
              <a:rPr lang="bg-BG" sz="24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и 1 година</a:t>
            </a:r>
            <a:endParaRPr lang="en-US" sz="2400" dirty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lvl="0" algn="just"/>
            <a:endParaRPr lang="bg-BG" sz="2400" dirty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lvl="0" algn="just"/>
            <a:r>
              <a:rPr lang="bg-BG" sz="24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3. Провеждане на </a:t>
            </a:r>
            <a:r>
              <a:rPr lang="bg-BG" sz="24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микроморфометрично </a:t>
            </a:r>
            <a:r>
              <a:rPr lang="bg-BG" sz="24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изследване </a:t>
            </a:r>
            <a:r>
              <a:rPr lang="bg-BG" sz="24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върху дебелината </a:t>
            </a:r>
            <a:r>
              <a:rPr lang="bg-BG" sz="24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на слоевете и цялата стена на </a:t>
            </a:r>
            <a:r>
              <a:rPr lang="bg-BG" sz="24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трахеята, както и размерите на трахеалните жлези при плъхове </a:t>
            </a:r>
            <a:r>
              <a:rPr lang="bg-BG" sz="24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на възраст 3 месеца и 1 </a:t>
            </a:r>
            <a:r>
              <a:rPr lang="bg-BG" sz="24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година</a:t>
            </a:r>
            <a:endParaRPr lang="en-US" sz="2400" dirty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3384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447</TotalTime>
  <Words>745</Words>
  <Application>Microsoft Office PowerPoint</Application>
  <PresentationFormat>On-screen Show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Университет „Проф. д-р Асен Златаров“, гр. Бургас Отчет за първа година</vt:lpstr>
      <vt:lpstr>Научен колектив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Университет „Проф. д-р Асен Златаров“, гр. Бургас Отчет за първа година</dc:title>
  <dc:creator>Prof.Stefanov</dc:creator>
  <cp:lastModifiedBy>Prof.Stefanov</cp:lastModifiedBy>
  <cp:revision>51</cp:revision>
  <dcterms:created xsi:type="dcterms:W3CDTF">2006-08-16T00:00:00Z</dcterms:created>
  <dcterms:modified xsi:type="dcterms:W3CDTF">2023-12-20T07:58:31Z</dcterms:modified>
</cp:coreProperties>
</file>