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0"/>
  </p:notesMasterIdLst>
  <p:sldIdLst>
    <p:sldId id="1864" r:id="rId5"/>
    <p:sldId id="1859" r:id="rId6"/>
    <p:sldId id="1845" r:id="rId7"/>
    <p:sldId id="1852" r:id="rId8"/>
    <p:sldId id="1846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34"/>
    <a:srgbClr val="297C2A"/>
    <a:srgbClr val="FE4387"/>
    <a:srgbClr val="FF2625"/>
    <a:srgbClr val="007788"/>
    <a:srgbClr val="F69000"/>
    <a:srgbClr val="01C2D1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3"/>
  </p:normalViewPr>
  <p:slideViewPr>
    <p:cSldViewPr snapToGrid="0">
      <p:cViewPr varScale="1">
        <p:scale>
          <a:sx n="107" d="100"/>
          <a:sy n="107" d="100"/>
        </p:scale>
        <p:origin x="84" y="618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6" name="Picture Placeholder 9" descr="Bright, colorful geometric pattern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3" descr="Bright, colorful geometric pattern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5" descr="Bright, colorful geometric pattern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20" descr="Bright, colorful geometric pattern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 descr="Bright, colorful geometric pattern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2" name="Picture Placeholder 19" descr="Bright, colorful geometric pattern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5" descr="Bright, colorful geometric pattern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7260" y="0"/>
            <a:ext cx="7444740" cy="6858000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r>
              <a:rPr lang="bg-BG" sz="32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№ НИХ-492/2023 г.</a:t>
            </a:r>
            <a:br>
              <a:rPr lang="bg-BG" sz="32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sz="32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sz="3200" i="1" dirty="0"/>
            </a:br>
            <a:r>
              <a:rPr lang="bg-BG" sz="2200" b="0" i="1" u="sng" dirty="0"/>
              <a:t>Заглавие/Тема:</a:t>
            </a:r>
            <a:br>
              <a:rPr lang="bg-BG" sz="3200" i="1" dirty="0"/>
            </a:br>
            <a:r>
              <a:rPr lang="en-US" sz="2800" i="1" dirty="0"/>
              <a:t>СРАВНИТЕЛНО ИЗСЛЕДВАНЕ НА </a:t>
            </a:r>
            <a:r>
              <a:rPr lang="en-US" sz="2800" i="1" dirty="0">
                <a:solidFill>
                  <a:srgbClr val="0070C0"/>
                </a:solidFill>
              </a:rPr>
              <a:t>БИОМАРКЕРИ</a:t>
            </a:r>
            <a:r>
              <a:rPr lang="en-US" sz="2800" i="1" dirty="0"/>
              <a:t> НА </a:t>
            </a:r>
            <a:r>
              <a:rPr lang="en-US" sz="2800" i="1" dirty="0">
                <a:solidFill>
                  <a:srgbClr val="00B050"/>
                </a:solidFill>
              </a:rPr>
              <a:t>ОСТРО</a:t>
            </a:r>
            <a:r>
              <a:rPr lang="en-US" sz="2800" i="1" dirty="0"/>
              <a:t> ВЪЗПАЛЕНИЕ В НОСЕН СЕКРЕТ И В СЛЮНКА ПРИ </a:t>
            </a:r>
            <a:r>
              <a:rPr lang="en-US" sz="2800" i="1" dirty="0">
                <a:solidFill>
                  <a:srgbClr val="FF0000"/>
                </a:solidFill>
              </a:rPr>
              <a:t>ИНФЕКЦИОЗЕН РИНОСИНУИТ </a:t>
            </a:r>
            <a:r>
              <a:rPr lang="en-US" sz="2800" i="1" dirty="0"/>
              <a:t>СРЕД </a:t>
            </a:r>
            <a:r>
              <a:rPr lang="en-US" sz="2800" i="1" dirty="0">
                <a:solidFill>
                  <a:srgbClr val="FFC000"/>
                </a:solidFill>
              </a:rPr>
              <a:t>ДЕЦА</a:t>
            </a:r>
            <a:r>
              <a:rPr lang="en-US" sz="2800" i="1" dirty="0"/>
              <a:t> НА ВЪЗРАСТ 2-6 ГОДИНИ.</a:t>
            </a:r>
            <a:br>
              <a:rPr lang="bg-BG" sz="3200" i="1" dirty="0"/>
            </a:br>
            <a:br>
              <a:rPr lang="bg-BG" sz="3200" i="1" dirty="0"/>
            </a:br>
            <a:r>
              <a:rPr lang="bg-BG" sz="2200" b="0" i="1" u="sng" dirty="0"/>
              <a:t>Ръководител:</a:t>
            </a:r>
            <a:br>
              <a:rPr lang="bg-BG" sz="2600" b="0" i="1" u="sng" dirty="0"/>
            </a:br>
            <a:r>
              <a:rPr lang="bg-BG" sz="2200" i="1" dirty="0"/>
              <a:t>Проф. д-р Г. Бекярова, д.м.н.</a:t>
            </a:r>
            <a:br>
              <a:rPr lang="bg-BG" sz="2200" i="1" dirty="0"/>
            </a:br>
            <a:br>
              <a:rPr lang="bg-BG" sz="2600" i="1" dirty="0"/>
            </a:br>
            <a:r>
              <a:rPr lang="bg-BG" sz="2200" b="0" i="1" u="sng" dirty="0"/>
              <a:t>Работен колектив:</a:t>
            </a:r>
            <a:br>
              <a:rPr lang="bg-BG" sz="2600" i="1" dirty="0"/>
            </a:br>
            <a:r>
              <a:rPr lang="en-US" sz="2200" i="1" dirty="0" err="1"/>
              <a:t>ас</a:t>
            </a:r>
            <a:r>
              <a:rPr lang="en-US" sz="2200" i="1" dirty="0"/>
              <a:t>. </a:t>
            </a:r>
            <a:r>
              <a:rPr lang="bg-BG" sz="2200" i="1" dirty="0"/>
              <a:t>д</a:t>
            </a:r>
            <a:r>
              <a:rPr lang="en-US" sz="2200" i="1" dirty="0"/>
              <a:t>-</a:t>
            </a:r>
            <a:r>
              <a:rPr lang="bg-BG" sz="2200" i="1" dirty="0"/>
              <a:t>р </a:t>
            </a:r>
            <a:r>
              <a:rPr lang="en-US" sz="2200" i="1" dirty="0"/>
              <a:t>М</a:t>
            </a:r>
            <a:r>
              <a:rPr lang="bg-BG" sz="2200" i="1" dirty="0"/>
              <a:t>. </a:t>
            </a:r>
            <a:r>
              <a:rPr lang="en-US" sz="2200" i="1" dirty="0" err="1"/>
              <a:t>Василева</a:t>
            </a:r>
            <a:r>
              <a:rPr lang="en-US" sz="2200" i="1" dirty="0"/>
              <a:t>, </a:t>
            </a:r>
            <a:r>
              <a:rPr lang="en-US" sz="2200" i="1" dirty="0" err="1"/>
              <a:t>Доц</a:t>
            </a:r>
            <a:r>
              <a:rPr lang="en-US" sz="2200" i="1" dirty="0"/>
              <a:t>. д-р М</a:t>
            </a:r>
            <a:r>
              <a:rPr lang="bg-BG" sz="2200" i="1" dirty="0"/>
              <a:t>.</a:t>
            </a:r>
            <a:r>
              <a:rPr lang="en-US" sz="2200" i="1" dirty="0"/>
              <a:t> </a:t>
            </a:r>
            <a:r>
              <a:rPr lang="en-US" sz="2200" i="1" dirty="0" err="1"/>
              <a:t>Йорданова-Василева</a:t>
            </a:r>
            <a:r>
              <a:rPr lang="en-US" sz="2200" i="1" dirty="0"/>
              <a:t>, </a:t>
            </a:r>
            <a:r>
              <a:rPr lang="en-US" sz="2200" i="1" dirty="0" err="1"/>
              <a:t>дм</a:t>
            </a:r>
            <a:r>
              <a:rPr lang="en-US" sz="2200" i="1" dirty="0"/>
              <a:t>, </a:t>
            </a:r>
            <a:r>
              <a:rPr lang="en-US" sz="2200" i="1" dirty="0" err="1"/>
              <a:t>Проф</a:t>
            </a:r>
            <a:r>
              <a:rPr lang="en-US" sz="2200" i="1" dirty="0"/>
              <a:t>. д-р </a:t>
            </a:r>
            <a:r>
              <a:rPr lang="en-US" sz="2200" i="1" dirty="0" err="1"/>
              <a:t>Атанас</a:t>
            </a:r>
            <a:r>
              <a:rPr lang="en-US" sz="2200" i="1" dirty="0"/>
              <a:t> </a:t>
            </a:r>
            <a:r>
              <a:rPr lang="en-US" sz="2200" i="1" dirty="0" err="1"/>
              <a:t>Димов</a:t>
            </a:r>
            <a:r>
              <a:rPr lang="en-US" sz="2200" i="1" dirty="0"/>
              <a:t> </a:t>
            </a:r>
            <a:r>
              <a:rPr lang="en-US" sz="2200" i="1" dirty="0" err="1"/>
              <a:t>Арнаудов</a:t>
            </a:r>
            <a:r>
              <a:rPr lang="en-US" sz="2200" i="1" dirty="0"/>
              <a:t>, </a:t>
            </a:r>
            <a:r>
              <a:rPr lang="en-US" sz="2200" i="1" dirty="0" err="1"/>
              <a:t>дм</a:t>
            </a:r>
            <a:r>
              <a:rPr lang="en-US" sz="2200" i="1" dirty="0"/>
              <a:t>, </a:t>
            </a:r>
            <a:br>
              <a:rPr lang="bg-BG" sz="2200" i="1" dirty="0"/>
            </a:br>
            <a:r>
              <a:rPr lang="en-US" sz="2200" b="0" i="1" u="sng" dirty="0" err="1"/>
              <a:t>студент</a:t>
            </a:r>
            <a:r>
              <a:rPr lang="bg-BG" sz="2200" b="0" i="1" u="sng" dirty="0"/>
              <a:t>:</a:t>
            </a:r>
            <a:r>
              <a:rPr lang="en-US" sz="2200" b="0" i="1" dirty="0"/>
              <a:t> </a:t>
            </a:r>
            <a:r>
              <a:rPr lang="en-US" sz="2200" i="1" dirty="0" err="1"/>
              <a:t>Христиана</a:t>
            </a:r>
            <a:r>
              <a:rPr lang="en-US" sz="2200" i="1" dirty="0"/>
              <a:t> </a:t>
            </a:r>
            <a:r>
              <a:rPr lang="en-US" sz="2200" i="1" dirty="0" err="1"/>
              <a:t>Николаева</a:t>
            </a:r>
            <a:r>
              <a:rPr lang="en-US" sz="2200" i="1" dirty="0"/>
              <a:t> </a:t>
            </a:r>
            <a:r>
              <a:rPr lang="en-US" sz="2200" i="1" dirty="0" err="1"/>
              <a:t>Костадинова</a:t>
            </a:r>
            <a:r>
              <a:rPr lang="bg-BG" sz="2200" i="1" dirty="0"/>
              <a:t>.</a:t>
            </a:r>
            <a:br>
              <a:rPr lang="bg-BG" sz="2600" i="1" dirty="0"/>
            </a:br>
            <a:endParaRPr lang="en-US" altLang="en-US" sz="2600" b="0" i="1" u="sng" dirty="0"/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9354"/>
          </a:xfrm>
        </p:spPr>
        <p:txBody>
          <a:bodyPr/>
          <a:lstStyle/>
          <a:p>
            <a:r>
              <a:rPr lang="bg-BG" sz="28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Цел:</a:t>
            </a:r>
            <a:r>
              <a:rPr lang="bg-BG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200" i="1" dirty="0" err="1"/>
              <a:t>да</a:t>
            </a:r>
            <a:r>
              <a:rPr lang="en-US" sz="2200" i="1" dirty="0"/>
              <a:t> </a:t>
            </a:r>
            <a:r>
              <a:rPr lang="en-US" sz="2200" i="1" dirty="0" err="1"/>
              <a:t>се</a:t>
            </a:r>
            <a:r>
              <a:rPr lang="en-US" sz="2200" i="1" dirty="0"/>
              <a:t> </a:t>
            </a:r>
            <a:r>
              <a:rPr lang="en-US" sz="2200" i="1" dirty="0" err="1"/>
              <a:t>направи</a:t>
            </a:r>
            <a:r>
              <a:rPr lang="en-US" sz="2200" i="1" dirty="0"/>
              <a:t> </a:t>
            </a:r>
            <a:r>
              <a:rPr lang="en-US" sz="2200" i="1" dirty="0" err="1"/>
              <a:t>сравнителен</a:t>
            </a:r>
            <a:r>
              <a:rPr lang="en-US" sz="2200" i="1" dirty="0"/>
              <a:t> </a:t>
            </a:r>
            <a:r>
              <a:rPr lang="en-US" sz="2200" i="1" dirty="0" err="1"/>
              <a:t>анализ</a:t>
            </a:r>
            <a:r>
              <a:rPr lang="en-US" sz="2200" i="1" dirty="0"/>
              <a:t> </a:t>
            </a:r>
            <a:r>
              <a:rPr lang="en-US" sz="2200" i="1" dirty="0" err="1"/>
              <a:t>на</a:t>
            </a:r>
            <a:r>
              <a:rPr lang="en-US" sz="2200" i="1" dirty="0"/>
              <a:t> </a:t>
            </a:r>
            <a:r>
              <a:rPr lang="en-US" sz="2200" i="1" dirty="0" err="1"/>
              <a:t>концентрациите</a:t>
            </a:r>
            <a:r>
              <a:rPr lang="en-US" sz="2200" i="1" dirty="0"/>
              <a:t> </a:t>
            </a:r>
            <a:r>
              <a:rPr lang="en-US" sz="2200" i="1" dirty="0" err="1"/>
              <a:t>на</a:t>
            </a:r>
            <a:r>
              <a:rPr lang="en-US" sz="2200" i="1" dirty="0"/>
              <a:t> </a:t>
            </a:r>
            <a:r>
              <a:rPr lang="en-US" sz="2200" i="1" dirty="0" err="1"/>
              <a:t>някои</a:t>
            </a:r>
            <a:r>
              <a:rPr lang="en-US" sz="2200" i="1" dirty="0"/>
              <a:t> </a:t>
            </a:r>
            <a:r>
              <a:rPr lang="en-US" sz="2200" i="1" dirty="0" err="1"/>
              <a:t>биомаркери</a:t>
            </a:r>
            <a:r>
              <a:rPr lang="en-US" sz="2200" i="1" dirty="0"/>
              <a:t> </a:t>
            </a:r>
            <a:r>
              <a:rPr lang="en-US" sz="2200" i="1" dirty="0" err="1"/>
              <a:t>на</a:t>
            </a:r>
            <a:r>
              <a:rPr lang="en-US" sz="2200" i="1" dirty="0"/>
              <a:t> </a:t>
            </a:r>
            <a:r>
              <a:rPr lang="en-US" sz="2200" i="1" dirty="0" err="1"/>
              <a:t>остро</a:t>
            </a:r>
            <a:r>
              <a:rPr lang="en-US" sz="2200" i="1" dirty="0"/>
              <a:t> </a:t>
            </a:r>
            <a:r>
              <a:rPr lang="en-US" sz="2200" i="1" dirty="0" err="1"/>
              <a:t>възпаление</a:t>
            </a:r>
            <a:r>
              <a:rPr lang="en-US" sz="2200" i="1" dirty="0"/>
              <a:t> в </a:t>
            </a:r>
            <a:r>
              <a:rPr lang="en-US" sz="2200" i="1" dirty="0" err="1"/>
              <a:t>хода</a:t>
            </a:r>
            <a:r>
              <a:rPr lang="en-US" sz="2200" i="1" dirty="0"/>
              <a:t> </a:t>
            </a:r>
            <a:r>
              <a:rPr lang="en-US" sz="2200" i="1" dirty="0" err="1"/>
              <a:t>на</a:t>
            </a:r>
            <a:r>
              <a:rPr lang="en-US" sz="2200" i="1" dirty="0"/>
              <a:t> ИРС </a:t>
            </a:r>
            <a:r>
              <a:rPr lang="en-US" sz="2200" i="1" dirty="0" err="1"/>
              <a:t>сред</a:t>
            </a:r>
            <a:r>
              <a:rPr lang="en-US" sz="2200" i="1" dirty="0"/>
              <a:t> </a:t>
            </a:r>
            <a:r>
              <a:rPr lang="en-US" sz="2200" i="1" dirty="0" err="1"/>
              <a:t>детската</a:t>
            </a:r>
            <a:r>
              <a:rPr lang="en-US" sz="2200" i="1" dirty="0"/>
              <a:t> </a:t>
            </a:r>
            <a:r>
              <a:rPr lang="en-US" sz="2200" i="1" dirty="0" err="1"/>
              <a:t>популация</a:t>
            </a:r>
            <a:r>
              <a:rPr lang="en-US" sz="2200" i="1" dirty="0"/>
              <a:t> </a:t>
            </a:r>
            <a:r>
              <a:rPr lang="en-US" sz="2200" i="1" dirty="0" err="1"/>
              <a:t>на</a:t>
            </a:r>
            <a:r>
              <a:rPr lang="en-US" sz="2200" i="1" dirty="0"/>
              <a:t> </a:t>
            </a:r>
            <a:r>
              <a:rPr lang="en-US" sz="2200" i="1" dirty="0" err="1"/>
              <a:t>възраст</a:t>
            </a:r>
            <a:r>
              <a:rPr lang="en-US" sz="2200" i="1" dirty="0"/>
              <a:t> 2-6 </a:t>
            </a:r>
            <a:r>
              <a:rPr lang="en-US" sz="2200" i="1" dirty="0" err="1"/>
              <a:t>години</a:t>
            </a:r>
            <a:r>
              <a:rPr lang="en-US" sz="2200" i="1" dirty="0"/>
              <a:t> и </a:t>
            </a:r>
            <a:r>
              <a:rPr lang="en-US" sz="2200" i="1" dirty="0" err="1"/>
              <a:t>превалирането</a:t>
            </a:r>
            <a:r>
              <a:rPr lang="en-US" sz="2200" i="1" dirty="0"/>
              <a:t> </a:t>
            </a:r>
            <a:r>
              <a:rPr lang="en-US" sz="2200" i="1" dirty="0" err="1"/>
              <a:t>на</a:t>
            </a:r>
            <a:r>
              <a:rPr lang="en-US" sz="2200" i="1" dirty="0"/>
              <a:t> </a:t>
            </a:r>
            <a:r>
              <a:rPr lang="en-US" sz="2200" i="1" dirty="0" err="1"/>
              <a:t>някои</a:t>
            </a:r>
            <a:r>
              <a:rPr lang="en-US" sz="2200" i="1" dirty="0"/>
              <a:t> </a:t>
            </a:r>
            <a:r>
              <a:rPr lang="en-US" sz="2200" i="1" dirty="0" err="1"/>
              <a:t>маркери</a:t>
            </a:r>
            <a:r>
              <a:rPr lang="en-US" sz="2200" i="1" dirty="0"/>
              <a:t> </a:t>
            </a:r>
            <a:r>
              <a:rPr lang="en-US" sz="2200" i="1" dirty="0" err="1"/>
              <a:t>над</a:t>
            </a:r>
            <a:r>
              <a:rPr lang="en-US" sz="2200" i="1" dirty="0"/>
              <a:t> </a:t>
            </a:r>
            <a:r>
              <a:rPr lang="en-US" sz="2200" i="1" dirty="0" err="1"/>
              <a:t>други</a:t>
            </a:r>
            <a:r>
              <a:rPr lang="en-US" sz="2200" i="1" dirty="0"/>
              <a:t> в </a:t>
            </a:r>
            <a:r>
              <a:rPr lang="en-US" sz="2200" i="1" dirty="0" err="1"/>
              <a:t>назален</a:t>
            </a:r>
            <a:r>
              <a:rPr lang="en-US" sz="2200" i="1" dirty="0"/>
              <a:t> </a:t>
            </a:r>
            <a:r>
              <a:rPr lang="en-US" sz="2200" i="1" dirty="0" err="1"/>
              <a:t>секрет</a:t>
            </a:r>
            <a:r>
              <a:rPr lang="en-US" sz="2200" i="1" dirty="0"/>
              <a:t> и в </a:t>
            </a:r>
            <a:r>
              <a:rPr lang="en-US" sz="2200" i="1" dirty="0" err="1"/>
              <a:t>слюнка</a:t>
            </a:r>
            <a:r>
              <a:rPr lang="en-US" sz="2200" i="1" dirty="0"/>
              <a:t>, в </a:t>
            </a:r>
            <a:r>
              <a:rPr lang="en-US" sz="2200" i="1" dirty="0" err="1"/>
              <a:t>зависимост</a:t>
            </a:r>
            <a:r>
              <a:rPr lang="en-US" sz="2200" i="1" dirty="0"/>
              <a:t> </a:t>
            </a:r>
            <a:r>
              <a:rPr lang="en-US" sz="2200" i="1" dirty="0" err="1"/>
              <a:t>от</a:t>
            </a:r>
            <a:r>
              <a:rPr lang="en-US" sz="2200" i="1" dirty="0"/>
              <a:t> </a:t>
            </a:r>
            <a:r>
              <a:rPr lang="en-US" sz="2200" i="1" dirty="0" err="1"/>
              <a:t>етиологичния</a:t>
            </a:r>
            <a:r>
              <a:rPr lang="en-US" sz="2200" i="1" dirty="0"/>
              <a:t> </a:t>
            </a:r>
            <a:r>
              <a:rPr lang="en-US" sz="2200" i="1" dirty="0" err="1"/>
              <a:t>причинител</a:t>
            </a:r>
            <a:r>
              <a:rPr lang="en-US" sz="2200" i="1" dirty="0"/>
              <a:t> (</a:t>
            </a:r>
            <a:r>
              <a:rPr lang="en-US" sz="2200" i="1" dirty="0" err="1"/>
              <a:t>вирус</a:t>
            </a:r>
            <a:r>
              <a:rPr lang="en-US" sz="2200" i="1" dirty="0"/>
              <a:t> </a:t>
            </a:r>
            <a:r>
              <a:rPr lang="en-US" sz="2200" i="1" dirty="0" err="1"/>
              <a:t>или</a:t>
            </a:r>
            <a:r>
              <a:rPr lang="en-US" sz="2200" i="1" dirty="0"/>
              <a:t> </a:t>
            </a:r>
            <a:r>
              <a:rPr lang="en-US" sz="2200" i="1" dirty="0" err="1"/>
              <a:t>бактерия</a:t>
            </a:r>
            <a:r>
              <a:rPr lang="en-US" sz="2200" i="1" dirty="0"/>
              <a:t>)</a:t>
            </a:r>
            <a:r>
              <a:rPr lang="bg-BG" sz="2200" i="1" dirty="0"/>
              <a:t>.</a:t>
            </a:r>
            <a:r>
              <a:rPr lang="en-US" sz="2200" i="1" dirty="0"/>
              <a:t>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628775"/>
            <a:ext cx="12192000" cy="5109787"/>
          </a:xfrm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bg-BG" sz="2200" b="1" i="1" u="sng" dirty="0">
                <a:solidFill>
                  <a:srgbClr val="297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Основни задачи:</a:t>
            </a:r>
            <a:endParaRPr lang="bg-BG" sz="2000" b="1" i="1" u="sng" dirty="0">
              <a:solidFill>
                <a:srgbClr val="297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bg-BG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g-BG" sz="2200" i="1" dirty="0">
                <a:latin typeface="+mj-lt"/>
              </a:rPr>
              <a:t>Изучаване на </a:t>
            </a:r>
            <a:r>
              <a:rPr lang="en-US" sz="2200" i="1" dirty="0" err="1">
                <a:latin typeface="+mj-lt"/>
              </a:rPr>
              <a:t>етио-патогенетичните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особености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ИРС в </a:t>
            </a:r>
            <a:r>
              <a:rPr lang="en-US" sz="2200" i="1" dirty="0" err="1">
                <a:latin typeface="+mj-lt"/>
              </a:rPr>
              <a:t>детска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възраст</a:t>
            </a:r>
            <a:r>
              <a:rPr lang="en-US" sz="2200" i="1" dirty="0">
                <a:latin typeface="+mj-lt"/>
              </a:rPr>
              <a:t>. </a:t>
            </a:r>
            <a:endParaRPr lang="bg-BG" sz="2200" i="1" dirty="0">
              <a:latin typeface="+mj-lt"/>
            </a:endParaRPr>
          </a:p>
          <a:p>
            <a:pPr algn="l"/>
            <a:r>
              <a:rPr lang="en-US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r>
              <a:rPr lang="bg-BG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g-BG" sz="2200" i="1" dirty="0">
                <a:latin typeface="+mj-lt"/>
              </a:rPr>
              <a:t>Опит </a:t>
            </a:r>
            <a:r>
              <a:rPr lang="bg-BG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en-US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en-US" sz="2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en-US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верифицират</a:t>
            </a:r>
            <a:r>
              <a:rPr lang="en-US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dirty="0" err="1">
                <a:latin typeface="+mj-lt"/>
              </a:rPr>
              <a:t>методи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за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изследване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инфламаторни</a:t>
            </a:r>
            <a:r>
              <a:rPr lang="en-US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маркери</a:t>
            </a:r>
            <a:r>
              <a:rPr lang="en-US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i="1" dirty="0">
                <a:latin typeface="+mj-lt"/>
              </a:rPr>
              <a:t>в </a:t>
            </a:r>
            <a:r>
              <a:rPr lang="en-US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нерутинни</a:t>
            </a:r>
            <a:r>
              <a:rPr lang="en-US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биологични</a:t>
            </a:r>
            <a:r>
              <a:rPr lang="en-US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материали</a:t>
            </a:r>
            <a:r>
              <a:rPr lang="en-US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i="1" dirty="0">
                <a:latin typeface="+mj-lt"/>
              </a:rPr>
              <a:t>– </a:t>
            </a:r>
            <a:r>
              <a:rPr lang="en-US" sz="2200" b="1" i="1" dirty="0" err="1">
                <a:solidFill>
                  <a:srgbClr val="FF0000"/>
                </a:solidFill>
                <a:latin typeface="+mj-lt"/>
              </a:rPr>
              <a:t>назален</a:t>
            </a:r>
            <a:r>
              <a:rPr lang="en-US" sz="2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+mj-lt"/>
              </a:rPr>
              <a:t>секрет</a:t>
            </a:r>
            <a:r>
              <a:rPr lang="en-US" sz="2200" b="1" i="1" dirty="0">
                <a:solidFill>
                  <a:srgbClr val="FF0000"/>
                </a:solidFill>
                <a:latin typeface="+mj-lt"/>
              </a:rPr>
              <a:t> и </a:t>
            </a:r>
            <a:r>
              <a:rPr lang="en-US" sz="2200" b="1" i="1" dirty="0" err="1">
                <a:solidFill>
                  <a:srgbClr val="FF0000"/>
                </a:solidFill>
                <a:latin typeface="+mj-lt"/>
              </a:rPr>
              <a:t>слюнка</a:t>
            </a:r>
            <a:r>
              <a:rPr lang="en-US" sz="2200" i="1" dirty="0">
                <a:latin typeface="+mj-lt"/>
              </a:rPr>
              <a:t>.</a:t>
            </a:r>
            <a:endParaRPr lang="bg-BG" sz="2200" i="1" dirty="0">
              <a:latin typeface="+mj-lt"/>
            </a:endParaRPr>
          </a:p>
          <a:p>
            <a:pPr algn="l"/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bg-BG" sz="2200" i="1" dirty="0">
                <a:latin typeface="+mj-lt"/>
              </a:rPr>
              <a:t>Д</a:t>
            </a:r>
            <a:r>
              <a:rPr lang="en-US" sz="2200" i="1" dirty="0">
                <a:latin typeface="+mj-lt"/>
              </a:rPr>
              <a:t>а </a:t>
            </a:r>
            <a:r>
              <a:rPr lang="en-US" sz="2200" i="1" dirty="0" err="1">
                <a:latin typeface="+mj-lt"/>
              </a:rPr>
              <a:t>се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извърши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сравнителен</a:t>
            </a: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анализ</a:t>
            </a: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бионаличността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определени</a:t>
            </a:r>
            <a:r>
              <a:rPr lang="en-US" sz="2200" i="1" dirty="0">
                <a:latin typeface="+mj-lt"/>
              </a:rPr>
              <a:t> </a:t>
            </a:r>
            <a:r>
              <a:rPr lang="bg-BG" sz="2200" i="1" dirty="0" err="1">
                <a:latin typeface="+mj-lt"/>
              </a:rPr>
              <a:t>инфламаторни</a:t>
            </a:r>
            <a:r>
              <a:rPr lang="bg-BG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маркери</a:t>
            </a:r>
            <a:r>
              <a:rPr lang="bg-BG" sz="2200" i="1" dirty="0">
                <a:latin typeface="+mj-lt"/>
              </a:rPr>
              <a:t> (</a:t>
            </a:r>
            <a:r>
              <a:rPr lang="en-US" sz="2200" i="1" dirty="0">
                <a:latin typeface="+mj-lt"/>
              </a:rPr>
              <a:t>IL-6</a:t>
            </a:r>
            <a:r>
              <a:rPr lang="bg-BG" sz="2200" i="1" dirty="0">
                <a:latin typeface="+mj-lt"/>
              </a:rPr>
              <a:t>,</a:t>
            </a:r>
            <a:r>
              <a:rPr lang="en-US" sz="2200" i="1" dirty="0">
                <a:latin typeface="+mj-lt"/>
              </a:rPr>
              <a:t> TNF-</a:t>
            </a:r>
            <a:r>
              <a:rPr lang="el-GR" sz="2200" i="1" dirty="0">
                <a:latin typeface="+mj-lt"/>
              </a:rPr>
              <a:t>α</a:t>
            </a:r>
            <a:r>
              <a:rPr lang="en-US" sz="2200" i="1" dirty="0">
                <a:latin typeface="+mj-lt"/>
              </a:rPr>
              <a:t>,</a:t>
            </a:r>
            <a:r>
              <a:rPr lang="bg-BG" sz="2200" i="1" dirty="0">
                <a:latin typeface="+mj-lt"/>
              </a:rPr>
              <a:t> </a:t>
            </a:r>
            <a:r>
              <a:rPr lang="en-US" sz="2200" i="1" dirty="0">
                <a:latin typeface="+mj-lt"/>
              </a:rPr>
              <a:t>IL-13, </a:t>
            </a:r>
            <a:r>
              <a:rPr lang="en-US" sz="2200" i="1" dirty="0" err="1">
                <a:latin typeface="+mj-lt"/>
              </a:rPr>
              <a:t>sIgA</a:t>
            </a:r>
            <a:r>
              <a:rPr lang="bg-BG" sz="2200" i="1" dirty="0">
                <a:latin typeface="+mj-lt"/>
              </a:rPr>
              <a:t>), като и биохимични показатели</a:t>
            </a:r>
            <a:r>
              <a:rPr lang="en-US" sz="2200" i="1" dirty="0">
                <a:latin typeface="+mj-lt"/>
              </a:rPr>
              <a:t> </a:t>
            </a:r>
            <a:r>
              <a:rPr lang="bg-BG" sz="2200" i="1" dirty="0">
                <a:latin typeface="+mj-lt"/>
              </a:rPr>
              <a:t>( </a:t>
            </a:r>
            <a:r>
              <a:rPr lang="en-US" sz="2200" i="1" dirty="0">
                <a:latin typeface="+mj-lt"/>
              </a:rPr>
              <a:t>LDH, TP, UA) в </a:t>
            </a:r>
            <a:r>
              <a:rPr lang="en-US" sz="2200" i="1" dirty="0" err="1">
                <a:latin typeface="+mj-lt"/>
              </a:rPr>
              <a:t>носен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секрет</a:t>
            </a:r>
            <a:r>
              <a:rPr lang="en-US" sz="2200" i="1" dirty="0">
                <a:latin typeface="+mj-lt"/>
              </a:rPr>
              <a:t> и в </a:t>
            </a:r>
            <a:r>
              <a:rPr lang="en-US" sz="2200" i="1" dirty="0" err="1">
                <a:latin typeface="+mj-lt"/>
              </a:rPr>
              <a:t>слюнка</a:t>
            </a:r>
            <a:r>
              <a:rPr lang="en-US" sz="2200" i="1" dirty="0">
                <a:latin typeface="+mj-lt"/>
              </a:rPr>
              <a:t>.</a:t>
            </a:r>
            <a:endParaRPr lang="bg-BG" sz="2200" i="1" dirty="0">
              <a:latin typeface="+mj-lt"/>
            </a:endParaRPr>
          </a:p>
          <a:p>
            <a:pPr algn="l"/>
            <a:r>
              <a:rPr lang="en-US" sz="2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en-US" sz="2200" i="1" dirty="0" err="1">
                <a:latin typeface="+mj-lt"/>
              </a:rPr>
              <a:t>Да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се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анализират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установените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нива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съответните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маркери</a:t>
            </a:r>
            <a:r>
              <a:rPr lang="en-US" sz="2200" i="1" dirty="0">
                <a:latin typeface="+mj-lt"/>
              </a:rPr>
              <a:t> и </a:t>
            </a:r>
            <a:r>
              <a:rPr lang="en-US" sz="22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различията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между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тях</a:t>
            </a:r>
            <a:r>
              <a:rPr lang="en-US" sz="2200" i="1" dirty="0">
                <a:latin typeface="+mj-lt"/>
              </a:rPr>
              <a:t>, в </a:t>
            </a:r>
            <a:r>
              <a:rPr lang="en-US" sz="2200" i="1" dirty="0" err="1">
                <a:latin typeface="+mj-lt"/>
              </a:rPr>
              <a:t>зависимост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от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етио-патогенетичните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характеристики</a:t>
            </a:r>
            <a:r>
              <a:rPr lang="en-US" sz="2200" i="1" dirty="0">
                <a:latin typeface="+mj-lt"/>
              </a:rPr>
              <a:t>.</a:t>
            </a:r>
            <a:endParaRPr lang="bg-BG" sz="2200" i="1" dirty="0">
              <a:latin typeface="+mj-lt"/>
            </a:endParaRPr>
          </a:p>
          <a:p>
            <a:pPr algn="l"/>
            <a:r>
              <a:rPr lang="en-US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</a:t>
            </a:r>
            <a:r>
              <a:rPr lang="bg-BG" sz="2200" i="1" dirty="0">
                <a:latin typeface="+mj-lt"/>
              </a:rPr>
              <a:t>Да се работи активно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във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връзка</a:t>
            </a:r>
            <a:r>
              <a:rPr lang="en-US" sz="2200" i="1" dirty="0">
                <a:latin typeface="+mj-lt"/>
              </a:rPr>
              <a:t> с </a:t>
            </a:r>
            <a:r>
              <a:rPr lang="en-US" sz="2200" i="1" dirty="0" err="1">
                <a:latin typeface="+mj-lt"/>
              </a:rPr>
              <a:t>откриване</a:t>
            </a:r>
            <a:r>
              <a:rPr lang="en-US" sz="2200" i="1" dirty="0">
                <a:latin typeface="+mj-lt"/>
              </a:rPr>
              <a:t>, </a:t>
            </a:r>
            <a:r>
              <a:rPr lang="en-US" sz="2200" i="1" dirty="0" err="1">
                <a:latin typeface="+mj-lt"/>
              </a:rPr>
              <a:t>анализиране</a:t>
            </a:r>
            <a:r>
              <a:rPr lang="en-US" sz="2200" i="1" dirty="0">
                <a:latin typeface="+mj-lt"/>
              </a:rPr>
              <a:t> и </a:t>
            </a:r>
            <a:r>
              <a:rPr lang="en-US" sz="2200" i="1" dirty="0" err="1">
                <a:latin typeface="+mj-lt"/>
              </a:rPr>
              <a:t>верифициране</a:t>
            </a:r>
            <a:r>
              <a:rPr lang="en-US" sz="2200" i="1" dirty="0">
                <a:latin typeface="+mj-lt"/>
              </a:rPr>
              <a:t> 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нови</a:t>
            </a:r>
            <a:r>
              <a:rPr lang="en-US" sz="2200" i="1" dirty="0">
                <a:latin typeface="+mj-lt"/>
              </a:rPr>
              <a:t>, </a:t>
            </a:r>
            <a:r>
              <a:rPr lang="en-US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високо</a:t>
            </a:r>
            <a:r>
              <a:rPr lang="en-US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информативни</a:t>
            </a:r>
            <a:r>
              <a:rPr lang="en-US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en-US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миниинвазивни</a:t>
            </a:r>
            <a:r>
              <a:rPr lang="en-US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методи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диагностика</a:t>
            </a:r>
            <a:r>
              <a:rPr lang="en-US" sz="2200" i="1" dirty="0">
                <a:latin typeface="+mj-lt"/>
              </a:rPr>
              <a:t> в </a:t>
            </a:r>
            <a:r>
              <a:rPr lang="en-US" sz="2200" i="1" dirty="0" err="1">
                <a:latin typeface="+mj-lt"/>
              </a:rPr>
              <a:t>областта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най-честите</a:t>
            </a:r>
            <a:r>
              <a:rPr lang="en-US" sz="2200" i="1" dirty="0">
                <a:latin typeface="+mj-lt"/>
              </a:rPr>
              <a:t>  </a:t>
            </a:r>
            <a:r>
              <a:rPr lang="en-US" sz="2200" i="1" dirty="0" err="1">
                <a:latin typeface="+mj-lt"/>
              </a:rPr>
              <a:t>болести</a:t>
            </a:r>
            <a:r>
              <a:rPr lang="en-US" sz="2200" i="1" dirty="0">
                <a:latin typeface="+mj-lt"/>
              </a:rPr>
              <a:t> в </a:t>
            </a:r>
            <a:r>
              <a:rPr lang="en-US" sz="2200" i="1" dirty="0" err="1">
                <a:latin typeface="+mj-lt"/>
              </a:rPr>
              <a:t>детска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възраст</a:t>
            </a:r>
            <a:r>
              <a:rPr lang="en-US" sz="2200" i="1" dirty="0">
                <a:latin typeface="+mj-lt"/>
              </a:rPr>
              <a:t>.</a:t>
            </a:r>
            <a:endParaRPr lang="bg-BG" sz="2200" i="1" dirty="0">
              <a:latin typeface="+mj-lt"/>
            </a:endParaRPr>
          </a:p>
          <a:p>
            <a:pPr algn="l"/>
            <a:r>
              <a:rPr lang="en-U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</a:t>
            </a:r>
            <a:r>
              <a:rPr lang="bg-BG" sz="2200" i="1" dirty="0">
                <a:latin typeface="+mj-lt"/>
              </a:rPr>
              <a:t>Извършване на </a:t>
            </a:r>
            <a:r>
              <a:rPr lang="bg-BG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en-US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татистически</a:t>
            </a:r>
            <a:r>
              <a:rPr lang="en-U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анализ</a:t>
            </a:r>
            <a:r>
              <a:rPr lang="en-U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на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получените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данни</a:t>
            </a:r>
            <a:r>
              <a:rPr lang="en-US" sz="2200" i="1" dirty="0">
                <a:latin typeface="+mj-lt"/>
              </a:rPr>
              <a:t>.</a:t>
            </a:r>
          </a:p>
          <a:p>
            <a:pPr algn="l"/>
            <a:endParaRPr lang="en-US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96475" cy="615553"/>
          </a:xfrm>
        </p:spPr>
        <p:txBody>
          <a:bodyPr/>
          <a:lstStyle/>
          <a:p>
            <a:r>
              <a:rPr lang="bg-BG" i="1" u="sng" dirty="0"/>
              <a:t>Резултати:  </a:t>
            </a:r>
            <a:r>
              <a:rPr lang="bg-BG" sz="1800" i="1" u="sng" dirty="0"/>
              <a:t>Междинен отчет (м. Ноември/’23)</a:t>
            </a:r>
            <a:endParaRPr lang="en-US" i="1" u="sn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499" y="733425"/>
            <a:ext cx="11734801" cy="6124575"/>
          </a:xfrm>
        </p:spPr>
        <p:txBody>
          <a:bodyPr/>
          <a:lstStyle/>
          <a:p>
            <a:pPr algn="just"/>
            <a:endParaRPr lang="bg-BG" b="1" i="1" u="sng" dirty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bg-BG" b="1" i="1" dirty="0"/>
              <a:t> </a:t>
            </a:r>
            <a:r>
              <a:rPr lang="bg-BG" sz="2000" b="1" i="1" dirty="0"/>
              <a:t>Извършена подробна литературна справка</a:t>
            </a:r>
            <a:r>
              <a:rPr lang="bg-BG" sz="2000" i="1" dirty="0"/>
              <a:t> в Български и международни литературни източници, във връзка с актуалните знания и доказателства по съответния проблем. Бяха набелязани няколко пункта, по които е необходима допълнителна работа с ресурси.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i="1" dirty="0"/>
              <a:t> Направен </a:t>
            </a:r>
            <a:r>
              <a:rPr lang="bg-BG" sz="2000" b="1" i="1" dirty="0"/>
              <a:t>кратък литературен обзор</a:t>
            </a:r>
            <a:r>
              <a:rPr lang="bg-BG" sz="2000" i="1" dirty="0"/>
              <a:t> по темата. Бе подготвена статия-обзор за публикация: </a:t>
            </a:r>
            <a:r>
              <a:rPr lang="bg-BG" sz="2000" i="1" dirty="0">
                <a:solidFill>
                  <a:srgbClr val="FFC000"/>
                </a:solidFill>
              </a:rPr>
              <a:t>„</a:t>
            </a:r>
            <a:r>
              <a:rPr lang="en-US" sz="2000" b="1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НОВО ЗА ПОЗНАТИТЕ РИНОСИНУИТИ В ДЕТСКА ВЪЗРАСТ?</a:t>
            </a:r>
            <a:r>
              <a:rPr lang="bg-BG" sz="2000" b="1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u="sng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Василева</a:t>
            </a:r>
            <a:r>
              <a:rPr lang="en-US" sz="2000" b="1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M., </a:t>
            </a:r>
            <a:r>
              <a:rPr lang="en-US" sz="2000" dirty="0" err="1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Йорданов</a:t>
            </a:r>
            <a:r>
              <a:rPr lang="bg-BG" sz="2000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en-US" sz="2000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М., Black Sea Journal of Medicine and Public Health, 202</a:t>
            </a:r>
            <a:r>
              <a:rPr lang="bg-BG" sz="2000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bg-BG" sz="2000" dirty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dirty="0"/>
              <a:t> </a:t>
            </a:r>
            <a:r>
              <a:rPr lang="bg-BG" sz="2000" i="1" dirty="0"/>
              <a:t>Изготвена </a:t>
            </a:r>
            <a:r>
              <a:rPr lang="bg-BG" sz="2000" b="1" i="1" dirty="0"/>
              <a:t>форма на Информирано съгласие</a:t>
            </a:r>
            <a:r>
              <a:rPr lang="bg-BG" sz="2000" i="1" dirty="0"/>
              <a:t> (Декларация за съгласие), с която да се запознае единият родител и съоветно да се попълни от него. Последната ще послужи във връзка с разглеждане на документи пред Комисията по етика на научните изследвания (КЕМНИ) на Университет „Проф. д-р А. Златаров”, гр. Бургас, при необходимост.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i="1" dirty="0"/>
              <a:t> Изготвена </a:t>
            </a:r>
            <a:r>
              <a:rPr lang="bg-BG" sz="2000" b="1" i="1" dirty="0"/>
              <a:t>Анкетна карта </a:t>
            </a:r>
            <a:r>
              <a:rPr lang="bg-BG" sz="2000" i="1" dirty="0"/>
              <a:t>във връзка с някои социално-битови, психо-емоционали и други предразполагащи фактори, оказващи влияние върху изследвания проблем.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i="1" dirty="0"/>
              <a:t> Бяха набелязани, обмислени и приети </a:t>
            </a:r>
            <a:r>
              <a:rPr lang="bg-BG" sz="2000" b="1" i="1" dirty="0"/>
              <a:t>Критерии за включване и Критерии за изключване</a:t>
            </a:r>
            <a:r>
              <a:rPr lang="bg-BG" sz="2000" i="1" dirty="0"/>
              <a:t> на пациенти от изследването.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i="1" dirty="0"/>
              <a:t> Във връзка с техническото оборудване и небходимите реактиви и консумативи, бяха направени подробни справки по отношение – технически параметри, финансови разходи и очаквани резултати. 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артина 11" descr="UT-6550_G.jpg"/>
          <p:cNvPicPr>
            <a:picLocks noChangeAspect="1"/>
          </p:cNvPicPr>
          <p:nvPr/>
        </p:nvPicPr>
        <p:blipFill>
          <a:blip r:embed="rId3"/>
          <a:srcRect l="4609" t="11528" r="6192" b="10833"/>
          <a:stretch>
            <a:fillRect/>
          </a:stretch>
        </p:blipFill>
        <p:spPr>
          <a:xfrm>
            <a:off x="1" y="3590925"/>
            <a:ext cx="6096000" cy="3267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86325" cy="1189038"/>
          </a:xfrm>
        </p:spPr>
        <p:txBody>
          <a:bodyPr>
            <a:noAutofit/>
          </a:bodyPr>
          <a:lstStyle/>
          <a:p>
            <a:pPr algn="ctr"/>
            <a:r>
              <a:rPr lang="bg-BG" sz="3000" i="1" u="sng" dirty="0">
                <a:solidFill>
                  <a:srgbClr val="0070C0"/>
                </a:solidFill>
              </a:rPr>
              <a:t>Финансов отчет</a:t>
            </a:r>
            <a:br>
              <a:rPr lang="en-US" sz="3000" i="1" u="sng" dirty="0">
                <a:solidFill>
                  <a:srgbClr val="0070C0"/>
                </a:solidFill>
              </a:rPr>
            </a:br>
            <a:r>
              <a:rPr lang="bg-BG" sz="2000" b="0" i="1" dirty="0">
                <a:solidFill>
                  <a:srgbClr val="C00000"/>
                </a:solidFill>
              </a:rPr>
              <a:t>Първа година </a:t>
            </a:r>
            <a:br>
              <a:rPr lang="bg-BG" sz="3000" i="1" dirty="0">
                <a:solidFill>
                  <a:srgbClr val="0070C0"/>
                </a:solidFill>
              </a:rPr>
            </a:br>
            <a:endParaRPr lang="en-US" sz="3000" i="1" dirty="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790575"/>
            <a:ext cx="5334000" cy="1895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en-US" sz="20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2000" i="1" u="sng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</a:t>
            </a:r>
            <a:r>
              <a:rPr lang="ru-RU" altLang="en-US" sz="20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средства: </a:t>
            </a:r>
            <a:r>
              <a:rPr lang="ru-RU" alt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7 636,00 </a:t>
            </a:r>
            <a:r>
              <a:rPr lang="ru-RU" altLang="en-US" sz="2000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лв</a:t>
            </a:r>
            <a:r>
              <a:rPr lang="ru-RU" alt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0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2000" i="1" u="sng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Изразходени</a:t>
            </a:r>
            <a:r>
              <a:rPr lang="ru-RU" altLang="en-US" sz="20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средства: </a:t>
            </a:r>
            <a:r>
              <a:rPr lang="ru-RU" alt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7 636,00 </a:t>
            </a:r>
            <a:r>
              <a:rPr lang="ru-RU" altLang="en-US" sz="2000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лв</a:t>
            </a:r>
            <a:r>
              <a:rPr lang="ru-RU" alt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0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Срок на проекта: </a:t>
            </a:r>
            <a:r>
              <a:rPr lang="ru-RU" alt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altLang="en-US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endParaRPr lang="en-US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Картина 10" descr="IMG_20231213_110602.jpg"/>
          <p:cNvPicPr>
            <a:picLocks noChangeAspect="1"/>
          </p:cNvPicPr>
          <p:nvPr/>
        </p:nvPicPr>
        <p:blipFill>
          <a:blip r:embed="rId4"/>
          <a:srcRect l="759" t="17246" r="2161"/>
          <a:stretch>
            <a:fillRect/>
          </a:stretch>
        </p:blipFill>
        <p:spPr>
          <a:xfrm>
            <a:off x="5952931" y="-1"/>
            <a:ext cx="6239069" cy="6858001"/>
          </a:xfrm>
          <a:prstGeom prst="rect">
            <a:avLst/>
          </a:prstGeom>
        </p:spPr>
      </p:pic>
      <p:pic>
        <p:nvPicPr>
          <p:cNvPr id="13" name="Картина 12" descr="изтеглен файл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79732"/>
            <a:ext cx="2400300" cy="1797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авоъгълник 13"/>
          <p:cNvSpPr/>
          <p:nvPr/>
        </p:nvSpPr>
        <p:spPr>
          <a:xfrm>
            <a:off x="6748502" y="32449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>
                <a:solidFill>
                  <a:srgbClr val="0070C0"/>
                </a:solidFill>
              </a:rPr>
              <a:t>проект НИХ -492/2023</a:t>
            </a:r>
            <a:endParaRPr lang="bg-BG" b="1" dirty="0"/>
          </a:p>
        </p:txBody>
      </p:sp>
      <p:pic>
        <p:nvPicPr>
          <p:cNvPr id="15" name="Картина 14" descr="BU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118" y="-1"/>
            <a:ext cx="1337114" cy="394012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106AEE7-2492-2D8A-E223-B16F468AFCEA}"/>
              </a:ext>
            </a:extLst>
          </p:cNvPr>
          <p:cNvSpPr txBox="1"/>
          <p:nvPr/>
        </p:nvSpPr>
        <p:spPr>
          <a:xfrm>
            <a:off x="1802558" y="2666795"/>
            <a:ext cx="616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Аспиратор носен секрет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AC5CC7C-E2F7-92B9-58CF-FC64A91CDB64}"/>
              </a:ext>
            </a:extLst>
          </p:cNvPr>
          <p:cNvSpPr txBox="1"/>
          <p:nvPr/>
        </p:nvSpPr>
        <p:spPr>
          <a:xfrm>
            <a:off x="2250233" y="3664009"/>
            <a:ext cx="1771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Е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LISA reader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1"/>
            <a:ext cx="7419975" cy="1600200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ts val="1000"/>
              </a:spcBef>
            </a:pPr>
            <a:r>
              <a:rPr lang="bg-BG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Благодаря за вниманието!</a:t>
            </a:r>
            <a:endParaRPr lang="en-US" sz="32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435570" y="6139934"/>
            <a:ext cx="958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Задачи</a:t>
            </a:r>
          </a:p>
        </p:txBody>
      </p:sp>
      <p:pic>
        <p:nvPicPr>
          <p:cNvPr id="5" name="Картина 4" descr="koleda_s_be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085975"/>
            <a:ext cx="65913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97AF3-310A-4DBA-AAE4-E94EC92F74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8D17C5B-66E3-4784-8825-129A0E30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Segoe UI</vt:lpstr>
      <vt:lpstr>Wingdings</vt:lpstr>
      <vt:lpstr>Office Theme</vt:lpstr>
      <vt:lpstr>Проект № НИХ-492/2023 г.   Заглавие/Тема: СРАВНИТЕЛНО ИЗСЛЕДВАНЕ НА БИОМАРКЕРИ НА ОСТРО ВЪЗПАЛЕНИЕ В НОСЕН СЕКРЕТ И В СЛЮНКА ПРИ ИНФЕКЦИОЗЕН РИНОСИНУИТ СРЕД ДЕЦА НА ВЪЗРАСТ 2-6 ГОДИНИ.  Ръководител: Проф. д-р Г. Бекярова, д.м.н.  Работен колектив: ас. д-р М. Василева, Доц. д-р М. Йорданова-Василева, дм, Проф. д-р Атанас Димов Арнаудов, дм,  студент: Христиана Николаева Костадинова. </vt:lpstr>
      <vt:lpstr>Цел:   да се направи сравнителен анализ на концентрациите на някои биомаркери на остро възпаление в хода на ИРС сред детската популация на възраст 2-6 години и превалирането на някои маркери над други в назален секрет и в слюнка, в зависимост от етиологичния причинител (вирус или бактерия). </vt:lpstr>
      <vt:lpstr>Резултати:  Междинен отчет (м. Ноември/’23)</vt:lpstr>
      <vt:lpstr>Финансов отчет Първа година  </vt:lpstr>
      <vt:lpstr>    Благодаря за вниманието!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2022-05-06T06:19:48Z</dcterms:created>
  <dcterms:modified xsi:type="dcterms:W3CDTF">2024-05-20T10:14:32Z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