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7" r:id="rId2"/>
    <p:sldId id="345" r:id="rId3"/>
    <p:sldId id="346" r:id="rId4"/>
    <p:sldId id="347" r:id="rId5"/>
    <p:sldId id="268" r:id="rId6"/>
    <p:sldId id="348" r:id="rId7"/>
    <p:sldId id="286" r:id="rId8"/>
    <p:sldId id="287" r:id="rId9"/>
    <p:sldId id="288" r:id="rId10"/>
    <p:sldId id="289" r:id="rId11"/>
    <p:sldId id="290" r:id="rId12"/>
    <p:sldId id="292" r:id="rId13"/>
    <p:sldId id="350" r:id="rId14"/>
    <p:sldId id="351" r:id="rId15"/>
    <p:sldId id="352" r:id="rId16"/>
    <p:sldId id="285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9E40"/>
    <a:srgbClr val="B9D08C"/>
    <a:srgbClr val="8AAC46"/>
    <a:srgbClr val="EAC6C4"/>
    <a:srgbClr val="F0FF97"/>
    <a:srgbClr val="E5EA04"/>
    <a:srgbClr val="FFCC00"/>
    <a:srgbClr val="FFFF66"/>
    <a:srgbClr val="56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CBBCD-EEB2-4EC2-ADAA-297EE3EC9DEE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B00B242-A316-4E08-AE3B-A8B15728B674}">
      <dgm:prSet phldrT="[Text]" custT="1"/>
      <dgm:spPr/>
      <dgm:t>
        <a:bodyPr/>
        <a:lstStyle/>
        <a:p>
          <a:pPr algn="l"/>
          <a:r>
            <a:rPr lang="bg-BG" sz="2400" dirty="0" smtClean="0"/>
            <a:t>Достига 80% </a:t>
          </a:r>
          <a:r>
            <a:rPr lang="bg-BG" sz="2400" smtClean="0"/>
            <a:t>от т.нар. зрели пазари</a:t>
          </a:r>
          <a:endParaRPr lang="bg-BG" sz="2400" b="1" dirty="0"/>
        </a:p>
      </dgm:t>
    </dgm:pt>
    <dgm:pt modelId="{E6AB0D57-8D4F-49B6-B3F6-FCD0973EC4D2}" type="parTrans" cxnId="{F5DA2713-491C-4191-AE13-A012719A349A}">
      <dgm:prSet/>
      <dgm:spPr/>
      <dgm:t>
        <a:bodyPr/>
        <a:lstStyle/>
        <a:p>
          <a:endParaRPr lang="bg-BG"/>
        </a:p>
      </dgm:t>
    </dgm:pt>
    <dgm:pt modelId="{8ECCAD49-B3FE-491A-A089-23D1B8892AEE}" type="sibTrans" cxnId="{F5DA2713-491C-4191-AE13-A012719A349A}">
      <dgm:prSet/>
      <dgm:spPr/>
      <dgm:t>
        <a:bodyPr/>
        <a:lstStyle/>
        <a:p>
          <a:endParaRPr lang="bg-BG"/>
        </a:p>
      </dgm:t>
    </dgm:pt>
    <dgm:pt modelId="{DE1C2C4B-CF50-4EA4-96EC-4F23BD0465B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bg-BG" sz="2400" dirty="0" smtClean="0"/>
            <a:t>Туристическата индустрия се променя непрестанно и динамично</a:t>
          </a:r>
          <a:endParaRPr lang="bg-BG" sz="1800" b="1" dirty="0"/>
        </a:p>
      </dgm:t>
    </dgm:pt>
    <dgm:pt modelId="{93F202A2-69C2-44F2-8990-8F923180882C}" type="parTrans" cxnId="{385955F4-6730-448B-8780-5965D3844A76}">
      <dgm:prSet/>
      <dgm:spPr/>
      <dgm:t>
        <a:bodyPr/>
        <a:lstStyle/>
        <a:p>
          <a:endParaRPr lang="bg-BG"/>
        </a:p>
      </dgm:t>
    </dgm:pt>
    <dgm:pt modelId="{A108B634-BEBE-437C-BBA0-A9B05161A222}" type="sibTrans" cxnId="{385955F4-6730-448B-8780-5965D3844A76}">
      <dgm:prSet/>
      <dgm:spPr/>
      <dgm:t>
        <a:bodyPr/>
        <a:lstStyle/>
        <a:p>
          <a:endParaRPr lang="bg-BG"/>
        </a:p>
      </dgm:t>
    </dgm:pt>
    <dgm:pt modelId="{7E0BF444-27FE-4695-B01B-2F48A1723B77}">
      <dgm:prSet phldrT="[Text]" custT="1"/>
      <dgm:spPr/>
      <dgm:t>
        <a:bodyPr rIns="36000"/>
        <a:lstStyle/>
        <a:p>
          <a:pPr algn="r"/>
          <a:r>
            <a:rPr lang="bg-BG" sz="2400" dirty="0" smtClean="0"/>
            <a:t>Airbnb, 9Flats, Uber, и Lyft</a:t>
          </a:r>
          <a:endParaRPr lang="bg-BG" sz="2400" b="1" dirty="0"/>
        </a:p>
      </dgm:t>
    </dgm:pt>
    <dgm:pt modelId="{22AAB440-AAD9-4D07-8B89-72C3A317BCDA}" type="parTrans" cxnId="{2AF60A9D-E861-44CF-A9D8-8CBF0DCD3D62}">
      <dgm:prSet/>
      <dgm:spPr/>
      <dgm:t>
        <a:bodyPr/>
        <a:lstStyle/>
        <a:p>
          <a:endParaRPr lang="bg-BG"/>
        </a:p>
      </dgm:t>
    </dgm:pt>
    <dgm:pt modelId="{5996AC61-6906-44A4-B29D-F4D4693D8F80}" type="sibTrans" cxnId="{2AF60A9D-E861-44CF-A9D8-8CBF0DCD3D62}">
      <dgm:prSet/>
      <dgm:spPr/>
      <dgm:t>
        <a:bodyPr/>
        <a:lstStyle/>
        <a:p>
          <a:endParaRPr lang="bg-BG"/>
        </a:p>
      </dgm:t>
    </dgm:pt>
    <dgm:pt modelId="{2AAF0DB3-C5BC-414E-9C7B-46A85E41D77C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bg-BG" sz="2400" dirty="0" smtClean="0"/>
            <a:t>Трансформация от масовите към стандартизирани форми</a:t>
          </a:r>
          <a:endParaRPr lang="bg-BG" sz="2400" b="1" dirty="0"/>
        </a:p>
      </dgm:t>
    </dgm:pt>
    <dgm:pt modelId="{19193217-060E-49FF-B4A4-89BF4A703AAB}" type="parTrans" cxnId="{ED7E3D27-07F9-458F-A392-8ACA088D7353}">
      <dgm:prSet/>
      <dgm:spPr/>
      <dgm:t>
        <a:bodyPr/>
        <a:lstStyle/>
        <a:p>
          <a:endParaRPr lang="bg-BG"/>
        </a:p>
      </dgm:t>
    </dgm:pt>
    <dgm:pt modelId="{DA59EB2B-7E20-4A02-9839-7590A180A428}" type="sibTrans" cxnId="{ED7E3D27-07F9-458F-A392-8ACA088D7353}">
      <dgm:prSet/>
      <dgm:spPr/>
      <dgm:t>
        <a:bodyPr/>
        <a:lstStyle/>
        <a:p>
          <a:endParaRPr lang="bg-BG"/>
        </a:p>
      </dgm:t>
    </dgm:pt>
    <dgm:pt modelId="{46E8A699-D330-4AA4-8165-9BD3E45AF836}">
      <dgm:prSet phldrT="[Text]" custT="1"/>
      <dgm:spPr/>
      <dgm:t>
        <a:bodyPr/>
        <a:lstStyle/>
        <a:p>
          <a:pPr algn="r"/>
          <a:r>
            <a:rPr lang="bg-BG" sz="2400" dirty="0" smtClean="0"/>
            <a:t>      </a:t>
          </a:r>
          <a:r>
            <a:rPr lang="en-US" sz="2400" dirty="0" smtClean="0"/>
            <a:t>11</a:t>
          </a:r>
          <a:r>
            <a:rPr lang="bg-BG" sz="2400" dirty="0" smtClean="0"/>
            <a:t>7 млн. нощувки и 5.5 млрд. долара</a:t>
          </a:r>
          <a:endParaRPr lang="bg-BG" sz="2400" b="1" dirty="0"/>
        </a:p>
      </dgm:t>
    </dgm:pt>
    <dgm:pt modelId="{F43F58F8-B394-48D0-BA3B-3E84680DF35D}" type="parTrans" cxnId="{ADAC5A84-E02E-4C75-BDDC-FD989D4E5D22}">
      <dgm:prSet/>
      <dgm:spPr/>
      <dgm:t>
        <a:bodyPr/>
        <a:lstStyle/>
        <a:p>
          <a:endParaRPr lang="bg-BG"/>
        </a:p>
      </dgm:t>
    </dgm:pt>
    <dgm:pt modelId="{E52AF666-8CBC-4E92-88D3-8E921A8AB5B9}" type="sibTrans" cxnId="{ADAC5A84-E02E-4C75-BDDC-FD989D4E5D22}">
      <dgm:prSet/>
      <dgm:spPr/>
      <dgm:t>
        <a:bodyPr/>
        <a:lstStyle/>
        <a:p>
          <a:endParaRPr lang="bg-BG"/>
        </a:p>
      </dgm:t>
    </dgm:pt>
    <dgm:pt modelId="{D62E7278-C585-4980-A232-FF638176BC92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bg-BG" sz="2400" dirty="0" smtClean="0"/>
            <a:t>Най-разпространени споделени услуги са </a:t>
          </a:r>
          <a:r>
            <a:rPr lang="bg-BG" sz="2400" i="1" dirty="0" smtClean="0"/>
            <a:t>настаняване</a:t>
          </a:r>
          <a:r>
            <a:rPr lang="bg-BG" sz="2400" dirty="0" smtClean="0"/>
            <a:t> и пътуване</a:t>
          </a:r>
          <a:endParaRPr lang="bg-BG" sz="2400" b="1" dirty="0"/>
        </a:p>
      </dgm:t>
    </dgm:pt>
    <dgm:pt modelId="{78EDFFC4-467E-4B4A-89BA-58E5AACCCFB9}" type="parTrans" cxnId="{84FA33D8-FE65-4D9D-AC10-CE60D75BA7E2}">
      <dgm:prSet/>
      <dgm:spPr/>
      <dgm:t>
        <a:bodyPr/>
        <a:lstStyle/>
        <a:p>
          <a:endParaRPr lang="bg-BG"/>
        </a:p>
      </dgm:t>
    </dgm:pt>
    <dgm:pt modelId="{B3E857B3-9F46-4FA9-BCD4-FC4C0D156829}" type="sibTrans" cxnId="{84FA33D8-FE65-4D9D-AC10-CE60D75BA7E2}">
      <dgm:prSet/>
      <dgm:spPr/>
      <dgm:t>
        <a:bodyPr/>
        <a:lstStyle/>
        <a:p>
          <a:endParaRPr lang="bg-BG"/>
        </a:p>
      </dgm:t>
    </dgm:pt>
    <dgm:pt modelId="{39530B4B-5E56-46EF-9CD5-562D0E548357}">
      <dgm:prSet phldrT="[Text]" custT="1"/>
      <dgm:spPr/>
      <dgm:t>
        <a:bodyPr/>
        <a:lstStyle/>
        <a:p>
          <a:pPr algn="l"/>
          <a:r>
            <a:rPr lang="bg-BG" sz="2400" b="1" dirty="0" smtClean="0"/>
            <a:t>Тайм-  шеър хотелиер</a:t>
          </a:r>
          <a:endParaRPr lang="bg-BG" sz="2400" b="1" dirty="0"/>
        </a:p>
      </dgm:t>
    </dgm:pt>
    <dgm:pt modelId="{44BADA7A-9E70-4BC4-9862-4A2B006C74CE}" type="parTrans" cxnId="{CE55DB88-93CE-48A5-A9BF-7528B62F2A98}">
      <dgm:prSet/>
      <dgm:spPr/>
      <dgm:t>
        <a:bodyPr/>
        <a:lstStyle/>
        <a:p>
          <a:endParaRPr lang="bg-BG"/>
        </a:p>
      </dgm:t>
    </dgm:pt>
    <dgm:pt modelId="{4005D135-8E54-43A3-ADD1-5FE8C1D28C5F}" type="sibTrans" cxnId="{CE55DB88-93CE-48A5-A9BF-7528B62F2A98}">
      <dgm:prSet/>
      <dgm:spPr/>
      <dgm:t>
        <a:bodyPr/>
        <a:lstStyle/>
        <a:p>
          <a:endParaRPr lang="bg-BG"/>
        </a:p>
      </dgm:t>
    </dgm:pt>
    <dgm:pt modelId="{6A1A2B51-F2CD-4817-9ADE-89A728F7C9E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g-BG" sz="2400" dirty="0" smtClean="0"/>
            <a:t>Икономика на споделяне навлиза в туризма</a:t>
          </a:r>
          <a:endParaRPr lang="bg-BG" sz="2400" b="1" dirty="0"/>
        </a:p>
      </dgm:t>
    </dgm:pt>
    <dgm:pt modelId="{2C6A20C9-4C12-456D-BB72-71CA52964460}" type="parTrans" cxnId="{E06DAA51-9AC4-4B29-920D-BFD9354E3DE2}">
      <dgm:prSet/>
      <dgm:spPr/>
      <dgm:t>
        <a:bodyPr/>
        <a:lstStyle/>
        <a:p>
          <a:endParaRPr lang="bg-BG"/>
        </a:p>
      </dgm:t>
    </dgm:pt>
    <dgm:pt modelId="{9E0D9228-4B5A-42C4-886F-BC82775EE5DD}" type="sibTrans" cxnId="{E06DAA51-9AC4-4B29-920D-BFD9354E3DE2}">
      <dgm:prSet/>
      <dgm:spPr/>
      <dgm:t>
        <a:bodyPr/>
        <a:lstStyle/>
        <a:p>
          <a:endParaRPr lang="bg-BG"/>
        </a:p>
      </dgm:t>
    </dgm:pt>
    <dgm:pt modelId="{1568536E-90C0-4976-8464-5F6F98C9160F}" type="pres">
      <dgm:prSet presAssocID="{D6BCBBCD-EEB2-4EC2-ADAA-297EE3EC9DE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26C5A99-DF2D-495C-B97F-24F262117D89}" type="pres">
      <dgm:prSet presAssocID="{D6BCBBCD-EEB2-4EC2-ADAA-297EE3EC9DEE}" presName="children" presStyleCnt="0"/>
      <dgm:spPr/>
    </dgm:pt>
    <dgm:pt modelId="{D4B395C0-3A34-491E-96F8-1123859224A0}" type="pres">
      <dgm:prSet presAssocID="{D6BCBBCD-EEB2-4EC2-ADAA-297EE3EC9DEE}" presName="child1group" presStyleCnt="0"/>
      <dgm:spPr/>
    </dgm:pt>
    <dgm:pt modelId="{BA8C984A-79A3-445B-A5F5-2D47C1CA8215}" type="pres">
      <dgm:prSet presAssocID="{D6BCBBCD-EEB2-4EC2-ADAA-297EE3EC9DEE}" presName="child1" presStyleLbl="bgAcc1" presStyleIdx="0" presStyleCnt="4" custScaleX="167067" custScaleY="128304" custLinFactNeighborX="2430" custLinFactNeighborY="13810"/>
      <dgm:spPr/>
      <dgm:t>
        <a:bodyPr/>
        <a:lstStyle/>
        <a:p>
          <a:endParaRPr lang="bg-BG"/>
        </a:p>
      </dgm:t>
    </dgm:pt>
    <dgm:pt modelId="{0E789827-6A8B-478A-803B-894DD817E5B9}" type="pres">
      <dgm:prSet presAssocID="{D6BCBBCD-EEB2-4EC2-ADAA-297EE3EC9DE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3061C59-00DF-4B2C-A724-80357648120C}" type="pres">
      <dgm:prSet presAssocID="{D6BCBBCD-EEB2-4EC2-ADAA-297EE3EC9DEE}" presName="child2group" presStyleCnt="0"/>
      <dgm:spPr/>
    </dgm:pt>
    <dgm:pt modelId="{F114492E-0C7B-48FA-9CDA-40B436B1CC4C}" type="pres">
      <dgm:prSet presAssocID="{D6BCBBCD-EEB2-4EC2-ADAA-297EE3EC9DEE}" presName="child2" presStyleLbl="bgAcc1" presStyleIdx="1" presStyleCnt="4" custScaleX="174837" custScaleY="127838" custLinFactNeighborX="-855" custLinFactNeighborY="13577"/>
      <dgm:spPr/>
      <dgm:t>
        <a:bodyPr/>
        <a:lstStyle/>
        <a:p>
          <a:endParaRPr lang="bg-BG"/>
        </a:p>
      </dgm:t>
    </dgm:pt>
    <dgm:pt modelId="{CD0F453C-0197-4D5A-BEA5-AAACD60B47A7}" type="pres">
      <dgm:prSet presAssocID="{D6BCBBCD-EEB2-4EC2-ADAA-297EE3EC9DE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816E92-F8D3-456A-B9DE-F3E74F16AD64}" type="pres">
      <dgm:prSet presAssocID="{D6BCBBCD-EEB2-4EC2-ADAA-297EE3EC9DEE}" presName="child3group" presStyleCnt="0"/>
      <dgm:spPr/>
    </dgm:pt>
    <dgm:pt modelId="{364A84BB-9C58-4FB0-AE44-9B131B3CA43E}" type="pres">
      <dgm:prSet presAssocID="{D6BCBBCD-EEB2-4EC2-ADAA-297EE3EC9DEE}" presName="child3" presStyleLbl="bgAcc1" presStyleIdx="2" presStyleCnt="4" custScaleX="165449" custScaleY="133718"/>
      <dgm:spPr/>
      <dgm:t>
        <a:bodyPr/>
        <a:lstStyle/>
        <a:p>
          <a:endParaRPr lang="bg-BG"/>
        </a:p>
      </dgm:t>
    </dgm:pt>
    <dgm:pt modelId="{19E5AB01-7165-44B1-A5FC-49A62F2E0BC1}" type="pres">
      <dgm:prSet presAssocID="{D6BCBBCD-EEB2-4EC2-ADAA-297EE3EC9DE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7C4B9C1-4BE5-422E-B8D5-80E9872479A3}" type="pres">
      <dgm:prSet presAssocID="{D6BCBBCD-EEB2-4EC2-ADAA-297EE3EC9DEE}" presName="child4group" presStyleCnt="0"/>
      <dgm:spPr/>
    </dgm:pt>
    <dgm:pt modelId="{0992389C-8131-439D-98B4-8FCB5FADC201}" type="pres">
      <dgm:prSet presAssocID="{D6BCBBCD-EEB2-4EC2-ADAA-297EE3EC9DEE}" presName="child4" presStyleLbl="bgAcc1" presStyleIdx="3" presStyleCnt="4" custScaleX="168191" custScaleY="137701"/>
      <dgm:spPr/>
      <dgm:t>
        <a:bodyPr/>
        <a:lstStyle/>
        <a:p>
          <a:endParaRPr lang="bg-BG"/>
        </a:p>
      </dgm:t>
    </dgm:pt>
    <dgm:pt modelId="{CB7A3CBC-CB79-4408-BF07-6DE7326C702E}" type="pres">
      <dgm:prSet presAssocID="{D6BCBBCD-EEB2-4EC2-ADAA-297EE3EC9DE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03FF53-516B-4FF2-8C70-51F084F50212}" type="pres">
      <dgm:prSet presAssocID="{D6BCBBCD-EEB2-4EC2-ADAA-297EE3EC9DEE}" presName="childPlaceholder" presStyleCnt="0"/>
      <dgm:spPr/>
    </dgm:pt>
    <dgm:pt modelId="{677E6A2F-7969-407E-AF9C-16ABB9641519}" type="pres">
      <dgm:prSet presAssocID="{D6BCBBCD-EEB2-4EC2-ADAA-297EE3EC9DEE}" presName="circle" presStyleCnt="0"/>
      <dgm:spPr/>
    </dgm:pt>
    <dgm:pt modelId="{2B942E7F-D0CA-4B77-AE22-7C29B50692EB}" type="pres">
      <dgm:prSet presAssocID="{D6BCBBCD-EEB2-4EC2-ADAA-297EE3EC9DEE}" presName="quadrant1" presStyleLbl="node1" presStyleIdx="0" presStyleCnt="4" custScaleX="124535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D0BB1BC-7E8C-4168-BDB6-7B6141617B11}" type="pres">
      <dgm:prSet presAssocID="{D6BCBBCD-EEB2-4EC2-ADAA-297EE3EC9DEE}" presName="quadrant2" presStyleLbl="node1" presStyleIdx="1" presStyleCnt="4" custScaleX="116351" custLinFactNeighborX="9958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2EED09-7540-44E1-BE87-A9FE8481D5DC}" type="pres">
      <dgm:prSet presAssocID="{D6BCBBCD-EEB2-4EC2-ADAA-297EE3EC9DEE}" presName="quadrant3" presStyleLbl="node1" presStyleIdx="2" presStyleCnt="4" custScaleX="116351" custLinFactNeighborX="9958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BCCC765-C689-43A8-8C97-82921260EC09}" type="pres">
      <dgm:prSet presAssocID="{D6BCBBCD-EEB2-4EC2-ADAA-297EE3EC9DEE}" presName="quadrant4" presStyleLbl="node1" presStyleIdx="3" presStyleCnt="4" custScaleX="117696" custLinFactNeighborX="-4092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430EE3-9691-4F19-BAE3-DE71A9AC2C1E}" type="pres">
      <dgm:prSet presAssocID="{D6BCBBCD-EEB2-4EC2-ADAA-297EE3EC9DEE}" presName="quadrantPlaceholder" presStyleCnt="0"/>
      <dgm:spPr/>
    </dgm:pt>
    <dgm:pt modelId="{00D53782-6401-4862-A7C9-C8439B90AF92}" type="pres">
      <dgm:prSet presAssocID="{D6BCBBCD-EEB2-4EC2-ADAA-297EE3EC9DEE}" presName="center1" presStyleLbl="fgShp" presStyleIdx="0" presStyleCnt="2" custScaleX="237524" custScaleY="221883"/>
      <dgm:spPr/>
    </dgm:pt>
    <dgm:pt modelId="{C75850BC-2B63-442E-9ABF-5F2451469FA6}" type="pres">
      <dgm:prSet presAssocID="{D6BCBBCD-EEB2-4EC2-ADAA-297EE3EC9DEE}" presName="center2" presStyleLbl="fgShp" presStyleIdx="1" presStyleCnt="2" custScaleX="237524" custScaleY="247499"/>
      <dgm:spPr/>
    </dgm:pt>
  </dgm:ptLst>
  <dgm:cxnLst>
    <dgm:cxn modelId="{503A5ED4-0538-4B70-BC02-74DD8589552F}" type="presOf" srcId="{7E0BF444-27FE-4695-B01B-2F48A1723B77}" destId="{2D0BB1BC-7E8C-4168-BDB6-7B6141617B11}" srcOrd="0" destOrd="0" presId="urn:microsoft.com/office/officeart/2005/8/layout/cycle4"/>
    <dgm:cxn modelId="{23DD6523-F92C-4CC4-A741-1A03B71763C5}" type="presOf" srcId="{46E8A699-D330-4AA4-8165-9BD3E45AF836}" destId="{F22EED09-7540-44E1-BE87-A9FE8481D5DC}" srcOrd="0" destOrd="0" presId="urn:microsoft.com/office/officeart/2005/8/layout/cycle4"/>
    <dgm:cxn modelId="{81DC6263-DA11-4FE4-B8EF-3F2734F0FEF3}" type="presOf" srcId="{2B00B242-A316-4E08-AE3B-A8B15728B674}" destId="{2B942E7F-D0CA-4B77-AE22-7C29B50692EB}" srcOrd="0" destOrd="0" presId="urn:microsoft.com/office/officeart/2005/8/layout/cycle4"/>
    <dgm:cxn modelId="{2AF60A9D-E861-44CF-A9D8-8CBF0DCD3D62}" srcId="{D6BCBBCD-EEB2-4EC2-ADAA-297EE3EC9DEE}" destId="{7E0BF444-27FE-4695-B01B-2F48A1723B77}" srcOrd="1" destOrd="0" parTransId="{22AAB440-AAD9-4D07-8B89-72C3A317BCDA}" sibTransId="{5996AC61-6906-44A4-B29D-F4D4693D8F80}"/>
    <dgm:cxn modelId="{FAD36423-60E7-4B2A-B584-82783261A0F2}" type="presOf" srcId="{6A1A2B51-F2CD-4817-9ADE-89A728F7C9E9}" destId="{0992389C-8131-439D-98B4-8FCB5FADC201}" srcOrd="0" destOrd="0" presId="urn:microsoft.com/office/officeart/2005/8/layout/cycle4"/>
    <dgm:cxn modelId="{F5DA2713-491C-4191-AE13-A012719A349A}" srcId="{D6BCBBCD-EEB2-4EC2-ADAA-297EE3EC9DEE}" destId="{2B00B242-A316-4E08-AE3B-A8B15728B674}" srcOrd="0" destOrd="0" parTransId="{E6AB0D57-8D4F-49B6-B3F6-FCD0973EC4D2}" sibTransId="{8ECCAD49-B3FE-491A-A089-23D1B8892AEE}"/>
    <dgm:cxn modelId="{E6FF413D-4DFD-472B-8C6C-9E662AB3A39B}" type="presOf" srcId="{D62E7278-C585-4980-A232-FF638176BC92}" destId="{19E5AB01-7165-44B1-A5FC-49A62F2E0BC1}" srcOrd="1" destOrd="0" presId="urn:microsoft.com/office/officeart/2005/8/layout/cycle4"/>
    <dgm:cxn modelId="{84FA33D8-FE65-4D9D-AC10-CE60D75BA7E2}" srcId="{46E8A699-D330-4AA4-8165-9BD3E45AF836}" destId="{D62E7278-C585-4980-A232-FF638176BC92}" srcOrd="0" destOrd="0" parTransId="{78EDFFC4-467E-4B4A-89BA-58E5AACCCFB9}" sibTransId="{B3E857B3-9F46-4FA9-BCD4-FC4C0D156829}"/>
    <dgm:cxn modelId="{70DCD4F3-38D1-4D65-80F1-05816EDE58CB}" type="presOf" srcId="{D6BCBBCD-EEB2-4EC2-ADAA-297EE3EC9DEE}" destId="{1568536E-90C0-4976-8464-5F6F98C9160F}" srcOrd="0" destOrd="0" presId="urn:microsoft.com/office/officeart/2005/8/layout/cycle4"/>
    <dgm:cxn modelId="{E06DAA51-9AC4-4B29-920D-BFD9354E3DE2}" srcId="{39530B4B-5E56-46EF-9CD5-562D0E548357}" destId="{6A1A2B51-F2CD-4817-9ADE-89A728F7C9E9}" srcOrd="0" destOrd="0" parTransId="{2C6A20C9-4C12-456D-BB72-71CA52964460}" sibTransId="{9E0D9228-4B5A-42C4-886F-BC82775EE5DD}"/>
    <dgm:cxn modelId="{4FEFF35F-050C-4CB6-B60F-1B4E5113E8ED}" type="presOf" srcId="{2AAF0DB3-C5BC-414E-9C7B-46A85E41D77C}" destId="{F114492E-0C7B-48FA-9CDA-40B436B1CC4C}" srcOrd="0" destOrd="0" presId="urn:microsoft.com/office/officeart/2005/8/layout/cycle4"/>
    <dgm:cxn modelId="{FD5E2D7C-C81F-4EE7-9B69-43F563476411}" type="presOf" srcId="{39530B4B-5E56-46EF-9CD5-562D0E548357}" destId="{1BCCC765-C689-43A8-8C97-82921260EC09}" srcOrd="0" destOrd="0" presId="urn:microsoft.com/office/officeart/2005/8/layout/cycle4"/>
    <dgm:cxn modelId="{CE55DB88-93CE-48A5-A9BF-7528B62F2A98}" srcId="{D6BCBBCD-EEB2-4EC2-ADAA-297EE3EC9DEE}" destId="{39530B4B-5E56-46EF-9CD5-562D0E548357}" srcOrd="3" destOrd="0" parTransId="{44BADA7A-9E70-4BC4-9862-4A2B006C74CE}" sibTransId="{4005D135-8E54-43A3-ADD1-5FE8C1D28C5F}"/>
    <dgm:cxn modelId="{385955F4-6730-448B-8780-5965D3844A76}" srcId="{2B00B242-A316-4E08-AE3B-A8B15728B674}" destId="{DE1C2C4B-CF50-4EA4-96EC-4F23BD0465B9}" srcOrd="0" destOrd="0" parTransId="{93F202A2-69C2-44F2-8990-8F923180882C}" sibTransId="{A108B634-BEBE-437C-BBA0-A9B05161A222}"/>
    <dgm:cxn modelId="{ADAC5A84-E02E-4C75-BDDC-FD989D4E5D22}" srcId="{D6BCBBCD-EEB2-4EC2-ADAA-297EE3EC9DEE}" destId="{46E8A699-D330-4AA4-8165-9BD3E45AF836}" srcOrd="2" destOrd="0" parTransId="{F43F58F8-B394-48D0-BA3B-3E84680DF35D}" sibTransId="{E52AF666-8CBC-4E92-88D3-8E921A8AB5B9}"/>
    <dgm:cxn modelId="{ED7E3D27-07F9-458F-A392-8ACA088D7353}" srcId="{7E0BF444-27FE-4695-B01B-2F48A1723B77}" destId="{2AAF0DB3-C5BC-414E-9C7B-46A85E41D77C}" srcOrd="0" destOrd="0" parTransId="{19193217-060E-49FF-B4A4-89BF4A703AAB}" sibTransId="{DA59EB2B-7E20-4A02-9839-7590A180A428}"/>
    <dgm:cxn modelId="{7EC00C26-E8B0-4907-A77E-234B543F72C6}" type="presOf" srcId="{DE1C2C4B-CF50-4EA4-96EC-4F23BD0465B9}" destId="{BA8C984A-79A3-445B-A5F5-2D47C1CA8215}" srcOrd="0" destOrd="0" presId="urn:microsoft.com/office/officeart/2005/8/layout/cycle4"/>
    <dgm:cxn modelId="{AFA8E0B0-DDEC-4EDF-ADAF-A2A9793F7F0D}" type="presOf" srcId="{DE1C2C4B-CF50-4EA4-96EC-4F23BD0465B9}" destId="{0E789827-6A8B-478A-803B-894DD817E5B9}" srcOrd="1" destOrd="0" presId="urn:microsoft.com/office/officeart/2005/8/layout/cycle4"/>
    <dgm:cxn modelId="{D69063D0-E706-47A1-AAB4-4C6274C08058}" type="presOf" srcId="{D62E7278-C585-4980-A232-FF638176BC92}" destId="{364A84BB-9C58-4FB0-AE44-9B131B3CA43E}" srcOrd="0" destOrd="0" presId="urn:microsoft.com/office/officeart/2005/8/layout/cycle4"/>
    <dgm:cxn modelId="{98B0EAC8-F56A-4D94-969B-AE6F39393E52}" type="presOf" srcId="{2AAF0DB3-C5BC-414E-9C7B-46A85E41D77C}" destId="{CD0F453C-0197-4D5A-BEA5-AAACD60B47A7}" srcOrd="1" destOrd="0" presId="urn:microsoft.com/office/officeart/2005/8/layout/cycle4"/>
    <dgm:cxn modelId="{0395EA95-DC31-4A35-AE7B-734D329CE4ED}" type="presOf" srcId="{6A1A2B51-F2CD-4817-9ADE-89A728F7C9E9}" destId="{CB7A3CBC-CB79-4408-BF07-6DE7326C702E}" srcOrd="1" destOrd="0" presId="urn:microsoft.com/office/officeart/2005/8/layout/cycle4"/>
    <dgm:cxn modelId="{97EEE4F4-8063-48F8-BF1F-272B33B7132B}" type="presParOf" srcId="{1568536E-90C0-4976-8464-5F6F98C9160F}" destId="{326C5A99-DF2D-495C-B97F-24F262117D89}" srcOrd="0" destOrd="0" presId="urn:microsoft.com/office/officeart/2005/8/layout/cycle4"/>
    <dgm:cxn modelId="{9DABA67C-E36F-4FCD-99A6-5DE0988647A4}" type="presParOf" srcId="{326C5A99-DF2D-495C-B97F-24F262117D89}" destId="{D4B395C0-3A34-491E-96F8-1123859224A0}" srcOrd="0" destOrd="0" presId="urn:microsoft.com/office/officeart/2005/8/layout/cycle4"/>
    <dgm:cxn modelId="{E78C73D8-981B-4D77-9324-187708F15849}" type="presParOf" srcId="{D4B395C0-3A34-491E-96F8-1123859224A0}" destId="{BA8C984A-79A3-445B-A5F5-2D47C1CA8215}" srcOrd="0" destOrd="0" presId="urn:microsoft.com/office/officeart/2005/8/layout/cycle4"/>
    <dgm:cxn modelId="{7A7C6FA0-A90F-4998-BBD8-61D4B887C736}" type="presParOf" srcId="{D4B395C0-3A34-491E-96F8-1123859224A0}" destId="{0E789827-6A8B-478A-803B-894DD817E5B9}" srcOrd="1" destOrd="0" presId="urn:microsoft.com/office/officeart/2005/8/layout/cycle4"/>
    <dgm:cxn modelId="{9F122F15-179E-46B0-8DD8-2D08BCD20D65}" type="presParOf" srcId="{326C5A99-DF2D-495C-B97F-24F262117D89}" destId="{33061C59-00DF-4B2C-A724-80357648120C}" srcOrd="1" destOrd="0" presId="urn:microsoft.com/office/officeart/2005/8/layout/cycle4"/>
    <dgm:cxn modelId="{CEC550AD-395C-44D1-A9F5-FC30EAA7B9F8}" type="presParOf" srcId="{33061C59-00DF-4B2C-A724-80357648120C}" destId="{F114492E-0C7B-48FA-9CDA-40B436B1CC4C}" srcOrd="0" destOrd="0" presId="urn:microsoft.com/office/officeart/2005/8/layout/cycle4"/>
    <dgm:cxn modelId="{4FFC72C8-6B81-4C1F-98F0-294EFFE61765}" type="presParOf" srcId="{33061C59-00DF-4B2C-A724-80357648120C}" destId="{CD0F453C-0197-4D5A-BEA5-AAACD60B47A7}" srcOrd="1" destOrd="0" presId="urn:microsoft.com/office/officeart/2005/8/layout/cycle4"/>
    <dgm:cxn modelId="{C9AB5024-C3BB-410D-8235-10A5D8EA2D51}" type="presParOf" srcId="{326C5A99-DF2D-495C-B97F-24F262117D89}" destId="{BA816E92-F8D3-456A-B9DE-F3E74F16AD64}" srcOrd="2" destOrd="0" presId="urn:microsoft.com/office/officeart/2005/8/layout/cycle4"/>
    <dgm:cxn modelId="{4E765B84-6550-4C84-BF00-6F6FD50A3693}" type="presParOf" srcId="{BA816E92-F8D3-456A-B9DE-F3E74F16AD64}" destId="{364A84BB-9C58-4FB0-AE44-9B131B3CA43E}" srcOrd="0" destOrd="0" presId="urn:microsoft.com/office/officeart/2005/8/layout/cycle4"/>
    <dgm:cxn modelId="{70724315-A54D-4136-A1B5-E83016566528}" type="presParOf" srcId="{BA816E92-F8D3-456A-B9DE-F3E74F16AD64}" destId="{19E5AB01-7165-44B1-A5FC-49A62F2E0BC1}" srcOrd="1" destOrd="0" presId="urn:microsoft.com/office/officeart/2005/8/layout/cycle4"/>
    <dgm:cxn modelId="{3ECDDA05-EF64-4DC8-A92A-7B1F7A12392C}" type="presParOf" srcId="{326C5A99-DF2D-495C-B97F-24F262117D89}" destId="{C7C4B9C1-4BE5-422E-B8D5-80E9872479A3}" srcOrd="3" destOrd="0" presId="urn:microsoft.com/office/officeart/2005/8/layout/cycle4"/>
    <dgm:cxn modelId="{7B031422-FBA0-4517-A701-82149D00BAB2}" type="presParOf" srcId="{C7C4B9C1-4BE5-422E-B8D5-80E9872479A3}" destId="{0992389C-8131-439D-98B4-8FCB5FADC201}" srcOrd="0" destOrd="0" presId="urn:microsoft.com/office/officeart/2005/8/layout/cycle4"/>
    <dgm:cxn modelId="{AC6BE7E3-90E2-48D7-A261-926B3FBEF544}" type="presParOf" srcId="{C7C4B9C1-4BE5-422E-B8D5-80E9872479A3}" destId="{CB7A3CBC-CB79-4408-BF07-6DE7326C702E}" srcOrd="1" destOrd="0" presId="urn:microsoft.com/office/officeart/2005/8/layout/cycle4"/>
    <dgm:cxn modelId="{CBD9308B-54B8-45CD-8643-2E88B89D42C5}" type="presParOf" srcId="{326C5A99-DF2D-495C-B97F-24F262117D89}" destId="{C503FF53-516B-4FF2-8C70-51F084F50212}" srcOrd="4" destOrd="0" presId="urn:microsoft.com/office/officeart/2005/8/layout/cycle4"/>
    <dgm:cxn modelId="{8631C669-4654-41AF-A8E4-48D1DF3AD6A9}" type="presParOf" srcId="{1568536E-90C0-4976-8464-5F6F98C9160F}" destId="{677E6A2F-7969-407E-AF9C-16ABB9641519}" srcOrd="1" destOrd="0" presId="urn:microsoft.com/office/officeart/2005/8/layout/cycle4"/>
    <dgm:cxn modelId="{65960BF5-BD37-4274-9645-AFC534832009}" type="presParOf" srcId="{677E6A2F-7969-407E-AF9C-16ABB9641519}" destId="{2B942E7F-D0CA-4B77-AE22-7C29B50692EB}" srcOrd="0" destOrd="0" presId="urn:microsoft.com/office/officeart/2005/8/layout/cycle4"/>
    <dgm:cxn modelId="{ED3F303E-CC81-499C-8840-49241464C93F}" type="presParOf" srcId="{677E6A2F-7969-407E-AF9C-16ABB9641519}" destId="{2D0BB1BC-7E8C-4168-BDB6-7B6141617B11}" srcOrd="1" destOrd="0" presId="urn:microsoft.com/office/officeart/2005/8/layout/cycle4"/>
    <dgm:cxn modelId="{A6075621-D021-42B6-895B-2956EA2235D8}" type="presParOf" srcId="{677E6A2F-7969-407E-AF9C-16ABB9641519}" destId="{F22EED09-7540-44E1-BE87-A9FE8481D5DC}" srcOrd="2" destOrd="0" presId="urn:microsoft.com/office/officeart/2005/8/layout/cycle4"/>
    <dgm:cxn modelId="{5D0B6C98-4B76-48F6-A81C-7AB6C5A61C93}" type="presParOf" srcId="{677E6A2F-7969-407E-AF9C-16ABB9641519}" destId="{1BCCC765-C689-43A8-8C97-82921260EC09}" srcOrd="3" destOrd="0" presId="urn:microsoft.com/office/officeart/2005/8/layout/cycle4"/>
    <dgm:cxn modelId="{F0B77135-9BF2-47F9-9B72-0F4ED4FC28AE}" type="presParOf" srcId="{677E6A2F-7969-407E-AF9C-16ABB9641519}" destId="{EF430EE3-9691-4F19-BAE3-DE71A9AC2C1E}" srcOrd="4" destOrd="0" presId="urn:microsoft.com/office/officeart/2005/8/layout/cycle4"/>
    <dgm:cxn modelId="{F78DE913-014F-4920-9146-8D46A59E78F5}" type="presParOf" srcId="{1568536E-90C0-4976-8464-5F6F98C9160F}" destId="{00D53782-6401-4862-A7C9-C8439B90AF92}" srcOrd="2" destOrd="0" presId="urn:microsoft.com/office/officeart/2005/8/layout/cycle4"/>
    <dgm:cxn modelId="{A0B8D913-0B8F-41E8-9C7E-FA49CE803D9D}" type="presParOf" srcId="{1568536E-90C0-4976-8464-5F6F98C9160F}" destId="{C75850BC-2B63-442E-9ABF-5F2451469FA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A84BB-9C58-4FB0-AE44-9B131B3CA43E}">
      <dsp:nvSpPr>
        <dsp:cNvPr id="0" name=""/>
        <dsp:cNvSpPr/>
      </dsp:nvSpPr>
      <dsp:spPr>
        <a:xfrm>
          <a:off x="4175906" y="3256468"/>
          <a:ext cx="4277041" cy="22391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Най-разпространени споделени услуги са </a:t>
          </a:r>
          <a:r>
            <a:rPr lang="bg-BG" sz="2400" i="1" kern="1200" dirty="0" smtClean="0"/>
            <a:t>настаняване</a:t>
          </a:r>
          <a:r>
            <a:rPr lang="bg-BG" sz="2400" kern="1200" dirty="0" smtClean="0"/>
            <a:t> и пътуване</a:t>
          </a:r>
          <a:endParaRPr lang="bg-BG" sz="2400" b="1" kern="1200" dirty="0"/>
        </a:p>
      </dsp:txBody>
      <dsp:txXfrm>
        <a:off x="5508207" y="3865455"/>
        <a:ext cx="2895553" cy="1581021"/>
      </dsp:txXfrm>
    </dsp:sp>
    <dsp:sp modelId="{0992389C-8131-439D-98B4-8FCB5FADC201}">
      <dsp:nvSpPr>
        <dsp:cNvPr id="0" name=""/>
        <dsp:cNvSpPr/>
      </dsp:nvSpPr>
      <dsp:spPr>
        <a:xfrm>
          <a:off x="-77349" y="3223119"/>
          <a:ext cx="4347925" cy="23058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Икономика на споделяне навлиза в туризма</a:t>
          </a:r>
          <a:endParaRPr lang="bg-BG" sz="2400" b="1" kern="1200" dirty="0"/>
        </a:p>
      </dsp:txBody>
      <dsp:txXfrm>
        <a:off x="-26696" y="3850246"/>
        <a:ext cx="2942242" cy="1628115"/>
      </dsp:txXfrm>
    </dsp:sp>
    <dsp:sp modelId="{F114492E-0C7B-48FA-9CDA-40B436B1CC4C}">
      <dsp:nvSpPr>
        <dsp:cNvPr id="0" name=""/>
        <dsp:cNvSpPr/>
      </dsp:nvSpPr>
      <dsp:spPr>
        <a:xfrm>
          <a:off x="4032458" y="-25396"/>
          <a:ext cx="4519732" cy="21407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Трансформация от масовите към стандартизирани форми</a:t>
          </a:r>
          <a:endParaRPr lang="bg-BG" sz="2400" b="1" kern="1200" dirty="0"/>
        </a:p>
      </dsp:txBody>
      <dsp:txXfrm>
        <a:off x="5435403" y="21629"/>
        <a:ext cx="3069762" cy="1511499"/>
      </dsp:txXfrm>
    </dsp:sp>
    <dsp:sp modelId="{BA8C984A-79A3-445B-A5F5-2D47C1CA8215}">
      <dsp:nvSpPr>
        <dsp:cNvPr id="0" name=""/>
        <dsp:cNvSpPr/>
      </dsp:nvSpPr>
      <dsp:spPr>
        <a:xfrm>
          <a:off x="-3" y="-25396"/>
          <a:ext cx="4318869" cy="2148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g-BG" sz="2400" kern="1200" dirty="0" smtClean="0"/>
            <a:t>Туристическата индустрия се променя непрестанно и динамично</a:t>
          </a:r>
          <a:endParaRPr lang="bg-BG" sz="1800" b="1" kern="1200" dirty="0"/>
        </a:p>
      </dsp:txBody>
      <dsp:txXfrm>
        <a:off x="47193" y="21800"/>
        <a:ext cx="2928816" cy="1517009"/>
      </dsp:txXfrm>
    </dsp:sp>
    <dsp:sp modelId="{2B942E7F-D0CA-4B77-AE22-7C29B50692EB}">
      <dsp:nvSpPr>
        <dsp:cNvPr id="0" name=""/>
        <dsp:cNvSpPr/>
      </dsp:nvSpPr>
      <dsp:spPr>
        <a:xfrm>
          <a:off x="1652275" y="317952"/>
          <a:ext cx="2821835" cy="22658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Достига 80% </a:t>
          </a:r>
          <a:r>
            <a:rPr lang="bg-BG" sz="2400" kern="1200" smtClean="0"/>
            <a:t>от т.нар. зрели пазари</a:t>
          </a:r>
          <a:endParaRPr lang="bg-BG" sz="2400" b="1" kern="1200" dirty="0"/>
        </a:p>
      </dsp:txBody>
      <dsp:txXfrm>
        <a:off x="2478771" y="981618"/>
        <a:ext cx="1995339" cy="1602231"/>
      </dsp:txXfrm>
    </dsp:sp>
    <dsp:sp modelId="{2D0BB1BC-7E8C-4168-BDB6-7B6141617B11}">
      <dsp:nvSpPr>
        <dsp:cNvPr id="0" name=""/>
        <dsp:cNvSpPr/>
      </dsp:nvSpPr>
      <dsp:spPr>
        <a:xfrm rot="5400000">
          <a:off x="4526440" y="132907"/>
          <a:ext cx="2265897" cy="26363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36000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Airbnb, 9Flats, Uber, и Lyft</a:t>
          </a:r>
          <a:endParaRPr lang="bg-BG" sz="2400" b="1" kern="1200" dirty="0"/>
        </a:p>
      </dsp:txBody>
      <dsp:txXfrm rot="-5400000">
        <a:off x="4341192" y="981821"/>
        <a:ext cx="1864212" cy="1602231"/>
      </dsp:txXfrm>
    </dsp:sp>
    <dsp:sp modelId="{F22EED09-7540-44E1-BE87-A9FE8481D5DC}">
      <dsp:nvSpPr>
        <dsp:cNvPr id="0" name=""/>
        <dsp:cNvSpPr/>
      </dsp:nvSpPr>
      <dsp:spPr>
        <a:xfrm rot="10800000">
          <a:off x="4341191" y="2636190"/>
          <a:ext cx="2636394" cy="22658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      </a:t>
          </a:r>
          <a:r>
            <a:rPr lang="en-US" sz="2400" kern="1200" dirty="0" smtClean="0"/>
            <a:t>11</a:t>
          </a:r>
          <a:r>
            <a:rPr lang="bg-BG" sz="2400" kern="1200" dirty="0" smtClean="0"/>
            <a:t>7 млн. нощувки и 5.5 млрд. долара</a:t>
          </a:r>
          <a:endParaRPr lang="bg-BG" sz="2400" b="1" kern="1200" dirty="0"/>
        </a:p>
      </dsp:txBody>
      <dsp:txXfrm rot="10800000">
        <a:off x="4341191" y="2636190"/>
        <a:ext cx="1864212" cy="1602231"/>
      </dsp:txXfrm>
    </dsp:sp>
    <dsp:sp modelId="{1BCCC765-C689-43A8-8C97-82921260EC09}">
      <dsp:nvSpPr>
        <dsp:cNvPr id="0" name=""/>
        <dsp:cNvSpPr/>
      </dsp:nvSpPr>
      <dsp:spPr>
        <a:xfrm rot="16200000">
          <a:off x="1837523" y="2435703"/>
          <a:ext cx="2265897" cy="26668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Тайм-  шеър хотелиер</a:t>
          </a:r>
          <a:endParaRPr lang="bg-BG" sz="2400" b="1" kern="1200" dirty="0"/>
        </a:p>
      </dsp:txBody>
      <dsp:txXfrm rot="5400000">
        <a:off x="2418144" y="2636190"/>
        <a:ext cx="1885763" cy="1602231"/>
      </dsp:txXfrm>
    </dsp:sp>
    <dsp:sp modelId="{00D53782-6401-4862-A7C9-C8439B90AF92}">
      <dsp:nvSpPr>
        <dsp:cNvPr id="0" name=""/>
        <dsp:cNvSpPr/>
      </dsp:nvSpPr>
      <dsp:spPr>
        <a:xfrm>
          <a:off x="3319353" y="1750627"/>
          <a:ext cx="1858237" cy="150945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850BC-2B63-442E-9ABF-5F2451469FA6}">
      <dsp:nvSpPr>
        <dsp:cNvPr id="0" name=""/>
        <dsp:cNvSpPr/>
      </dsp:nvSpPr>
      <dsp:spPr>
        <a:xfrm rot="10800000">
          <a:off x="3319353" y="1925146"/>
          <a:ext cx="1858237" cy="16837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FDD36-F6AC-4D87-8394-C23C7026D9AC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6FB0-4766-49FE-B992-055388CE8B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839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39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980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808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485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19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253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971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03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48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693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95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4E4A5-945E-4AA5-A987-3F36A7CD0C31}" type="datetimeFigureOut">
              <a:rPr lang="bg-BG" smtClean="0"/>
              <a:t>22.12.2022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7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58200" cy="3888432"/>
          </a:xfrm>
          <a:gradFill flip="none" rotWithShape="1">
            <a:gsLst>
              <a:gs pos="62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Проучване на състоянието и перспективите за развитие на споделеното настаняване в черноморските туристически райони на България. (По примера на Airbnb)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216024"/>
            <a:ext cx="9144000" cy="836712"/>
          </a:xfrm>
          <a:gradFill flip="none" rotWithShape="1">
            <a:gsLst>
              <a:gs pos="100000">
                <a:schemeClr val="tx2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 l="-100000" t="-100000"/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bg-BG" sz="10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bg-BG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bg-BG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 НИХ-469/2022 г.</a:t>
            </a:r>
            <a:endParaRPr lang="bg-BG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лавие 2"/>
          <p:cNvSpPr txBox="1">
            <a:spLocks/>
          </p:cNvSpPr>
          <p:nvPr/>
        </p:nvSpPr>
        <p:spPr>
          <a:xfrm>
            <a:off x="323528" y="5229200"/>
            <a:ext cx="8458200" cy="1323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g-BG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Ръководител: Гл. ас. д-р Елена Дамянова Илиева</a:t>
            </a:r>
            <a:endParaRPr kumimoji="0" lang="bg-BG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Първа </a:t>
            </a: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работна среща на екипа по проекта на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10.06.2022 в Колеж по туризъм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>
                <a:cs typeface="Times New Roman" pitchFamily="18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1371601"/>
            <a:ext cx="777935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19131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Основни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резултати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дейности</a:t>
            </a:r>
            <a:endParaRPr lang="bg-BG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88632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dirty="0"/>
              <a:t>По </a:t>
            </a:r>
            <a:r>
              <a:rPr lang="bg-BG" b="1" dirty="0"/>
              <a:t>Дейност 2</a:t>
            </a:r>
            <a:r>
              <a:rPr lang="bg-BG" b="1" dirty="0" smtClean="0"/>
              <a:t>:</a:t>
            </a:r>
            <a:r>
              <a:rPr lang="bg-BG" dirty="0" smtClean="0"/>
              <a:t> </a:t>
            </a:r>
            <a:r>
              <a:rPr lang="bg-BG" dirty="0"/>
              <a:t>списък с </a:t>
            </a:r>
            <a:r>
              <a:rPr lang="bg-BG" i="1" dirty="0"/>
              <a:t>актуалните </a:t>
            </a:r>
            <a:r>
              <a:rPr lang="bg-BG" i="1" dirty="0" smtClean="0"/>
              <a:t>изследвания</a:t>
            </a:r>
            <a:r>
              <a:rPr lang="bg-BG" dirty="0" smtClean="0"/>
              <a:t>, над </a:t>
            </a:r>
            <a:r>
              <a:rPr lang="bg-BG" dirty="0"/>
              <a:t>300 бр</a:t>
            </a:r>
            <a:r>
              <a:rPr lang="bg-BG" dirty="0" smtClean="0"/>
              <a:t>., предимно чуждестранна </a:t>
            </a:r>
            <a:endParaRPr lang="bg-BG" dirty="0" smtClean="0"/>
          </a:p>
          <a:p>
            <a:r>
              <a:rPr lang="bg-BG" dirty="0"/>
              <a:t>По </a:t>
            </a:r>
            <a:r>
              <a:rPr lang="bg-BG" b="1" dirty="0"/>
              <a:t>Дейност 3</a:t>
            </a:r>
            <a:r>
              <a:rPr lang="bg-BG" b="1" dirty="0" smtClean="0"/>
              <a:t>:</a:t>
            </a:r>
            <a:r>
              <a:rPr lang="bg-BG" dirty="0" smtClean="0"/>
              <a:t> </a:t>
            </a:r>
            <a:r>
              <a:rPr lang="bg-BG" i="1" dirty="0"/>
              <a:t>втора работна среща на екипа</a:t>
            </a:r>
            <a:r>
              <a:rPr lang="bg-BG" dirty="0"/>
              <a:t> по проекта на 28.10.2022 г</a:t>
            </a:r>
            <a:r>
              <a:rPr lang="bg-BG" dirty="0" smtClean="0"/>
              <a:t>., </a:t>
            </a:r>
            <a:r>
              <a:rPr lang="bg-BG" dirty="0"/>
              <a:t>и</a:t>
            </a:r>
            <a:r>
              <a:rPr lang="bg-BG" dirty="0" smtClean="0"/>
              <a:t>зработване </a:t>
            </a:r>
            <a:r>
              <a:rPr lang="bg-BG" dirty="0"/>
              <a:t>на работен вариант на анкетни </a:t>
            </a:r>
            <a:r>
              <a:rPr lang="bg-BG" dirty="0" smtClean="0"/>
              <a:t>карти </a:t>
            </a:r>
            <a:r>
              <a:rPr lang="bg-BG" dirty="0" smtClean="0"/>
              <a:t>/апробация/</a:t>
            </a:r>
            <a:endParaRPr lang="bg-BG" dirty="0" smtClean="0"/>
          </a:p>
          <a:p>
            <a:r>
              <a:rPr lang="bg-BG" dirty="0"/>
              <a:t>По </a:t>
            </a:r>
            <a:r>
              <a:rPr lang="bg-BG" b="1" dirty="0"/>
              <a:t>Дейност 4</a:t>
            </a:r>
            <a:r>
              <a:rPr lang="bg-BG" b="1" dirty="0" smtClean="0"/>
              <a:t>:</a:t>
            </a:r>
            <a:r>
              <a:rPr lang="bg-BG" dirty="0" smtClean="0"/>
              <a:t> </a:t>
            </a:r>
            <a:r>
              <a:rPr lang="bg-BG" dirty="0"/>
              <a:t>формирана система от фактори с влияние по процеса на развитие на споделеното </a:t>
            </a:r>
            <a:r>
              <a:rPr lang="bg-BG" dirty="0" smtClean="0"/>
              <a:t>настаняване </a:t>
            </a:r>
            <a:r>
              <a:rPr lang="bg-BG" dirty="0" smtClean="0">
                <a:sym typeface="Wingdings" panose="05000000000000000000" pitchFamily="2" charset="2"/>
              </a:rPr>
              <a:t> база </a:t>
            </a:r>
            <a:r>
              <a:rPr lang="bg-BG" dirty="0" smtClean="0">
                <a:sym typeface="Wingdings" panose="05000000000000000000" pitchFamily="2" charset="2"/>
              </a:rPr>
              <a:t>за </a:t>
            </a:r>
            <a:r>
              <a:rPr lang="bg-BG" dirty="0"/>
              <a:t>авторов метод за проучване на проблематиката </a:t>
            </a:r>
          </a:p>
          <a:p>
            <a:pPr marL="0" indent="0">
              <a:buNone/>
            </a:pPr>
            <a:endParaRPr lang="bg-BG" dirty="0"/>
          </a:p>
          <a:p>
            <a:endParaRPr lang="bg-BG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Популяризиране на резултатите от проучването и работата по проекта</a:t>
            </a:r>
            <a:endParaRPr lang="bg-BG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b="1" dirty="0" smtClean="0"/>
              <a:t>Публикации от академичния състав</a:t>
            </a:r>
            <a:r>
              <a:rPr lang="bg-BG" dirty="0" smtClean="0"/>
              <a:t>:</a:t>
            </a:r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dirty="0" smtClean="0">
                <a:sym typeface="Wingdings" panose="05000000000000000000" pitchFamily="2" charset="2"/>
              </a:rPr>
              <a:t> 3 бр., вкл. 1 бр. индексирана в </a:t>
            </a:r>
            <a:r>
              <a:rPr lang="en-US" b="1" dirty="0" smtClean="0"/>
              <a:t>SCOPUS</a:t>
            </a:r>
            <a:endParaRPr lang="bg-BG" b="1" dirty="0" smtClean="0"/>
          </a:p>
          <a:p>
            <a:r>
              <a:rPr lang="bg-BG" dirty="0" smtClean="0"/>
              <a:t> </a:t>
            </a:r>
            <a:r>
              <a:rPr lang="bg-BG" b="1" dirty="0"/>
              <a:t>Публикации от </a:t>
            </a:r>
            <a:r>
              <a:rPr lang="bg-BG" b="1" dirty="0" smtClean="0"/>
              <a:t>студенти:</a:t>
            </a:r>
          </a:p>
          <a:p>
            <a:pPr marL="0" indent="0">
              <a:buNone/>
            </a:pPr>
            <a:r>
              <a:rPr lang="bg-BG" b="1" dirty="0"/>
              <a:t>	</a:t>
            </a:r>
            <a:r>
              <a:rPr lang="bg-BG" b="1" dirty="0" smtClean="0">
                <a:sym typeface="Wingdings" panose="05000000000000000000" pitchFamily="2" charset="2"/>
              </a:rPr>
              <a:t></a:t>
            </a:r>
            <a:r>
              <a:rPr lang="bg-BG" dirty="0" smtClean="0">
                <a:sym typeface="Wingdings" panose="05000000000000000000" pitchFamily="2" charset="2"/>
              </a:rPr>
              <a:t> 1 бр., представена на </a:t>
            </a:r>
            <a:r>
              <a:rPr lang="ru-RU" dirty="0" smtClean="0">
                <a:sym typeface="Wingdings" panose="05000000000000000000" pitchFamily="2" charset="2"/>
              </a:rPr>
              <a:t>научна </a:t>
            </a:r>
            <a:r>
              <a:rPr lang="ru-RU" dirty="0">
                <a:sym typeface="Wingdings" panose="05000000000000000000" pitchFamily="2" charset="2"/>
              </a:rPr>
              <a:t>конференция „Туризъм, образование, бизнес“ на Колеж по туризъм- Бургас, 07-08 октомври 2022 </a:t>
            </a:r>
            <a:r>
              <a:rPr lang="ru-RU" dirty="0" smtClean="0">
                <a:sym typeface="Wingdings" panose="05000000000000000000" pitchFamily="2" charset="2"/>
              </a:rPr>
              <a:t>г</a:t>
            </a:r>
          </a:p>
          <a:p>
            <a:r>
              <a:rPr lang="bg-BG" b="1" dirty="0"/>
              <a:t>Участие в научни форуми</a:t>
            </a:r>
            <a:r>
              <a:rPr lang="bg-BG" dirty="0"/>
              <a:t>: </a:t>
            </a:r>
            <a:endParaRPr lang="bg-BG" dirty="0" smtClean="0"/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dirty="0" smtClean="0">
                <a:sym typeface="Wingdings" panose="05000000000000000000" pitchFamily="2" charset="2"/>
              </a:rPr>
              <a:t> 2 бр, представителство от академичен състав и студенти</a:t>
            </a:r>
            <a:endParaRPr lang="bg-BG" dirty="0"/>
          </a:p>
          <a:p>
            <a:endParaRPr lang="bg-BG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Популяризиране на резултатите от проучването и работата по проекта</a:t>
            </a:r>
            <a:endParaRPr lang="bg-BG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bg-BG" b="1" dirty="0" smtClean="0"/>
              <a:t>Публикации от академичния </a:t>
            </a:r>
            <a:r>
              <a:rPr lang="bg-BG" b="1" dirty="0" smtClean="0"/>
              <a:t>състав:</a:t>
            </a:r>
            <a:endParaRPr lang="bg-B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bg-BG" dirty="0" smtClean="0"/>
              <a:t>Илиева</a:t>
            </a:r>
            <a:r>
              <a:rPr lang="bg-BG" dirty="0"/>
              <a:t>, Е. 2022. „Влияние на пандемията от Ковид-19 върху споделеното настаняване“, </a:t>
            </a:r>
            <a:r>
              <a:rPr lang="bg-BG" b="1" dirty="0"/>
              <a:t>Академично списание „Управление и образование“ към Университет „Проф. д-р Асен Златаров</a:t>
            </a:r>
            <a:r>
              <a:rPr lang="bg-BG" dirty="0"/>
              <a:t>“, Бургас, т. XVI</a:t>
            </a:r>
            <a:r>
              <a:rPr lang="en-US" dirty="0"/>
              <a:t>II</a:t>
            </a:r>
            <a:r>
              <a:rPr lang="bg-BG" dirty="0"/>
              <a:t> (2), с. 86-94, ISSN </a:t>
            </a:r>
            <a:r>
              <a:rPr lang="bg-BG" dirty="0" smtClean="0"/>
              <a:t>13126121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err="1" smtClean="0"/>
              <a:t>Ilieva</a:t>
            </a:r>
            <a:r>
              <a:rPr lang="en-US" dirty="0" smtClean="0"/>
              <a:t> </a:t>
            </a:r>
            <a:r>
              <a:rPr lang="en-US" dirty="0"/>
              <a:t>E., </a:t>
            </a:r>
            <a:r>
              <a:rPr lang="en-US" dirty="0" err="1"/>
              <a:t>Yancheva</a:t>
            </a:r>
            <a:r>
              <a:rPr lang="en-US" dirty="0"/>
              <a:t> K. 2022. “Study of Covid-19 pandemic impact on the Bulgarian tourism </a:t>
            </a:r>
            <a:r>
              <a:rPr lang="en-US" dirty="0" err="1"/>
              <a:t>labour</a:t>
            </a:r>
            <a:r>
              <a:rPr lang="en-US" dirty="0"/>
              <a:t> market”, </a:t>
            </a:r>
            <a:r>
              <a:rPr lang="en-US" b="1" dirty="0"/>
              <a:t>Economic Studies journal by the Economic Research Institute at the Bulgarian Academy of Sciences</a:t>
            </a:r>
            <a:r>
              <a:rPr lang="en-US" dirty="0"/>
              <a:t>, Sofia, in print, ISSN 0205-3292 (*** </a:t>
            </a:r>
            <a:r>
              <a:rPr lang="en-US" b="1" dirty="0"/>
              <a:t>SCOPUS</a:t>
            </a:r>
            <a:r>
              <a:rPr lang="en-US" dirty="0"/>
              <a:t>, Cite Score 2021 – 0.7, SJR 2021 – 0.219, SNIP 2021 – 0.559)</a:t>
            </a:r>
            <a:endParaRPr lang="bg-BG" dirty="0"/>
          </a:p>
          <a:p>
            <a:pPr marL="0" indent="0">
              <a:spcAft>
                <a:spcPts val="600"/>
              </a:spcAft>
              <a:buNone/>
            </a:pPr>
            <a:r>
              <a:rPr lang="bg-BG" dirty="0" smtClean="0"/>
              <a:t>Илиева</a:t>
            </a:r>
            <a:r>
              <a:rPr lang="bg-BG" dirty="0"/>
              <a:t>, Е. 2022. „Автентичното преживяване на туриста на туриста в контекста на споделеното настаняване“,  сборник доклади от </a:t>
            </a:r>
            <a:r>
              <a:rPr lang="bg-BG" b="1" dirty="0"/>
              <a:t>научна конференция „Туризъм, образование, бизнес“ на Колеж по туризъм- Бургас</a:t>
            </a:r>
            <a:r>
              <a:rPr lang="bg-BG" dirty="0"/>
              <a:t>, 07-08 октомври 2022 г., под печат</a:t>
            </a:r>
            <a:r>
              <a:rPr lang="bg-BG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7779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Популяризиране на резултатите от проучването и работата по проекта</a:t>
            </a:r>
            <a:endParaRPr lang="bg-BG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bg-BG" b="1" dirty="0" smtClean="0"/>
              <a:t>Публикации </a:t>
            </a:r>
            <a:r>
              <a:rPr lang="bg-BG" b="1" dirty="0"/>
              <a:t>от </a:t>
            </a:r>
            <a:r>
              <a:rPr lang="bg-BG" b="1" dirty="0" smtClean="0"/>
              <a:t>студенти: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dirty="0" smtClean="0"/>
              <a:t>Анастасова </a:t>
            </a:r>
            <a:r>
              <a:rPr lang="bg-BG" dirty="0"/>
              <a:t>Н., Алфет А., Хасан М. 2022. „Същност на споделеното настаняване и характеристика на основните му ползватели“, сборник доклади от </a:t>
            </a:r>
            <a:r>
              <a:rPr lang="bg-BG" b="1" dirty="0"/>
              <a:t>научна конференция „Туризъм, образование, бизнес“ на Колеж по туризъм- Бургас</a:t>
            </a:r>
            <a:r>
              <a:rPr lang="bg-BG" dirty="0"/>
              <a:t>, 07-08 октомври 2022 г., под печат.</a:t>
            </a:r>
          </a:p>
          <a:p>
            <a:pPr>
              <a:spcAft>
                <a:spcPts val="600"/>
              </a:spcAft>
            </a:pPr>
            <a:r>
              <a:rPr lang="bg-BG" b="1" dirty="0" smtClean="0"/>
              <a:t>Участие </a:t>
            </a:r>
            <a:r>
              <a:rPr lang="bg-BG" b="1" dirty="0"/>
              <a:t>в научни форуми</a:t>
            </a:r>
            <a:r>
              <a:rPr lang="bg-BG" dirty="0"/>
              <a:t>: </a:t>
            </a:r>
            <a:endParaRPr lang="bg-B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bg-BG" b="1" dirty="0" smtClean="0"/>
              <a:t>Международна </a:t>
            </a:r>
            <a:r>
              <a:rPr lang="bg-BG" b="1" dirty="0"/>
              <a:t>научна конференция </a:t>
            </a:r>
            <a:r>
              <a:rPr lang="bg-BG" dirty="0"/>
              <a:t>„Образование, наука, икономика и технологии“ на Университет „Проф. д-р Асен Златаров“, 23-24 Юни 2022, гр. Бургас /виртуално участие/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b="1" dirty="0" smtClean="0"/>
              <a:t>Научна </a:t>
            </a:r>
            <a:r>
              <a:rPr lang="bg-BG" b="1" dirty="0"/>
              <a:t>конференция </a:t>
            </a:r>
            <a:r>
              <a:rPr lang="bg-BG" dirty="0"/>
              <a:t>„Туризъм, образование, бизнес“ организирана от Колеж по туризъм- Бургас, 07-08 октомври 2022 г. /присъствено участие/</a:t>
            </a:r>
            <a:endParaRPr lang="bg-BG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8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Финансов отчет</a:t>
            </a:r>
            <a:endParaRPr lang="bg-BG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>
                <a:cs typeface="Times New Roman" pitchFamily="18" charset="0"/>
              </a:rPr>
              <a:t> </a:t>
            </a:r>
            <a:endParaRPr lang="bg-BG" b="1" dirty="0" smtClean="0"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22845"/>
              </p:ext>
            </p:extLst>
          </p:nvPr>
        </p:nvGraphicFramePr>
        <p:xfrm>
          <a:off x="395536" y="1484787"/>
          <a:ext cx="8568952" cy="4974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1884"/>
                <a:gridCol w="1724074"/>
                <a:gridCol w="2142994"/>
              </a:tblGrid>
              <a:tr h="268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ВИД РАЗХОД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I-ВА ГОДИНА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РАЗХОДВАНИ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Мултифункционално устройство 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440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358,93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Мултимедиа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905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626,95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Лаптоп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1200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691,93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Канцеларски материали и консумативи – принтер хартия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200 лв.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 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88,68 лв.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 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Тонер - касета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300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200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1 броя хора: за по 2 дни и 1 ден (общо 2 бр. командировки)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210 лв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0 лв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Такса за публикуване студия в сп. „Икономически изследвания“ към БАН (EBSCO, SCOPUS)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300 лв.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146,69лв.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Такса участие в национални форуми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160 лв.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0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Възнаграждениe на финален рецензент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65 лв.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65 лв.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Задължителните отчисления в размер на 10% от общия бюджет на проекта 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420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420 лв.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ОБЩО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4200 лв.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2598,98 лв.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03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БЛАГОДАРЯ ЗА ВНИМАНИЕТО!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bg-BG" b="1" dirty="0" smtClean="0"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51412"/>
            <a:ext cx="7776864" cy="2160240"/>
          </a:xfrm>
          <a:prstGeom prst="rect">
            <a:avLst/>
          </a:prstGeom>
        </p:spPr>
      </p:pic>
      <p:pic>
        <p:nvPicPr>
          <p:cNvPr id="5" name="Картина 2">
            <a:extLst>
              <a:ext uri="{FF2B5EF4-FFF2-40B4-BE49-F238E27FC236}">
                <a16:creationId xmlns:a16="http://schemas.microsoft.com/office/drawing/2014/main" xmlns="" id="{BCF036FB-FEA3-4AC0-8864-801E5EC9A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43099"/>
            <a:ext cx="8032421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8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Работен колектив</a:t>
            </a:r>
            <a:b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Преподаватели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dirty="0" smtClean="0"/>
              <a:t>Гл</a:t>
            </a:r>
            <a:r>
              <a:rPr lang="bg-BG" dirty="0"/>
              <a:t>. ас. д-р Елена Илиева, КТ, катедра „Икономика и управление на туристическото </a:t>
            </a:r>
            <a:r>
              <a:rPr lang="bg-BG" dirty="0" smtClean="0"/>
              <a:t>обслужване“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Доц</a:t>
            </a:r>
            <a:r>
              <a:rPr lang="bg-BG" dirty="0"/>
              <a:t>. д-р Веселина Атанасова, ФОН, катедра „Маркетинг и туризъм</a:t>
            </a:r>
            <a:r>
              <a:rPr lang="bg-BG" dirty="0" smtClean="0"/>
              <a:t>“ 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Ас</a:t>
            </a:r>
            <a:r>
              <a:rPr lang="bg-BG" dirty="0"/>
              <a:t>. Катя Георгиева, КТ, катедра „Организация и технология на туристическото обслужване</a:t>
            </a:r>
            <a:r>
              <a:rPr lang="bg-BG" dirty="0" smtClean="0"/>
              <a:t>“ 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Преп</a:t>
            </a:r>
            <a:r>
              <a:rPr lang="bg-BG" dirty="0"/>
              <a:t>. Катя Рихтер, КТ, катедра „Организация и технология на туристическото обслужване</a:t>
            </a:r>
            <a:r>
              <a:rPr lang="bg-BG" dirty="0" smtClean="0"/>
              <a:t>“</a:t>
            </a:r>
            <a:endParaRPr lang="bg-BG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Работен колектив</a:t>
            </a:r>
            <a:b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Студенти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b="1" dirty="0" smtClean="0"/>
              <a:t>Студенти първи курс:</a:t>
            </a:r>
            <a:r>
              <a:rPr lang="bg-BG" dirty="0"/>
              <a:t> Станка Атанасова, </a:t>
            </a:r>
            <a:r>
              <a:rPr lang="bg-BG" dirty="0" smtClean="0"/>
              <a:t>КТ; Сабрина </a:t>
            </a:r>
            <a:r>
              <a:rPr lang="bg-BG" dirty="0"/>
              <a:t>Арабова, </a:t>
            </a:r>
            <a:r>
              <a:rPr lang="bg-BG" dirty="0" smtClean="0"/>
              <a:t>КТ; Ангелинка </a:t>
            </a:r>
            <a:r>
              <a:rPr lang="bg-BG" dirty="0"/>
              <a:t>Георгиева, </a:t>
            </a:r>
            <a:r>
              <a:rPr lang="bg-BG" dirty="0" smtClean="0"/>
              <a:t>КТ.</a:t>
            </a:r>
          </a:p>
          <a:p>
            <a:r>
              <a:rPr lang="bg-BG" b="1" dirty="0" smtClean="0">
                <a:cs typeface="Times New Roman" pitchFamily="18" charset="0"/>
              </a:rPr>
              <a:t>Студенти втори курс: </a:t>
            </a:r>
            <a:r>
              <a:rPr lang="bg-BG" dirty="0"/>
              <a:t>Мерал Сюлейман, </a:t>
            </a:r>
            <a:r>
              <a:rPr lang="bg-BG" dirty="0" smtClean="0"/>
              <a:t>КТ; Осман </a:t>
            </a:r>
            <a:r>
              <a:rPr lang="bg-BG" dirty="0"/>
              <a:t>Осман, </a:t>
            </a:r>
            <a:r>
              <a:rPr lang="bg-BG" dirty="0" smtClean="0"/>
              <a:t>КТ; Нели </a:t>
            </a:r>
            <a:r>
              <a:rPr lang="bg-BG" dirty="0"/>
              <a:t>Анастасива, </a:t>
            </a:r>
            <a:r>
              <a:rPr lang="bg-BG" dirty="0" smtClean="0"/>
              <a:t>КТ; </a:t>
            </a:r>
            <a:r>
              <a:rPr lang="bg-BG" dirty="0"/>
              <a:t>Айсел Емурла, </a:t>
            </a:r>
            <a:r>
              <a:rPr lang="bg-BG" dirty="0" smtClean="0"/>
              <a:t>КТ.</a:t>
            </a:r>
          </a:p>
          <a:p>
            <a:r>
              <a:rPr lang="bg-BG" b="1" dirty="0" smtClean="0">
                <a:cs typeface="Times New Roman" pitchFamily="18" charset="0"/>
              </a:rPr>
              <a:t>Студенти трети курс: </a:t>
            </a:r>
            <a:r>
              <a:rPr lang="bg-BG" dirty="0"/>
              <a:t>Анна Торбанова, ФОН, </a:t>
            </a:r>
            <a:r>
              <a:rPr lang="bg-BG" dirty="0" smtClean="0"/>
              <a:t>Туризъм; Кристиана </a:t>
            </a:r>
            <a:r>
              <a:rPr lang="bg-BG" dirty="0"/>
              <a:t>Турнова, ФОН, </a:t>
            </a:r>
            <a:r>
              <a:rPr lang="bg-BG" dirty="0" smtClean="0"/>
              <a:t>Туризъм;</a:t>
            </a:r>
            <a:r>
              <a:rPr lang="bg-BG" dirty="0"/>
              <a:t> </a:t>
            </a:r>
            <a:r>
              <a:rPr lang="bg-BG" dirty="0" smtClean="0"/>
              <a:t>Ванеса </a:t>
            </a:r>
            <a:r>
              <a:rPr lang="bg-BG" dirty="0"/>
              <a:t>Стойкова, ФОН, </a:t>
            </a:r>
            <a:r>
              <a:rPr lang="bg-BG" dirty="0" smtClean="0"/>
              <a:t>Туризъм.</a:t>
            </a: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Параметри на проекта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b="1" dirty="0"/>
              <a:t>Обща стойност </a:t>
            </a:r>
            <a:r>
              <a:rPr lang="bg-BG" b="1" dirty="0" smtClean="0"/>
              <a:t>на </a:t>
            </a:r>
            <a:r>
              <a:rPr lang="bg-BG" b="1" dirty="0"/>
              <a:t>проекта</a:t>
            </a:r>
            <a:r>
              <a:rPr lang="bg-BG" b="1" dirty="0" smtClean="0"/>
              <a:t>: </a:t>
            </a:r>
            <a:r>
              <a:rPr lang="bg-BG" dirty="0"/>
              <a:t>6 560 лв</a:t>
            </a:r>
            <a:r>
              <a:rPr lang="bg-BG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b="1" dirty="0" smtClean="0"/>
              <a:t>	</a:t>
            </a:r>
            <a:r>
              <a:rPr lang="bg-BG" b="1" dirty="0" smtClean="0">
                <a:sym typeface="Wingdings" panose="05000000000000000000" pitchFamily="2" charset="2"/>
              </a:rPr>
              <a:t> </a:t>
            </a:r>
            <a:r>
              <a:rPr lang="bg-BG" dirty="0"/>
              <a:t>Сума за първа година</a:t>
            </a:r>
            <a:r>
              <a:rPr lang="bg-BG" dirty="0" smtClean="0"/>
              <a:t>: 4 200 лв.</a:t>
            </a:r>
          </a:p>
          <a:p>
            <a:pPr>
              <a:spcAft>
                <a:spcPts val="600"/>
              </a:spcAft>
            </a:pPr>
            <a:r>
              <a:rPr lang="bg-BG" b="1" dirty="0" smtClean="0"/>
              <a:t>Продължителност на </a:t>
            </a:r>
            <a:r>
              <a:rPr lang="bg-BG" b="1" dirty="0"/>
              <a:t>проекта</a:t>
            </a:r>
            <a:r>
              <a:rPr lang="bg-BG" b="1" dirty="0" smtClean="0"/>
              <a:t>:</a:t>
            </a:r>
            <a:r>
              <a:rPr lang="bg-BG" dirty="0" smtClean="0"/>
              <a:t> 2 години</a:t>
            </a:r>
          </a:p>
          <a:p>
            <a:pPr>
              <a:spcAft>
                <a:spcPts val="600"/>
              </a:spcAft>
            </a:pPr>
            <a:r>
              <a:rPr lang="bg-BG" b="1" dirty="0"/>
              <a:t>Ръководител </a:t>
            </a:r>
            <a:r>
              <a:rPr lang="bg-BG" b="1" dirty="0" smtClean="0"/>
              <a:t>проект: </a:t>
            </a:r>
            <a:r>
              <a:rPr lang="bg-BG" dirty="0" smtClean="0"/>
              <a:t>гл. ас. д-р Елена Илиева</a:t>
            </a:r>
          </a:p>
          <a:p>
            <a:pPr>
              <a:spcAft>
                <a:spcPts val="600"/>
              </a:spcAft>
            </a:pPr>
            <a:r>
              <a:rPr lang="bg-BG" b="1" dirty="0" smtClean="0"/>
              <a:t>Звено:</a:t>
            </a:r>
            <a:r>
              <a:rPr lang="bg-BG" dirty="0" smtClean="0"/>
              <a:t> Колеж по туризъм – Бургас</a:t>
            </a:r>
          </a:p>
          <a:p>
            <a:pPr>
              <a:spcAft>
                <a:spcPts val="600"/>
              </a:spcAft>
            </a:pPr>
            <a:r>
              <a:rPr lang="bg-BG" b="1" dirty="0" smtClean="0"/>
              <a:t>Катедра:</a:t>
            </a:r>
            <a:r>
              <a:rPr lang="bg-BG" dirty="0" smtClean="0"/>
              <a:t> </a:t>
            </a:r>
            <a:r>
              <a:rPr lang="ru-RU" dirty="0"/>
              <a:t>„Икономика и управление на туристическото обслужване“</a:t>
            </a:r>
            <a:endParaRPr lang="bg-BG" b="1" dirty="0"/>
          </a:p>
          <a:p>
            <a:pPr>
              <a:spcAft>
                <a:spcPts val="600"/>
              </a:spcAft>
            </a:pPr>
            <a:endParaRPr lang="bg-BG" b="1" dirty="0"/>
          </a:p>
          <a:p>
            <a:pPr marL="0" indent="0">
              <a:spcAft>
                <a:spcPts val="600"/>
              </a:spcAft>
              <a:buNone/>
            </a:pPr>
            <a:endParaRPr lang="bg-BG" dirty="0" smtClean="0"/>
          </a:p>
          <a:p>
            <a:pPr marL="0" indent="0">
              <a:spcAft>
                <a:spcPts val="600"/>
              </a:spcAft>
              <a:buNone/>
            </a:pPr>
            <a:endParaRPr lang="bg-BG" b="1" dirty="0"/>
          </a:p>
          <a:p>
            <a:pPr>
              <a:spcAft>
                <a:spcPts val="600"/>
              </a:spcAft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Актуалоност на тематиката</a:t>
            </a:r>
            <a:endParaRPr lang="bg-BG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bg-BG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  <a:p>
            <a:pPr>
              <a:buNone/>
            </a:pPr>
            <a:endParaRPr lang="bg-BG" b="1" dirty="0" smtClean="0"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2292305"/>
              </p:ext>
            </p:extLst>
          </p:nvPr>
        </p:nvGraphicFramePr>
        <p:xfrm>
          <a:off x="323528" y="1397000"/>
          <a:ext cx="849694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3563888" y="3212976"/>
            <a:ext cx="2016224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Споделено настаняване</a:t>
            </a:r>
            <a:endParaRPr lang="bg-BG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Ниво на изследване на тематиката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b="1" dirty="0"/>
              <a:t>С</a:t>
            </a:r>
            <a:r>
              <a:rPr lang="bg-BG" b="1" dirty="0" smtClean="0"/>
              <a:t>ъсредоточени върху</a:t>
            </a:r>
            <a:r>
              <a:rPr lang="bg-BG" dirty="0" smtClean="0"/>
              <a:t>: </a:t>
            </a:r>
            <a:r>
              <a:rPr lang="bg-BG" dirty="0"/>
              <a:t>технологичните </a:t>
            </a:r>
            <a:r>
              <a:rPr lang="bg-BG" dirty="0" smtClean="0"/>
              <a:t>предпоставки, </a:t>
            </a:r>
            <a:r>
              <a:rPr lang="bg-BG" dirty="0"/>
              <a:t>социалните </a:t>
            </a:r>
            <a:r>
              <a:rPr lang="bg-BG" dirty="0" smtClean="0"/>
              <a:t>аспекти</a:t>
            </a:r>
            <a:r>
              <a:rPr lang="en-US" dirty="0" smtClean="0"/>
              <a:t>, </a:t>
            </a:r>
            <a:r>
              <a:rPr lang="bg-BG" dirty="0"/>
              <a:t>мотиваторите и </a:t>
            </a:r>
            <a:r>
              <a:rPr lang="bg-BG" dirty="0" smtClean="0"/>
              <a:t>бариерите, съпоставка </a:t>
            </a:r>
            <a:r>
              <a:rPr lang="bg-BG" dirty="0"/>
              <a:t>с хотелиерското </a:t>
            </a:r>
            <a:r>
              <a:rPr lang="bg-BG" dirty="0" smtClean="0"/>
              <a:t>настаняване, икономическите </a:t>
            </a:r>
            <a:r>
              <a:rPr lang="bg-BG" dirty="0"/>
              <a:t>ползи </a:t>
            </a:r>
            <a:endParaRPr lang="bg-BG" dirty="0" smtClean="0"/>
          </a:p>
          <a:p>
            <a:pPr>
              <a:spcAft>
                <a:spcPts val="600"/>
              </a:spcAft>
            </a:pPr>
            <a:r>
              <a:rPr lang="bg-BG" b="1" dirty="0" smtClean="0"/>
              <a:t>Българската </a:t>
            </a:r>
            <a:r>
              <a:rPr lang="bg-BG" b="1" dirty="0"/>
              <a:t>научна </a:t>
            </a:r>
            <a:r>
              <a:rPr lang="bg-BG" b="1" dirty="0" smtClean="0"/>
              <a:t>литература: </a:t>
            </a:r>
            <a:r>
              <a:rPr lang="bg-BG" dirty="0"/>
              <a:t>отсъстват специализирани </a:t>
            </a:r>
            <a:r>
              <a:rPr lang="bg-BG" dirty="0" smtClean="0"/>
              <a:t>изследвания </a:t>
            </a:r>
            <a:r>
              <a:rPr lang="bg-BG" dirty="0"/>
              <a:t>на проблематиката </a:t>
            </a:r>
            <a:r>
              <a:rPr lang="bg-BG" dirty="0" smtClean="0"/>
              <a:t>–откъслечни </a:t>
            </a:r>
            <a:r>
              <a:rPr lang="bg-BG" dirty="0"/>
              <a:t>доклади от конференции и </a:t>
            </a:r>
            <a:r>
              <a:rPr lang="bg-BG" dirty="0" smtClean="0"/>
              <a:t>статии с информативен характер</a:t>
            </a:r>
          </a:p>
          <a:p>
            <a:pPr marL="0" indent="0">
              <a:spcAft>
                <a:spcPts val="600"/>
              </a:spcAft>
              <a:buNone/>
            </a:pPr>
            <a:endParaRPr lang="bg-BG" b="1" dirty="0"/>
          </a:p>
          <a:p>
            <a:pPr>
              <a:spcAft>
                <a:spcPts val="600"/>
              </a:spcAft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Основа цел на проекта</a:t>
            </a:r>
            <a:endParaRPr lang="bg-BG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dirty="0"/>
              <a:t>Да се проучи състоянието на споделеното настаняване в черноморските туристически райони на България и да се очертаят перспективите пред неговото развитие по примера на Airbnb</a:t>
            </a:r>
            <a:r>
              <a:rPr lang="bg-BG" dirty="0" smtClean="0"/>
              <a:t>.</a:t>
            </a:r>
          </a:p>
          <a:p>
            <a:pPr marL="0" indent="0" algn="just">
              <a:buNone/>
            </a:pPr>
            <a:r>
              <a:rPr lang="bg-BG" dirty="0" smtClean="0">
                <a:sym typeface="Wingdings" panose="05000000000000000000" pitchFamily="2" charset="2"/>
              </a:rPr>
              <a:t></a:t>
            </a:r>
            <a:r>
              <a:rPr lang="bg-BG" dirty="0">
                <a:sym typeface="Wingdings" panose="05000000000000000000" pitchFamily="2" charset="2"/>
              </a:rPr>
              <a:t>П</a:t>
            </a:r>
            <a:r>
              <a:rPr lang="bg-BG" dirty="0" smtClean="0"/>
              <a:t>реглед </a:t>
            </a:r>
            <a:r>
              <a:rPr lang="bg-BG" dirty="0"/>
              <a:t>на </a:t>
            </a:r>
            <a:r>
              <a:rPr lang="bg-BG" dirty="0" smtClean="0"/>
              <a:t>актуални </a:t>
            </a:r>
            <a:r>
              <a:rPr lang="bg-BG" dirty="0"/>
              <a:t>научни трудове и </a:t>
            </a:r>
            <a:r>
              <a:rPr lang="bg-BG" dirty="0" smtClean="0"/>
              <a:t>статистическата</a:t>
            </a:r>
          </a:p>
          <a:p>
            <a:pPr marL="0" indent="0" algn="just">
              <a:buNone/>
            </a:pPr>
            <a:r>
              <a:rPr lang="bg-BG" dirty="0" smtClean="0">
                <a:sym typeface="Wingdings" panose="05000000000000000000" pitchFamily="2" charset="2"/>
              </a:rPr>
              <a:t>Р</a:t>
            </a:r>
            <a:r>
              <a:rPr lang="bg-BG" dirty="0" smtClean="0"/>
              <a:t>азработване </a:t>
            </a:r>
            <a:r>
              <a:rPr lang="bg-BG" dirty="0"/>
              <a:t>система от фактори с </a:t>
            </a:r>
            <a:r>
              <a:rPr lang="bg-BG" dirty="0" smtClean="0"/>
              <a:t>влияние</a:t>
            </a:r>
          </a:p>
          <a:p>
            <a:pPr marL="0" indent="0" algn="just">
              <a:buNone/>
            </a:pPr>
            <a:r>
              <a:rPr lang="bg-BG" dirty="0" smtClean="0">
                <a:sym typeface="Wingdings" panose="05000000000000000000" pitchFamily="2" charset="2"/>
              </a:rPr>
              <a:t>П</a:t>
            </a:r>
            <a:r>
              <a:rPr lang="bg-BG" dirty="0" smtClean="0"/>
              <a:t>роучване </a:t>
            </a:r>
            <a:r>
              <a:rPr lang="bg-BG" dirty="0"/>
              <a:t>мнението и оценката на хоста и </a:t>
            </a:r>
            <a:r>
              <a:rPr lang="bg-BG" dirty="0" smtClean="0"/>
              <a:t>госта</a:t>
            </a:r>
          </a:p>
          <a:p>
            <a:pPr marL="0" indent="0" algn="just">
              <a:buNone/>
            </a:pPr>
            <a:r>
              <a:rPr lang="bg-BG" dirty="0" smtClean="0">
                <a:sym typeface="Wingdings" panose="05000000000000000000" pitchFamily="2" charset="2"/>
              </a:rPr>
              <a:t>Опеделяне </a:t>
            </a:r>
            <a:r>
              <a:rPr lang="bg-BG" dirty="0"/>
              <a:t>състоянието на споделеното настаняване </a:t>
            </a:r>
            <a:r>
              <a:rPr lang="bg-BG" dirty="0" smtClean="0"/>
              <a:t>и перспективите   </a:t>
            </a:r>
            <a:endParaRPr lang="bg-BG" dirty="0"/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Основни дейности, попадащи в 1 година от изпълнение на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проекта</a:t>
            </a:r>
            <a:endParaRPr lang="bg-BG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b="1" dirty="0"/>
              <a:t>Дейност 1: </a:t>
            </a:r>
            <a:r>
              <a:rPr lang="bg-BG" dirty="0"/>
              <a:t>Среща на работния екип. Разпределяне на задачите. Изработване на график.</a:t>
            </a:r>
          </a:p>
          <a:p>
            <a:r>
              <a:rPr lang="bg-BG" b="1" dirty="0"/>
              <a:t>Дейност 2: </a:t>
            </a:r>
            <a:r>
              <a:rPr lang="bg-BG" dirty="0"/>
              <a:t>Изработване на списък с актуалните изследвания и теоретична база по темата.</a:t>
            </a:r>
          </a:p>
          <a:p>
            <a:r>
              <a:rPr lang="bg-BG" b="1" dirty="0"/>
              <a:t>Дейност 3: </a:t>
            </a:r>
            <a:r>
              <a:rPr lang="bg-BG" dirty="0"/>
              <a:t>Изработване на работен вариант на анкетни карти за проучване на респондентите и разпространението им.</a:t>
            </a:r>
          </a:p>
          <a:p>
            <a:r>
              <a:rPr lang="bg-BG" b="1" dirty="0"/>
              <a:t>Дейност 4: </a:t>
            </a:r>
            <a:r>
              <a:rPr lang="bg-BG" dirty="0"/>
              <a:t>Разработване на авторов метод за проучване на проблематиката на местно ниво.</a:t>
            </a:r>
            <a:endParaRPr lang="bg-BG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8"/>
            <a:ext cx="9144000" cy="1366161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Основни резултати: </a:t>
            </a:r>
            <a:b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Дейност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 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Times New Roman" pitchFamily="18" charset="0"/>
              </a:rPr>
              <a:t>Осъществена е първа работна среща на екипа по проекта на </a:t>
            </a:r>
            <a:r>
              <a:rPr lang="ru-RU" b="1" dirty="0" smtClean="0">
                <a:cs typeface="Times New Roman" pitchFamily="18" charset="0"/>
              </a:rPr>
              <a:t>10.06.2022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Гости от студенти на КТ и </a:t>
            </a:r>
            <a:r>
              <a:rPr lang="bg-BG" dirty="0" smtClean="0"/>
              <a:t>ФОН и преподаватели</a:t>
            </a:r>
            <a:endParaRPr lang="bg-BG" dirty="0" smtClean="0"/>
          </a:p>
          <a:p>
            <a:pPr>
              <a:spcAft>
                <a:spcPts val="600"/>
              </a:spcAft>
            </a:pPr>
            <a:r>
              <a:rPr lang="bg-BG" dirty="0" smtClean="0"/>
              <a:t>Обсъдена е </a:t>
            </a:r>
            <a:r>
              <a:rPr lang="bg-BG" dirty="0"/>
              <a:t>актуалността на </a:t>
            </a:r>
            <a:r>
              <a:rPr lang="bg-BG" dirty="0" smtClean="0"/>
              <a:t>тематиката</a:t>
            </a:r>
          </a:p>
          <a:p>
            <a:pPr>
              <a:spcAft>
                <a:spcPts val="600"/>
              </a:spcAft>
            </a:pPr>
            <a:r>
              <a:rPr lang="bg-BG" dirty="0"/>
              <a:t>Р</a:t>
            </a:r>
            <a:r>
              <a:rPr lang="bg-BG" dirty="0" smtClean="0"/>
              <a:t>азпределни са задачи </a:t>
            </a:r>
            <a:r>
              <a:rPr lang="bg-BG" dirty="0"/>
              <a:t>на членовете на </a:t>
            </a:r>
            <a:r>
              <a:rPr lang="bg-BG" dirty="0" smtClean="0"/>
              <a:t>екипа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Популяризация на </a:t>
            </a:r>
            <a:r>
              <a:rPr lang="bg-BG" dirty="0"/>
              <a:t>официалната фейсбук страница на </a:t>
            </a:r>
            <a:r>
              <a:rPr lang="bg-BG" i="1" dirty="0"/>
              <a:t>Колеж по туризъм – </a:t>
            </a:r>
            <a:r>
              <a:rPr lang="bg-BG" i="1" dirty="0" smtClean="0"/>
              <a:t>Бургас</a:t>
            </a:r>
          </a:p>
          <a:p>
            <a:pPr marL="0" indent="0">
              <a:buNone/>
            </a:pPr>
            <a:r>
              <a:rPr lang="ru-RU" b="1" dirty="0" smtClean="0">
                <a:cs typeface="Times New Roman" pitchFamily="18" charset="0"/>
              </a:rPr>
              <a:t> </a:t>
            </a: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50139</TotalTime>
  <Words>1012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Проучване на състоянието и перспективите за развитие на споделеното настаняване в черноморските туристически райони на България. (По примера на Airbnb)</vt:lpstr>
      <vt:lpstr>Работен колектив Преподаватели</vt:lpstr>
      <vt:lpstr>Работен колектив Студенти</vt:lpstr>
      <vt:lpstr>Параметри на проекта</vt:lpstr>
      <vt:lpstr>Актуалоност на тематиката</vt:lpstr>
      <vt:lpstr>Ниво на изследване на тематиката</vt:lpstr>
      <vt:lpstr>Основа цел на проекта</vt:lpstr>
      <vt:lpstr>Основни дейности, попадащи в 1 година от изпълнение на проекта</vt:lpstr>
      <vt:lpstr>Основни резултати:  по Дейност 1 </vt:lpstr>
      <vt:lpstr>Първа работна среща на екипа по проекта на 10.06.2022 в Колеж по туризъм</vt:lpstr>
      <vt:lpstr>Основни резултати  по дейности</vt:lpstr>
      <vt:lpstr>Популяризиране на резултатите от проучването и работата по проекта</vt:lpstr>
      <vt:lpstr>Популяризиране на резултатите от проучването и работата по проекта</vt:lpstr>
      <vt:lpstr>Популяризиране на резултатите от проучването и работата по проекта</vt:lpstr>
      <vt:lpstr>Финансов отчет</vt:lpstr>
      <vt:lpstr>БЛАГОДАРЯ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“ВЪЗМОЖНОСТИ ЗА ПРИЛОЖЕНИЕ НА ТАЙМШЕЪР В ХОТЕЛИЕРСТВОТО НА ‚ЖЕН ЧЕРНОМОРСКИ ТУРИСТИЧЕСКИ РАЙОН”</dc:title>
  <dc:creator>Hello</dc:creator>
  <cp:lastModifiedBy>User</cp:lastModifiedBy>
  <cp:revision>239</cp:revision>
  <dcterms:created xsi:type="dcterms:W3CDTF">2015-05-06T12:39:02Z</dcterms:created>
  <dcterms:modified xsi:type="dcterms:W3CDTF">2022-12-22T07:58:51Z</dcterms:modified>
</cp:coreProperties>
</file>