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65" r:id="rId6"/>
    <p:sldId id="268" r:id="rId7"/>
    <p:sldId id="267" r:id="rId8"/>
    <p:sldId id="266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13.12.2021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2489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194" y="2990722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13.12.2021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073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13.12.2021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379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194" y="2990722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13.12.2021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779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13.12.2021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264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194" y="2990722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13.12.2021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494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13.12.2021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962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194" y="2990722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13.12.2021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89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13.12.2021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214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13.12.2021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781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13.12.2021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398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A84D-ABD1-45B5-A47F-932454608F49}" type="datetimeFigureOut">
              <a:rPr lang="bg-BG" smtClean="0"/>
              <a:t>13.12.2021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  <p:pic>
        <p:nvPicPr>
          <p:cNvPr id="7" name="Picture 6" descr="Logo-Asen Zlatarov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04" y="160252"/>
            <a:ext cx="1207389" cy="851684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</p:pic>
      <p:sp>
        <p:nvSpPr>
          <p:cNvPr id="8" name="TextBox 7"/>
          <p:cNvSpPr txBox="1"/>
          <p:nvPr userDrawn="1"/>
        </p:nvSpPr>
        <p:spPr>
          <a:xfrm>
            <a:off x="1657350" y="160252"/>
            <a:ext cx="72069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Университет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„</a:t>
            </a:r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д-р </a:t>
            </a:r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Асен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Златаров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– </a:t>
            </a:r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Бургас</a:t>
            </a:r>
            <a:endParaRPr lang="bg-BG" sz="20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Научно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изследователски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сектор</a:t>
            </a:r>
            <a:endParaRPr lang="bg-BG" sz="20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bg-BG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Проект</a:t>
            </a:r>
            <a:r>
              <a:rPr lang="bg-BG" sz="20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НИХ 450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58274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144" y="1524000"/>
            <a:ext cx="8412480" cy="5132832"/>
          </a:xfrm>
        </p:spPr>
        <p:txBody>
          <a:bodyPr>
            <a:normAutofit/>
          </a:bodyPr>
          <a:lstStyle/>
          <a:p>
            <a:r>
              <a:rPr lang="bg-BG" b="1" dirty="0" smtClean="0"/>
              <a:t>ОТЧЕТ</a:t>
            </a:r>
          </a:p>
          <a:p>
            <a:r>
              <a:rPr lang="bg-BG" b="1" dirty="0" smtClean="0"/>
              <a:t>за първата година</a:t>
            </a:r>
            <a:endParaRPr lang="bg-BG" b="1" dirty="0"/>
          </a:p>
          <a:p>
            <a:endParaRPr lang="bg-BG" dirty="0" smtClean="0"/>
          </a:p>
          <a:p>
            <a:r>
              <a:rPr lang="bg-BG" dirty="0" smtClean="0"/>
              <a:t>на научно-изследователски проект № </a:t>
            </a:r>
            <a:r>
              <a:rPr lang="bg-BG" dirty="0"/>
              <a:t>НИХ </a:t>
            </a:r>
            <a:r>
              <a:rPr lang="bg-BG" dirty="0" smtClean="0"/>
              <a:t>– 450</a:t>
            </a:r>
          </a:p>
          <a:p>
            <a:endParaRPr lang="bg-BG" dirty="0" smtClean="0"/>
          </a:p>
          <a:p>
            <a:pPr algn="just"/>
            <a:r>
              <a:rPr lang="bg-BG" dirty="0" smtClean="0"/>
              <a:t>Срок на проекта: 2 години</a:t>
            </a:r>
            <a:endParaRPr lang="bg-BG" b="1" dirty="0" smtClean="0"/>
          </a:p>
          <a:p>
            <a:pPr algn="just"/>
            <a:r>
              <a:rPr lang="bg-BG" b="1" dirty="0" smtClean="0"/>
              <a:t>Тема </a:t>
            </a:r>
            <a:r>
              <a:rPr lang="bg-BG" b="1" dirty="0"/>
              <a:t>на проекта</a:t>
            </a:r>
            <a:r>
              <a:rPr lang="bg-BG" b="1" dirty="0" smtClean="0"/>
              <a:t>: </a:t>
            </a:r>
          </a:p>
          <a:p>
            <a:pPr algn="just"/>
            <a:r>
              <a:rPr lang="ru-RU" dirty="0"/>
              <a:t>ВЪЗМОЖНОСТИ ЗА ПРИЛОЖЕНИЕ НА ЦИФРОВИТЕ ТЕХНОЛОГИИ ЗА ПОВИШАВАНЕ КОНКУРЕНТОСПОСОБНОСТТА НА </a:t>
            </a:r>
            <a:r>
              <a:rPr lang="ru-RU" dirty="0" smtClean="0"/>
              <a:t>БИЗНЕСА</a:t>
            </a:r>
          </a:p>
          <a:p>
            <a:pPr algn="just"/>
            <a:r>
              <a:rPr lang="bg-BG" b="1" dirty="0" smtClean="0"/>
              <a:t>Ръководител на проекта: </a:t>
            </a:r>
            <a:r>
              <a:rPr lang="ru-RU" dirty="0"/>
              <a:t>гл. ас. д-р </a:t>
            </a:r>
            <a:r>
              <a:rPr lang="ru-RU" dirty="0" err="1"/>
              <a:t>Адиле</a:t>
            </a:r>
            <a:r>
              <a:rPr lang="ru-RU" dirty="0"/>
              <a:t> </a:t>
            </a:r>
            <a:r>
              <a:rPr lang="ru-RU" dirty="0" smtClean="0"/>
              <a:t>Димитрова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0540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2524"/>
            <a:ext cx="7886700" cy="5599967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bg-BG" sz="1600" b="1" dirty="0" smtClean="0"/>
              <a:t>Списък </a:t>
            </a:r>
            <a:r>
              <a:rPr lang="bg-BG" sz="1600" b="1" dirty="0"/>
              <a:t>на научния колектив</a:t>
            </a:r>
            <a:r>
              <a:rPr lang="bg-BG" sz="1600" b="1" dirty="0" smtClean="0"/>
              <a:t>:</a:t>
            </a:r>
          </a:p>
          <a:p>
            <a:pPr lvl="0"/>
            <a:r>
              <a:rPr lang="bg-BG" sz="1600" b="1" dirty="0" smtClean="0"/>
              <a:t>Преподаватели</a:t>
            </a:r>
            <a:endParaRPr lang="bg-BG" sz="1600" dirty="0"/>
          </a:p>
          <a:p>
            <a:pPr marL="0" indent="0">
              <a:buNone/>
            </a:pPr>
            <a:r>
              <a:rPr lang="bg-BG" sz="1600" dirty="0"/>
              <a:t>1.проф. д-р Иван Тенев Димитров</a:t>
            </a:r>
          </a:p>
          <a:p>
            <a:pPr marL="0" indent="0">
              <a:buNone/>
            </a:pPr>
            <a:r>
              <a:rPr lang="bg-BG" sz="1600" dirty="0"/>
              <a:t>2. доц. д-р Христина Петкова Михалева</a:t>
            </a:r>
          </a:p>
          <a:p>
            <a:pPr marL="0" indent="0">
              <a:buNone/>
            </a:pPr>
            <a:r>
              <a:rPr lang="bg-BG" sz="1600" dirty="0"/>
              <a:t>3. доц. д-р Велика Бинева </a:t>
            </a:r>
            <a:r>
              <a:rPr lang="bg-BG" sz="1600" dirty="0" err="1"/>
              <a:t>Бинева</a:t>
            </a:r>
            <a:endParaRPr lang="bg-BG" sz="1600" dirty="0"/>
          </a:p>
          <a:p>
            <a:pPr marL="0" indent="0">
              <a:buNone/>
            </a:pPr>
            <a:r>
              <a:rPr lang="bg-BG" sz="1600" dirty="0"/>
              <a:t>4.гл. ас. д-р Адиле Мустафова Димитрова</a:t>
            </a:r>
          </a:p>
          <a:p>
            <a:pPr marL="0" indent="0">
              <a:buNone/>
            </a:pPr>
            <a:r>
              <a:rPr lang="bg-BG" sz="1600" dirty="0"/>
              <a:t>5.ас.Гергана Аврамова</a:t>
            </a:r>
          </a:p>
          <a:p>
            <a:pPr lvl="0"/>
            <a:r>
              <a:rPr lang="bg-BG" sz="1600" b="1" dirty="0"/>
              <a:t>Докторанти</a:t>
            </a:r>
            <a:endParaRPr lang="bg-BG" sz="1600" dirty="0"/>
          </a:p>
          <a:p>
            <a:pPr marL="0" indent="0">
              <a:buNone/>
            </a:pPr>
            <a:r>
              <a:rPr lang="bg-BG" sz="1600" dirty="0"/>
              <a:t>6. </a:t>
            </a:r>
            <a:r>
              <a:rPr lang="bg-BG" sz="1600" dirty="0" err="1"/>
              <a:t>Емануила</a:t>
            </a:r>
            <a:r>
              <a:rPr lang="bg-BG" sz="1600" dirty="0"/>
              <a:t> </a:t>
            </a:r>
            <a:r>
              <a:rPr lang="bg-BG" sz="1600" dirty="0" err="1"/>
              <a:t>Гошова</a:t>
            </a:r>
            <a:r>
              <a:rPr lang="bg-BG" sz="1600" dirty="0"/>
              <a:t> Антонова</a:t>
            </a:r>
          </a:p>
          <a:p>
            <a:pPr marL="0" indent="0">
              <a:buNone/>
            </a:pPr>
            <a:r>
              <a:rPr lang="bg-BG" sz="1600" dirty="0"/>
              <a:t>7. Русен Желев Гигов</a:t>
            </a:r>
          </a:p>
          <a:p>
            <a:pPr marL="0" indent="0">
              <a:buNone/>
            </a:pPr>
            <a:r>
              <a:rPr lang="bg-BG" sz="1600" dirty="0"/>
              <a:t>8. Надежда Димова </a:t>
            </a:r>
            <a:r>
              <a:rPr lang="bg-BG" sz="1600" dirty="0" err="1"/>
              <a:t>Копринкова-Нончева</a:t>
            </a:r>
            <a:endParaRPr lang="bg-BG" sz="1600" dirty="0"/>
          </a:p>
          <a:p>
            <a:pPr marL="0" indent="0">
              <a:buNone/>
            </a:pPr>
            <a:r>
              <a:rPr lang="bg-BG" sz="1600" dirty="0"/>
              <a:t>9.Олга </a:t>
            </a:r>
            <a:r>
              <a:rPr lang="bg-BG" sz="1600" dirty="0" err="1"/>
              <a:t>Вихристюк</a:t>
            </a:r>
            <a:r>
              <a:rPr lang="bg-BG" sz="1600" dirty="0"/>
              <a:t> </a:t>
            </a:r>
          </a:p>
          <a:p>
            <a:pPr lvl="0"/>
            <a:r>
              <a:rPr lang="bg-BG" sz="1600" b="1" dirty="0"/>
              <a:t>Студенти</a:t>
            </a:r>
            <a:endParaRPr lang="bg-BG" sz="1600" dirty="0"/>
          </a:p>
          <a:p>
            <a:pPr marL="0" indent="0">
              <a:buNone/>
            </a:pPr>
            <a:r>
              <a:rPr lang="ru-RU" sz="1600" dirty="0"/>
              <a:t>10. </a:t>
            </a:r>
            <a:r>
              <a:rPr lang="ru-RU" sz="1600" dirty="0" err="1"/>
              <a:t>Велина</a:t>
            </a:r>
            <a:r>
              <a:rPr lang="ru-RU" sz="1600" dirty="0"/>
              <a:t> Иванова Георгиева</a:t>
            </a:r>
          </a:p>
          <a:p>
            <a:pPr marL="0" indent="0">
              <a:buNone/>
            </a:pPr>
            <a:r>
              <a:rPr lang="ru-RU" sz="1600" dirty="0"/>
              <a:t>11. </a:t>
            </a:r>
            <a:r>
              <a:rPr lang="ru-RU" sz="1600" dirty="0" err="1"/>
              <a:t>Деница</a:t>
            </a:r>
            <a:r>
              <a:rPr lang="ru-RU" sz="1600" dirty="0"/>
              <a:t> </a:t>
            </a:r>
            <a:r>
              <a:rPr lang="ru-RU" sz="1600" dirty="0" err="1"/>
              <a:t>Лефтерова</a:t>
            </a:r>
            <a:r>
              <a:rPr lang="ru-RU" sz="1600" dirty="0"/>
              <a:t> </a:t>
            </a:r>
            <a:r>
              <a:rPr lang="ru-RU" sz="1600" dirty="0" err="1"/>
              <a:t>Янева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12. </a:t>
            </a:r>
            <a:r>
              <a:rPr lang="ru-RU" sz="1600" dirty="0" err="1"/>
              <a:t>Десислава</a:t>
            </a:r>
            <a:r>
              <a:rPr lang="ru-RU" sz="1600" dirty="0"/>
              <a:t> </a:t>
            </a:r>
            <a:r>
              <a:rPr lang="ru-RU" sz="1600" dirty="0" err="1"/>
              <a:t>Начкова</a:t>
            </a:r>
            <a:r>
              <a:rPr lang="ru-RU" sz="1600" dirty="0"/>
              <a:t> </a:t>
            </a:r>
            <a:r>
              <a:rPr lang="ru-RU" sz="1600" dirty="0" err="1"/>
              <a:t>Начева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13. </a:t>
            </a:r>
            <a:r>
              <a:rPr lang="ru-RU" sz="1600" dirty="0" err="1"/>
              <a:t>Хавва</a:t>
            </a:r>
            <a:r>
              <a:rPr lang="ru-RU" sz="1600" dirty="0"/>
              <a:t> </a:t>
            </a:r>
            <a:r>
              <a:rPr lang="ru-RU" sz="1600" dirty="0" err="1"/>
              <a:t>Нермедин</a:t>
            </a:r>
            <a:r>
              <a:rPr lang="ru-RU" sz="1600" dirty="0"/>
              <a:t> </a:t>
            </a:r>
            <a:r>
              <a:rPr lang="ru-RU" sz="1600" dirty="0" err="1"/>
              <a:t>Шабан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14. </a:t>
            </a:r>
            <a:r>
              <a:rPr lang="ru-RU" sz="1600" dirty="0" err="1"/>
              <a:t>Зейнеб</a:t>
            </a:r>
            <a:r>
              <a:rPr lang="ru-RU" sz="1600" dirty="0"/>
              <a:t> </a:t>
            </a:r>
            <a:r>
              <a:rPr lang="ru-RU" sz="1600" dirty="0" err="1"/>
              <a:t>Адем</a:t>
            </a:r>
            <a:r>
              <a:rPr lang="ru-RU" sz="1600" dirty="0"/>
              <a:t> </a:t>
            </a:r>
            <a:r>
              <a:rPr lang="ru-RU" sz="1600" dirty="0" err="1"/>
              <a:t>Хамза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15. </a:t>
            </a:r>
            <a:r>
              <a:rPr lang="ru-RU" sz="1600" dirty="0" err="1"/>
              <a:t>Йорданка</a:t>
            </a:r>
            <a:r>
              <a:rPr lang="ru-RU" sz="1600" dirty="0"/>
              <a:t> Трифонова </a:t>
            </a:r>
            <a:r>
              <a:rPr lang="ru-RU" sz="1600" dirty="0" err="1"/>
              <a:t>Борецова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16. Хана Назем Ел </a:t>
            </a:r>
            <a:r>
              <a:rPr lang="ru-RU" sz="1600" dirty="0" err="1"/>
              <a:t>Юсеф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17. </a:t>
            </a:r>
            <a:r>
              <a:rPr lang="ru-RU" sz="1600" dirty="0" err="1"/>
              <a:t>Ивалена</a:t>
            </a:r>
            <a:r>
              <a:rPr lang="ru-RU" sz="1600" dirty="0"/>
              <a:t> </a:t>
            </a:r>
            <a:r>
              <a:rPr lang="ru-RU" sz="1600" dirty="0" err="1"/>
              <a:t>Йосифова</a:t>
            </a:r>
            <a:r>
              <a:rPr lang="ru-RU" sz="1600" dirty="0"/>
              <a:t> </a:t>
            </a:r>
            <a:r>
              <a:rPr lang="ru-RU" sz="1600" dirty="0" err="1"/>
              <a:t>Йосифова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18 </a:t>
            </a:r>
            <a:r>
              <a:rPr lang="ru-RU" sz="1600" dirty="0" err="1"/>
              <a:t>Даяна</a:t>
            </a:r>
            <a:r>
              <a:rPr lang="ru-RU" sz="1600" dirty="0"/>
              <a:t> </a:t>
            </a:r>
            <a:r>
              <a:rPr lang="ru-RU" sz="1600" dirty="0" err="1"/>
              <a:t>Петева</a:t>
            </a:r>
            <a:r>
              <a:rPr lang="ru-RU" sz="1600" dirty="0"/>
              <a:t> </a:t>
            </a:r>
            <a:r>
              <a:rPr lang="ru-RU" sz="1600" dirty="0" err="1"/>
              <a:t>Динева</a:t>
            </a:r>
            <a:endParaRPr lang="ru-RU" sz="16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974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181100"/>
            <a:ext cx="8804031" cy="5514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1800" b="1" dirty="0"/>
              <a:t>Главна цел на проекта:</a:t>
            </a:r>
            <a:r>
              <a:rPr lang="bg-BG" sz="1800" dirty="0"/>
              <a:t> Да се изследват възможностите за приложение на цифровите технологии за повишаване конкурентоспособността на бизнеса</a:t>
            </a:r>
          </a:p>
          <a:p>
            <a:pPr marL="0" indent="0">
              <a:buNone/>
            </a:pPr>
            <a:r>
              <a:rPr lang="bg-BG" sz="1800" b="1" dirty="0" smtClean="0"/>
              <a:t>Основни </a:t>
            </a:r>
            <a:r>
              <a:rPr lang="bg-BG" sz="1800" b="1" dirty="0"/>
              <a:t>изследователски задачи: </a:t>
            </a:r>
            <a:endParaRPr lang="bg-BG" sz="1800" dirty="0"/>
          </a:p>
          <a:p>
            <a:pPr lvl="0" fontAlgn="base"/>
            <a:r>
              <a:rPr lang="bg-BG" sz="1800" dirty="0"/>
              <a:t>Установяване потребността от въвеждането на цифрови технологии в българските </a:t>
            </a:r>
            <a:r>
              <a:rPr lang="bg-BG" sz="1800" dirty="0" err="1"/>
              <a:t>микро</a:t>
            </a:r>
            <a:r>
              <a:rPr lang="bg-BG" sz="1800" dirty="0"/>
              <a:t>, малки и средни предприятия;</a:t>
            </a:r>
          </a:p>
          <a:p>
            <a:pPr lvl="0" fontAlgn="base"/>
            <a:r>
              <a:rPr lang="bg-BG" sz="1800" dirty="0"/>
              <a:t>Установяване потребността от въвеждането на алтернативен модел за доставка </a:t>
            </a:r>
            <a:r>
              <a:rPr lang="bg-BG" sz="1800" dirty="0" err="1"/>
              <a:t>дропшипинг</a:t>
            </a:r>
            <a:r>
              <a:rPr lang="bg-BG" sz="1800" dirty="0"/>
              <a:t> и имплементиране на цифровите технологии в основата на неговото функциониране;</a:t>
            </a:r>
          </a:p>
          <a:p>
            <a:pPr lvl="0" fontAlgn="base"/>
            <a:r>
              <a:rPr lang="bg-BG" sz="1800" dirty="0"/>
              <a:t>Изследване на свързаността на модела за доставка </a:t>
            </a:r>
            <a:r>
              <a:rPr lang="bg-BG" sz="1800" dirty="0" err="1"/>
              <a:t>дропшипинг</a:t>
            </a:r>
            <a:r>
              <a:rPr lang="bg-BG" sz="1800" dirty="0"/>
              <a:t> и БЧТ;</a:t>
            </a:r>
          </a:p>
          <a:p>
            <a:pPr lvl="0" fontAlgn="base"/>
            <a:r>
              <a:rPr lang="bg-BG" sz="1800" dirty="0"/>
              <a:t>Определяне на условията, начините и изискванията, свързани с възможността за приложение на </a:t>
            </a:r>
            <a:r>
              <a:rPr lang="bg-BG" sz="1800" dirty="0" err="1"/>
              <a:t>дропшипинг</a:t>
            </a:r>
            <a:r>
              <a:rPr lang="bg-BG" sz="1800" dirty="0"/>
              <a:t> модела за доставка и БЧТ в българските предприятия;</a:t>
            </a:r>
          </a:p>
          <a:p>
            <a:pPr lvl="0" fontAlgn="base"/>
            <a:r>
              <a:rPr lang="bg-BG" sz="1800" dirty="0"/>
              <a:t>Изследване и отчитане на необходимост от функционална адаптация към нововъведенията и позиционирането на българските предприятия в глобалните вериги за доставки; </a:t>
            </a:r>
          </a:p>
          <a:p>
            <a:pPr lvl="0" fontAlgn="base"/>
            <a:r>
              <a:rPr lang="bg-BG" sz="1800" dirty="0"/>
              <a:t>Изготвяне на прогноза за възможни резултати от имплементиране на технологиите; </a:t>
            </a:r>
          </a:p>
          <a:p>
            <a:pPr lvl="0" fontAlgn="base"/>
            <a:r>
              <a:rPr lang="bg-BG" sz="1800" dirty="0"/>
              <a:t>Определяне степента на възприемане на модела за дигитализация в българската предприемаческа екосистема</a:t>
            </a:r>
            <a:r>
              <a:rPr lang="bg-BG" sz="1800" dirty="0" smtClean="0"/>
              <a:t>;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19313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0554"/>
            <a:ext cx="7886700" cy="5205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dirty="0" smtClean="0"/>
              <a:t>Основни резултати от </a:t>
            </a:r>
            <a:r>
              <a:rPr lang="bg-BG" sz="2400" b="1" dirty="0"/>
              <a:t>проекта:</a:t>
            </a:r>
            <a:r>
              <a:rPr lang="bg-BG" sz="2400" dirty="0"/>
              <a:t>  </a:t>
            </a:r>
          </a:p>
          <a:p>
            <a:r>
              <a:rPr lang="bg-BG" sz="2000" dirty="0" smtClean="0"/>
              <a:t>Набрана информация относно възможностите за приложение на цифрови технологии за повишаване конкурентоспособността на бизнеса</a:t>
            </a:r>
          </a:p>
          <a:p>
            <a:r>
              <a:rPr lang="bg-BG" sz="2000" dirty="0" smtClean="0"/>
              <a:t>Набрана информация, относно възможностите за приложение на алтернативния модел за доставка </a:t>
            </a:r>
            <a:r>
              <a:rPr lang="bg-BG" sz="2000" dirty="0" err="1" smtClean="0"/>
              <a:t>дропшипинг</a:t>
            </a:r>
            <a:r>
              <a:rPr lang="bg-BG" sz="2000" dirty="0" smtClean="0"/>
              <a:t> и перспективите за имплементиране на БЧТ в хода на функционирането му.</a:t>
            </a:r>
          </a:p>
          <a:p>
            <a:r>
              <a:rPr lang="bg-BG" sz="2000" dirty="0" smtClean="0"/>
              <a:t>Разпространение на анкетното проучване в електронна среда до зададените целеви групи по проекта.</a:t>
            </a:r>
          </a:p>
          <a:p>
            <a:r>
              <a:rPr lang="bg-BG" sz="2000" dirty="0" smtClean="0"/>
              <a:t>Обработена информация от анкетите.</a:t>
            </a:r>
          </a:p>
          <a:p>
            <a:r>
              <a:rPr lang="bg-BG" sz="2000" dirty="0" smtClean="0"/>
              <a:t>Оценка, анализ и статистически значими изводи за изследване относно възможностите за приложение на цифрови технологии за повишаване конкурентоспособността на бизнеса по първи и втори раздел от анкетата.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38286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1430215"/>
            <a:ext cx="8686800" cy="524021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bg-BG" sz="5100" b="1" dirty="0" err="1" smtClean="0"/>
              <a:t>Публикационна</a:t>
            </a:r>
            <a:r>
              <a:rPr lang="bg-BG" sz="5100" b="1" dirty="0" smtClean="0"/>
              <a:t> дейност:</a:t>
            </a:r>
            <a:r>
              <a:rPr lang="bg-BG" sz="5100" dirty="0" smtClean="0"/>
              <a:t> </a:t>
            </a:r>
            <a:r>
              <a:rPr lang="bg-BG" sz="4000" dirty="0"/>
              <a:t> </a:t>
            </a:r>
          </a:p>
          <a:p>
            <a:r>
              <a:rPr lang="ru-RU" sz="3400" b="1" dirty="0" smtClean="0"/>
              <a:t>I</a:t>
            </a:r>
            <a:r>
              <a:rPr lang="ru-RU" sz="4400" b="1" dirty="0" smtClean="0"/>
              <a:t>. </a:t>
            </a:r>
            <a:r>
              <a:rPr lang="ru-RU" sz="4400" b="1" dirty="0" err="1" smtClean="0"/>
              <a:t>Научни</a:t>
            </a:r>
            <a:r>
              <a:rPr lang="ru-RU" sz="4400" b="1" dirty="0" smtClean="0"/>
              <a:t> </a:t>
            </a:r>
            <a:r>
              <a:rPr lang="ru-RU" sz="4400" b="1" dirty="0"/>
              <a:t>публикации, </a:t>
            </a:r>
            <a:r>
              <a:rPr lang="ru-RU" sz="4400" b="1" dirty="0" err="1"/>
              <a:t>които</a:t>
            </a:r>
            <a:r>
              <a:rPr lang="ru-RU" sz="4400" b="1" dirty="0"/>
              <a:t> </a:t>
            </a:r>
            <a:r>
              <a:rPr lang="ru-RU" sz="4400" b="1" dirty="0" err="1"/>
              <a:t>са</a:t>
            </a:r>
            <a:r>
              <a:rPr lang="ru-RU" sz="4400" b="1" dirty="0"/>
              <a:t> </a:t>
            </a:r>
            <a:r>
              <a:rPr lang="ru-RU" sz="4400" b="1" dirty="0" err="1"/>
              <a:t>реферирани</a:t>
            </a:r>
            <a:r>
              <a:rPr lang="ru-RU" sz="4400" b="1" dirty="0"/>
              <a:t> и </a:t>
            </a:r>
            <a:r>
              <a:rPr lang="ru-RU" sz="4400" b="1" dirty="0" err="1"/>
              <a:t>индексирани</a:t>
            </a:r>
            <a:r>
              <a:rPr lang="ru-RU" sz="4400" b="1" dirty="0"/>
              <a:t> в </a:t>
            </a:r>
            <a:r>
              <a:rPr lang="ru-RU" sz="4400" b="1" dirty="0" err="1"/>
              <a:t>световни</a:t>
            </a:r>
            <a:r>
              <a:rPr lang="ru-RU" sz="4400" b="1" dirty="0"/>
              <a:t> </a:t>
            </a:r>
            <a:r>
              <a:rPr lang="ru-RU" sz="4400" b="1" dirty="0" err="1"/>
              <a:t>вторични</a:t>
            </a:r>
            <a:r>
              <a:rPr lang="ru-RU" sz="4400" b="1" dirty="0"/>
              <a:t> </a:t>
            </a:r>
            <a:r>
              <a:rPr lang="ru-RU" sz="4400" b="1" dirty="0" err="1"/>
              <a:t>литературни</a:t>
            </a:r>
            <a:r>
              <a:rPr lang="ru-RU" sz="4400" b="1" dirty="0"/>
              <a:t> </a:t>
            </a:r>
            <a:r>
              <a:rPr lang="ru-RU" sz="4400" b="1" dirty="0" err="1"/>
              <a:t>източници</a:t>
            </a:r>
            <a:r>
              <a:rPr lang="ru-RU" sz="4400" b="1" dirty="0"/>
              <a:t> </a:t>
            </a:r>
            <a:endParaRPr lang="ru-RU" sz="4400" b="1" dirty="0" smtClean="0"/>
          </a:p>
          <a:p>
            <a:pPr marL="795337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Гигов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Р., Димитров И., „План на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приложим при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възможността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конкурентоспособността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веригите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доставки на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българските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предприятия чрез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технологията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Академично списание „Управление и образование”, Том 17, кн. 1, Бургас, 2021, стр.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35-43</a:t>
            </a:r>
          </a:p>
          <a:p>
            <a:pPr marL="795337" indent="-514350">
              <a:lnSpc>
                <a:spcPct val="120000"/>
              </a:lnSpc>
              <a:buFont typeface="+mj-lt"/>
              <a:buAutoNum type="arabicPeriod"/>
            </a:pP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Гигов, Р., „Изследване степента на разбиране за същността на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технологията в югоизточен административен регион в България”, Академично списание „Управление и образование”, Том 17,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1, Бургас, 2021, стр. </a:t>
            </a:r>
            <a:r>
              <a:rPr lang="bg-BG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44-50</a:t>
            </a:r>
          </a:p>
          <a:p>
            <a:pPr marL="795337" indent="-514350">
              <a:lnSpc>
                <a:spcPct val="120000"/>
              </a:lnSpc>
              <a:buFont typeface="+mj-lt"/>
              <a:buAutoNum type="arabicPeriod"/>
            </a:pP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Гигов, Р., „Приложение на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технологията при проектиране на стратегическите цели на стопанската организация”, V International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Ukraine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EU: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2021,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стр. </a:t>
            </a:r>
            <a:r>
              <a:rPr lang="bg-BG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33-36</a:t>
            </a:r>
          </a:p>
          <a:p>
            <a:pPr marL="795337" indent="-514350">
              <a:lnSpc>
                <a:spcPct val="120000"/>
              </a:lnSpc>
              <a:buFont typeface="+mj-lt"/>
              <a:buAutoNum type="arabicPeriod"/>
            </a:pP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Gigov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R.,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Оpportunities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blockchain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chain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SCIENTIFIC ATLAS, 2021, NO 1</a:t>
            </a:r>
          </a:p>
        </p:txBody>
      </p:sp>
    </p:spTree>
    <p:extLst>
      <p:ext uri="{BB962C8B-B14F-4D97-AF65-F5344CB8AC3E}">
        <p14:creationId xmlns:p14="http://schemas.microsoft.com/office/powerpoint/2010/main" val="42151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1430215"/>
            <a:ext cx="8686800" cy="524021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bg-BG" sz="5900" b="1" dirty="0" err="1" smtClean="0"/>
              <a:t>Публикационна</a:t>
            </a:r>
            <a:r>
              <a:rPr lang="bg-BG" sz="5900" b="1" dirty="0" smtClean="0"/>
              <a:t> дейност:</a:t>
            </a:r>
            <a:r>
              <a:rPr lang="bg-BG" sz="5900" dirty="0" smtClean="0"/>
              <a:t> </a:t>
            </a:r>
            <a:r>
              <a:rPr lang="bg-BG" sz="5900" dirty="0"/>
              <a:t> </a:t>
            </a:r>
          </a:p>
          <a:p>
            <a:r>
              <a:rPr lang="ru-RU" sz="5100" b="1" dirty="0" smtClean="0"/>
              <a:t>I. </a:t>
            </a:r>
            <a:r>
              <a:rPr lang="ru-RU" sz="5100" b="1" dirty="0" err="1" smtClean="0"/>
              <a:t>Научни</a:t>
            </a:r>
            <a:r>
              <a:rPr lang="ru-RU" sz="5100" b="1" dirty="0" smtClean="0"/>
              <a:t> </a:t>
            </a:r>
            <a:r>
              <a:rPr lang="ru-RU" sz="5100" b="1" dirty="0"/>
              <a:t>публикации, </a:t>
            </a:r>
            <a:r>
              <a:rPr lang="ru-RU" sz="5100" b="1" dirty="0" err="1"/>
              <a:t>които</a:t>
            </a:r>
            <a:r>
              <a:rPr lang="ru-RU" sz="5100" b="1" dirty="0"/>
              <a:t> </a:t>
            </a:r>
            <a:r>
              <a:rPr lang="ru-RU" sz="5100" b="1" dirty="0" err="1"/>
              <a:t>са</a:t>
            </a:r>
            <a:r>
              <a:rPr lang="ru-RU" sz="5100" b="1" dirty="0"/>
              <a:t> </a:t>
            </a:r>
            <a:r>
              <a:rPr lang="ru-RU" sz="5100" b="1" dirty="0" err="1"/>
              <a:t>реферирани</a:t>
            </a:r>
            <a:r>
              <a:rPr lang="ru-RU" sz="5100" b="1" dirty="0"/>
              <a:t> и </a:t>
            </a:r>
            <a:r>
              <a:rPr lang="ru-RU" sz="5100" b="1" dirty="0" err="1"/>
              <a:t>индексирани</a:t>
            </a:r>
            <a:r>
              <a:rPr lang="ru-RU" sz="5100" b="1" dirty="0"/>
              <a:t> в </a:t>
            </a:r>
            <a:r>
              <a:rPr lang="ru-RU" sz="5100" b="1" dirty="0" err="1"/>
              <a:t>световни</a:t>
            </a:r>
            <a:r>
              <a:rPr lang="ru-RU" sz="5100" b="1" dirty="0"/>
              <a:t> </a:t>
            </a:r>
            <a:r>
              <a:rPr lang="ru-RU" sz="5100" b="1" dirty="0" err="1"/>
              <a:t>вторични</a:t>
            </a:r>
            <a:r>
              <a:rPr lang="ru-RU" sz="5100" b="1" dirty="0"/>
              <a:t> </a:t>
            </a:r>
            <a:r>
              <a:rPr lang="ru-RU" sz="5100" b="1" dirty="0" err="1"/>
              <a:t>литературни</a:t>
            </a:r>
            <a:r>
              <a:rPr lang="ru-RU" sz="5100" b="1" dirty="0"/>
              <a:t> </a:t>
            </a:r>
            <a:r>
              <a:rPr lang="ru-RU" sz="5100" b="1" dirty="0" err="1"/>
              <a:t>източници</a:t>
            </a:r>
            <a:r>
              <a:rPr lang="ru-RU" sz="5100" b="1" dirty="0"/>
              <a:t> </a:t>
            </a:r>
            <a:endParaRPr lang="ru-RU" sz="5100" b="1" dirty="0" smtClean="0"/>
          </a:p>
          <a:p>
            <a:pPr marL="795337" indent="-514350">
              <a:lnSpc>
                <a:spcPct val="120000"/>
              </a:lnSpc>
              <a:buFont typeface="+mj-lt"/>
              <a:buAutoNum type="arabicPeriod" startAt="5"/>
            </a:pPr>
            <a:r>
              <a:rPr lang="en-GB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Koprinkova-Noncheva</a:t>
            </a:r>
            <a:r>
              <a:rPr lang="en-GB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</a:t>
            </a:r>
            <a:r>
              <a:rPr lang="en-GB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Dimitrov</a:t>
            </a:r>
            <a:r>
              <a:rPr lang="en-GB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I., “Methods for research of the possibilities for application of the drop-shipping model in the Bulgarian Small and Medium Enterprises,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Академично списание “Управление и образование”,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Икономика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Счетоводство,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Университет „Проф. д-р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Асен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Златаров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Бургас, Том 17 (1) 2021, </a:t>
            </a:r>
            <a:r>
              <a:rPr lang="en-GB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pp. </a:t>
            </a:r>
            <a:r>
              <a:rPr lang="en-GB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67–76</a:t>
            </a:r>
            <a:endParaRPr lang="bg-BG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5337" indent="-514350">
              <a:lnSpc>
                <a:spcPct val="120000"/>
              </a:lnSpc>
              <a:buFont typeface="+mj-lt"/>
              <a:buAutoNum type="arabicPeriod" startAt="5"/>
            </a:pPr>
            <a:r>
              <a:rPr lang="en-GB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Koprinkova-Noncheva</a:t>
            </a:r>
            <a:r>
              <a:rPr lang="en-GB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</a:t>
            </a:r>
            <a:r>
              <a:rPr lang="en-GB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Dimitrov</a:t>
            </a:r>
            <a:r>
              <a:rPr lang="en-GB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I., “Good foreign practises instructing the application of the drop-shipping model in Bulgaria”, </a:t>
            </a:r>
            <a:r>
              <a:rPr lang="bg-BG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Академично списание “Управление и образование”, Икономика, Счетоводство, Финанси, Университет „Проф. д-р Асен Златаров” Бургас, Том 17 (1) 2021, </a:t>
            </a:r>
            <a:r>
              <a:rPr lang="en-GB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pp.76-81</a:t>
            </a:r>
            <a:endParaRPr lang="bg-BG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5337" indent="-514350">
              <a:lnSpc>
                <a:spcPct val="120000"/>
              </a:lnSpc>
              <a:buFont typeface="+mj-lt"/>
              <a:buAutoNum type="arabicPeriod" startAt="5"/>
            </a:pP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Копринкова-Нончева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Н.,  „Специфика на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основанията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приложение на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доставка „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дропшипинг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Atlas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95337" indent="-514350">
              <a:lnSpc>
                <a:spcPct val="120000"/>
              </a:lnSpc>
              <a:buFont typeface="+mj-lt"/>
              <a:buAutoNum type="arabicPeriod" startAt="5"/>
            </a:pPr>
            <a:r>
              <a:rPr lang="bg-BG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Копринкова-Нончева</a:t>
            </a:r>
            <a:r>
              <a:rPr lang="bg-BG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Н., „Разходи и методи за плащане в модела </a:t>
            </a:r>
            <a:r>
              <a:rPr lang="bg-BG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дропшипинг</a:t>
            </a:r>
            <a:r>
              <a:rPr lang="bg-BG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– Международна научно-практическа конференция, „</a:t>
            </a:r>
            <a:r>
              <a:rPr lang="en-GB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International scientific and practical conference “Ukraine, Bulgaria, EU: Economic and Social Development Trends”, June, </a:t>
            </a:r>
            <a:r>
              <a:rPr lang="en-GB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GB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2021, Bulgaria, </a:t>
            </a:r>
            <a:r>
              <a:rPr lang="bg-BG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76</a:t>
            </a:r>
          </a:p>
        </p:txBody>
      </p:sp>
    </p:spTree>
    <p:extLst>
      <p:ext uri="{BB962C8B-B14F-4D97-AF65-F5344CB8AC3E}">
        <p14:creationId xmlns:p14="http://schemas.microsoft.com/office/powerpoint/2010/main" val="1136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1582615"/>
            <a:ext cx="8639908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b="1" dirty="0" err="1" smtClean="0"/>
              <a:t>Публикационна</a:t>
            </a:r>
            <a:r>
              <a:rPr lang="bg-BG" b="1" dirty="0" smtClean="0"/>
              <a:t> дейност:</a:t>
            </a:r>
            <a:r>
              <a:rPr lang="bg-BG" dirty="0" smtClean="0"/>
              <a:t> </a:t>
            </a:r>
            <a:r>
              <a:rPr lang="bg-BG" sz="3000" dirty="0"/>
              <a:t> </a:t>
            </a:r>
          </a:p>
          <a:p>
            <a:r>
              <a:rPr lang="bg-BG" sz="2400" b="1" dirty="0" smtClean="0"/>
              <a:t>от </a:t>
            </a:r>
            <a:r>
              <a:rPr lang="bg-BG" sz="2400" b="1" dirty="0"/>
              <a:t>научни конференции, публикувани в </a:t>
            </a:r>
            <a:r>
              <a:rPr lang="bg-BG" sz="2400" b="1" dirty="0" err="1"/>
              <a:t>Conference</a:t>
            </a:r>
            <a:r>
              <a:rPr lang="bg-BG" sz="2400" b="1" dirty="0"/>
              <a:t> </a:t>
            </a:r>
            <a:r>
              <a:rPr lang="bg-BG" sz="2400" b="1" dirty="0" err="1"/>
              <a:t>Proceedings</a:t>
            </a:r>
            <a:r>
              <a:rPr lang="bg-BG" sz="2400" b="1" dirty="0"/>
              <a:t> в </a:t>
            </a:r>
            <a:r>
              <a:rPr lang="bg-BG" sz="2400" b="1" dirty="0" smtClean="0"/>
              <a:t>SCOPUS</a:t>
            </a:r>
          </a:p>
          <a:p>
            <a:pPr marL="0" indent="0">
              <a:buNone/>
            </a:pPr>
            <a:endParaRPr lang="bg-BG" sz="31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err="1" smtClean="0"/>
              <a:t>Dimitrov</a:t>
            </a:r>
            <a:r>
              <a:rPr lang="en-US" sz="2200" dirty="0"/>
              <a:t>, I., </a:t>
            </a:r>
            <a:r>
              <a:rPr lang="en-US" sz="2200" dirty="0" err="1"/>
              <a:t>Gigov</a:t>
            </a:r>
            <a:r>
              <a:rPr lang="en-US" sz="2200" dirty="0"/>
              <a:t>, R., “Factors influencing the degree of penetration of </a:t>
            </a:r>
            <a:r>
              <a:rPr lang="en-US" sz="2200" dirty="0" err="1"/>
              <a:t>Blockchain</a:t>
            </a:r>
            <a:r>
              <a:rPr lang="en-US" sz="2200" dirty="0"/>
              <a:t> technology in the Bulgarian entrepreneurial ecosystem”, International Conference on High Technology for Sustainable Development </a:t>
            </a:r>
            <a:r>
              <a:rPr lang="en-US" sz="2200" dirty="0" err="1"/>
              <a:t>HiTech</a:t>
            </a:r>
            <a:r>
              <a:rPr lang="en-US" sz="2200" dirty="0"/>
              <a:t>, 7–8.10.2021</a:t>
            </a:r>
            <a:endParaRPr lang="bg-BG" sz="2200" dirty="0"/>
          </a:p>
          <a:p>
            <a:pPr marL="457200" indent="-457200">
              <a:buFont typeface="+mj-lt"/>
              <a:buAutoNum type="arabicPeriod"/>
            </a:pPr>
            <a:endParaRPr lang="bg-BG" sz="2200" dirty="0"/>
          </a:p>
          <a:p>
            <a:pPr marL="457200" indent="-457200">
              <a:buFont typeface="+mj-lt"/>
              <a:buAutoNum type="arabicPeriod"/>
            </a:pPr>
            <a:r>
              <a:rPr lang="bg-BG" sz="2200" dirty="0" err="1" smtClean="0"/>
              <a:t>Vihristuk</a:t>
            </a:r>
            <a:r>
              <a:rPr lang="bg-BG" sz="2200" dirty="0"/>
              <a:t>, O., </a:t>
            </a:r>
            <a:r>
              <a:rPr lang="bg-BG" sz="2200" dirty="0" err="1"/>
              <a:t>Dimitrova</a:t>
            </a:r>
            <a:r>
              <a:rPr lang="bg-BG" sz="2200" dirty="0"/>
              <a:t> A., </a:t>
            </a:r>
            <a:r>
              <a:rPr lang="bg-BG" sz="2200" dirty="0" err="1"/>
              <a:t>Analysis</a:t>
            </a:r>
            <a:r>
              <a:rPr lang="bg-BG" sz="2200" dirty="0"/>
              <a:t> </a:t>
            </a:r>
            <a:r>
              <a:rPr lang="bg-BG" sz="2200" dirty="0" err="1"/>
              <a:t>of</a:t>
            </a:r>
            <a:r>
              <a:rPr lang="bg-BG" sz="2200" dirty="0"/>
              <a:t> </a:t>
            </a:r>
            <a:r>
              <a:rPr lang="bg-BG" sz="2200" dirty="0" err="1"/>
              <a:t>Methods</a:t>
            </a:r>
            <a:r>
              <a:rPr lang="bg-BG" sz="2200" dirty="0"/>
              <a:t> </a:t>
            </a:r>
            <a:r>
              <a:rPr lang="bg-BG" sz="2200" dirty="0" err="1"/>
              <a:t>for</a:t>
            </a:r>
            <a:r>
              <a:rPr lang="bg-BG" sz="2200" dirty="0"/>
              <a:t> </a:t>
            </a:r>
            <a:r>
              <a:rPr lang="bg-BG" sz="2200" dirty="0" err="1"/>
              <a:t>Identifying</a:t>
            </a:r>
            <a:r>
              <a:rPr lang="bg-BG" sz="2200" dirty="0"/>
              <a:t> Key </a:t>
            </a:r>
            <a:r>
              <a:rPr lang="bg-BG" sz="2200" dirty="0" err="1"/>
              <a:t>Stakeholders</a:t>
            </a:r>
            <a:r>
              <a:rPr lang="bg-BG" sz="2200" dirty="0"/>
              <a:t> </a:t>
            </a:r>
            <a:r>
              <a:rPr lang="bg-BG" sz="2200" dirty="0" err="1"/>
              <a:t>of</a:t>
            </a:r>
            <a:r>
              <a:rPr lang="bg-BG" sz="2200" dirty="0"/>
              <a:t> Oil </a:t>
            </a:r>
            <a:r>
              <a:rPr lang="bg-BG" sz="2200" dirty="0" err="1"/>
              <a:t>and</a:t>
            </a:r>
            <a:r>
              <a:rPr lang="bg-BG" sz="2200" dirty="0"/>
              <a:t> </a:t>
            </a:r>
            <a:r>
              <a:rPr lang="bg-BG" sz="2200" dirty="0" err="1"/>
              <a:t>Gas</a:t>
            </a:r>
            <a:r>
              <a:rPr lang="bg-BG" sz="2200" dirty="0"/>
              <a:t> Enterprises, 2021 IV </a:t>
            </a:r>
            <a:r>
              <a:rPr lang="en-US" sz="2200" dirty="0"/>
              <a:t>International Conference on High Technology for Sustainable Development </a:t>
            </a:r>
            <a:r>
              <a:rPr lang="en-US" sz="2200" dirty="0" err="1" smtClean="0"/>
              <a:t>HiTech</a:t>
            </a:r>
            <a:r>
              <a:rPr lang="bg-BG" sz="2200" dirty="0" smtClean="0"/>
              <a:t>, </a:t>
            </a:r>
            <a:r>
              <a:rPr lang="en-US" sz="2200" dirty="0" smtClean="0"/>
              <a:t>7–8.10.2021</a:t>
            </a:r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174273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9344"/>
            <a:ext cx="7886700" cy="4840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dirty="0" smtClean="0"/>
              <a:t>Финансов отчет:</a:t>
            </a:r>
            <a:r>
              <a:rPr lang="bg-BG" sz="2000" dirty="0" smtClean="0"/>
              <a:t> </a:t>
            </a:r>
            <a:r>
              <a:rPr lang="bg-BG" sz="2000" dirty="0"/>
              <a:t> </a:t>
            </a:r>
          </a:p>
          <a:p>
            <a:pPr marL="0" indent="0">
              <a:buNone/>
            </a:pPr>
            <a:r>
              <a:rPr lang="ru-RU" sz="2000" dirty="0" err="1"/>
              <a:t>Получени</a:t>
            </a:r>
            <a:r>
              <a:rPr lang="ru-RU" sz="2000" dirty="0"/>
              <a:t> средства: </a:t>
            </a:r>
            <a:r>
              <a:rPr lang="ru-RU" sz="2000" dirty="0" smtClean="0"/>
              <a:t>1773,89 </a:t>
            </a:r>
            <a:r>
              <a:rPr lang="ru-RU" sz="2000" dirty="0" err="1"/>
              <a:t>лв</a:t>
            </a:r>
            <a:r>
              <a:rPr lang="ru-RU" sz="2000" dirty="0"/>
              <a:t>                                                       </a:t>
            </a:r>
            <a:r>
              <a:rPr lang="ru-RU" sz="2000" dirty="0" err="1" smtClean="0"/>
              <a:t>Изразходени</a:t>
            </a:r>
            <a:r>
              <a:rPr lang="ru-RU" sz="2000" dirty="0" smtClean="0"/>
              <a:t> </a:t>
            </a:r>
            <a:r>
              <a:rPr lang="ru-RU" sz="2000" dirty="0"/>
              <a:t>средства: </a:t>
            </a:r>
            <a:r>
              <a:rPr lang="ru-RU" sz="2000" dirty="0" smtClean="0"/>
              <a:t>1763,31 </a:t>
            </a:r>
            <a:r>
              <a:rPr lang="ru-RU" sz="2000" dirty="0" err="1"/>
              <a:t>лв</a:t>
            </a:r>
            <a:r>
              <a:rPr lang="ru-RU" sz="2000" dirty="0"/>
              <a:t> </a:t>
            </a:r>
            <a:endParaRPr lang="ru-RU" sz="2000" dirty="0" smtClean="0"/>
          </a:p>
          <a:p>
            <a:pPr marL="0" indent="0">
              <a:buNone/>
            </a:pPr>
            <a:endParaRPr lang="bg-B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081280"/>
              </p:ext>
            </p:extLst>
          </p:nvPr>
        </p:nvGraphicFramePr>
        <p:xfrm>
          <a:off x="417957" y="4428362"/>
          <a:ext cx="8308085" cy="2021205"/>
        </p:xfrm>
        <a:graphic>
          <a:graphicData uri="http://schemas.openxmlformats.org/drawingml/2006/table">
            <a:tbl>
              <a:tblPr/>
              <a:tblGrid>
                <a:gridCol w="9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6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265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Arial" panose="020B0604020202020204" pitchFamily="34" charset="0"/>
                        </a:rPr>
                        <a:t>5. </a:t>
                      </a:r>
                      <a:r>
                        <a:rPr lang="ru-RU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Към</a:t>
                      </a:r>
                      <a:r>
                        <a:rPr lang="ru-RU" sz="1600" b="0" i="0" u="none" strike="noStrike" dirty="0">
                          <a:effectLst/>
                          <a:latin typeface="Arial" panose="020B0604020202020204" pitchFamily="34" charset="0"/>
                        </a:rPr>
                        <a:t> перо </a:t>
                      </a: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</a:rPr>
                        <a:t>"Такси 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</a:rPr>
                        <a:t>правоучастия</a:t>
                      </a: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effectLst/>
                          <a:latin typeface="Arial" panose="020B0604020202020204" pitchFamily="34" charset="0"/>
                        </a:rPr>
                        <a:t>5.1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none" strike="noStrike" dirty="0" err="1">
                          <a:effectLst/>
                          <a:latin typeface="Arial" panose="020B0604020202020204" pitchFamily="34" charset="0"/>
                        </a:rPr>
                        <a:t>Международна</a:t>
                      </a:r>
                      <a:r>
                        <a:rPr lang="ru-RU" sz="1600" b="0" i="1" u="none" strike="noStrike" dirty="0">
                          <a:effectLst/>
                          <a:latin typeface="Arial" panose="020B0604020202020204" pitchFamily="34" charset="0"/>
                        </a:rPr>
                        <a:t> научна </a:t>
                      </a:r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конференция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312,93</a:t>
                      </a:r>
                      <a:endParaRPr lang="bg-BG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15">
                <a:tc gridSpan="2">
                  <a:txBody>
                    <a:bodyPr/>
                    <a:lstStyle/>
                    <a:p>
                      <a:pPr algn="r" fontAlgn="ctr"/>
                      <a:endParaRPr lang="bg-BG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bg-BG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gridSpan="3">
                  <a:txBody>
                    <a:bodyPr/>
                    <a:lstStyle/>
                    <a:p>
                      <a:pPr algn="l" fontAlgn="t"/>
                      <a:r>
                        <a:rPr lang="bg-BG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 Към перо </a:t>
                      </a:r>
                      <a:r>
                        <a:rPr lang="bg-BG" sz="1600" b="1" i="0" u="none" strike="noStrike" dirty="0">
                          <a:effectLst/>
                          <a:latin typeface="Arial" panose="020B0604020202020204" pitchFamily="34" charset="0"/>
                        </a:rPr>
                        <a:t>"Рецензенти":</a:t>
                      </a:r>
                      <a:endParaRPr lang="bg-BG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effectLst/>
                          <a:latin typeface="Arial" panose="020B0604020202020204" pitchFamily="34" charset="0"/>
                        </a:rPr>
                        <a:t>8.1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none" strike="noStrike" dirty="0" err="1">
                          <a:effectLst/>
                          <a:latin typeface="Arial" panose="020B0604020202020204" pitchFamily="34" charset="0"/>
                        </a:rPr>
                        <a:t>Заплащане</a:t>
                      </a:r>
                      <a:r>
                        <a:rPr lang="ru-RU" sz="1600" b="0" i="1" u="none" strike="noStrike" dirty="0">
                          <a:effectLst/>
                          <a:latin typeface="Arial" panose="020B0604020202020204" pitchFamily="34" charset="0"/>
                        </a:rPr>
                        <a:t> на </a:t>
                      </a:r>
                      <a:r>
                        <a:rPr lang="ru-RU" sz="1600" b="0" i="1" u="none" strike="noStrike" dirty="0" err="1">
                          <a:effectLst/>
                          <a:latin typeface="Arial" panose="020B0604020202020204" pitchFamily="34" charset="0"/>
                        </a:rPr>
                        <a:t>рецензенти</a:t>
                      </a:r>
                      <a:r>
                        <a:rPr lang="ru-RU" sz="1600" b="0" i="1" u="none" strike="noStrike" dirty="0">
                          <a:effectLst/>
                          <a:latin typeface="Arial" panose="020B0604020202020204" pitchFamily="34" charset="0"/>
                        </a:rPr>
                        <a:t> по отчета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effectLst/>
                          <a:latin typeface="Arial" panose="020B0604020202020204" pitchFamily="34" charset="0"/>
                        </a:rPr>
                        <a:t>65,00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r" fontAlgn="ctr"/>
                      <a:endParaRPr lang="bg-BG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bg-BG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075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Arial" panose="020B0604020202020204" pitchFamily="34" charset="0"/>
                        </a:rPr>
                        <a:t>9. Към перо </a:t>
                      </a:r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</a:rPr>
                        <a:t>"Административно/финансово-счетоводно обслужване":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effectLst/>
                          <a:latin typeface="Arial" panose="020B0604020202020204" pitchFamily="34" charset="0"/>
                        </a:rPr>
                        <a:t>9.1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none" strike="noStrike">
                          <a:effectLst/>
                          <a:latin typeface="Arial" panose="020B0604020202020204" pitchFamily="34" charset="0"/>
                        </a:rPr>
                        <a:t>10% от стойността на договора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effectLst/>
                          <a:latin typeface="Arial" panose="020B0604020202020204" pitchFamily="34" charset="0"/>
                        </a:rPr>
                        <a:t>177,38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5106"/>
              </p:ext>
            </p:extLst>
          </p:nvPr>
        </p:nvGraphicFramePr>
        <p:xfrm>
          <a:off x="417957" y="2910314"/>
          <a:ext cx="8308086" cy="1287780"/>
        </p:xfrm>
        <a:graphic>
          <a:graphicData uri="http://schemas.openxmlformats.org/drawingml/2006/table">
            <a:tbl>
              <a:tblPr/>
              <a:tblGrid>
                <a:gridCol w="864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550"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Arial" panose="020B0604020202020204" pitchFamily="34" charset="0"/>
                        </a:rPr>
                        <a:t>1. </a:t>
                      </a:r>
                      <a:r>
                        <a:rPr lang="ru-RU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Към</a:t>
                      </a:r>
                      <a:r>
                        <a:rPr lang="ru-RU" sz="1600" b="0" i="0" u="none" strike="noStrike" dirty="0">
                          <a:effectLst/>
                          <a:latin typeface="Arial" panose="020B0604020202020204" pitchFamily="34" charset="0"/>
                        </a:rPr>
                        <a:t> перо </a:t>
                      </a: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</a:rPr>
                        <a:t>Дълготрайни</a:t>
                      </a: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</a:rPr>
                        <a:t>материални</a:t>
                      </a: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</a:rPr>
                        <a:t>активи</a:t>
                      </a: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</a:rPr>
                        <a:t>" (над 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</a:rPr>
                        <a:t>праг</a:t>
                      </a: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</a:rPr>
                        <a:t> за 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</a:rPr>
                        <a:t>същественост</a:t>
                      </a: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</a:rPr>
                        <a:t>):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bg-BG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endParaRPr lang="bg-BG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bg-BG" sz="16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bg-BG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0" i="0" u="none" strike="noStrike">
                          <a:effectLst/>
                          <a:latin typeface="Arial" panose="020B0604020202020204" pitchFamily="34" charset="0"/>
                        </a:rPr>
                        <a:t>1032,00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bg-BG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r" fontAlgn="ctr"/>
                      <a:endParaRPr lang="bg-BG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bg-BG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Към перо 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"Други материали и активи" :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bg-BG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bg-BG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176,00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bg-BG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6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2796</TotalTime>
  <Words>373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</dc:creator>
  <cp:lastModifiedBy>V.Manova</cp:lastModifiedBy>
  <cp:revision>15</cp:revision>
  <dcterms:created xsi:type="dcterms:W3CDTF">2020-12-03T15:11:40Z</dcterms:created>
  <dcterms:modified xsi:type="dcterms:W3CDTF">2021-12-13T13:30:47Z</dcterms:modified>
</cp:coreProperties>
</file>