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4" r:id="rId2"/>
    <p:sldId id="258" r:id="rId3"/>
    <p:sldId id="257" r:id="rId4"/>
    <p:sldId id="280" r:id="rId5"/>
    <p:sldId id="287" r:id="rId6"/>
    <p:sldId id="288" r:id="rId7"/>
    <p:sldId id="283" r:id="rId8"/>
    <p:sldId id="264" r:id="rId9"/>
    <p:sldId id="289" r:id="rId10"/>
    <p:sldId id="290" r:id="rId11"/>
    <p:sldId id="28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0B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E0C551-3708-459C-AD08-3BE9229ED010}" v="44" dt="2022-12-01T20:16:12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0" d="100"/>
          <a:sy n="60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oyan Tranev" userId="3860ec01dca6ed6c" providerId="LiveId" clId="{1F644DE1-7818-45F1-9214-A194C7F377E5}"/>
    <pc:docChg chg="undo custSel addSld delSld modSld">
      <pc:chgData name="Stoyan Tranev" userId="3860ec01dca6ed6c" providerId="LiveId" clId="{1F644DE1-7818-45F1-9214-A194C7F377E5}" dt="2021-11-27T20:32:48.335" v="485" actId="6549"/>
      <pc:docMkLst>
        <pc:docMk/>
      </pc:docMkLst>
      <pc:sldChg chg="modSp mod">
        <pc:chgData name="Stoyan Tranev" userId="3860ec01dca6ed6c" providerId="LiveId" clId="{1F644DE1-7818-45F1-9214-A194C7F377E5}" dt="2021-11-27T19:59:17.839" v="174" actId="5793"/>
        <pc:sldMkLst>
          <pc:docMk/>
          <pc:sldMk cId="2876612143" sldId="257"/>
        </pc:sldMkLst>
        <pc:spChg chg="mod">
          <ac:chgData name="Stoyan Tranev" userId="3860ec01dca6ed6c" providerId="LiveId" clId="{1F644DE1-7818-45F1-9214-A194C7F377E5}" dt="2021-11-27T19:57:22.767" v="169" actId="20577"/>
          <ac:spMkLst>
            <pc:docMk/>
            <pc:sldMk cId="2876612143" sldId="257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9:59:17.839" v="174" actId="5793"/>
          <ac:spMkLst>
            <pc:docMk/>
            <pc:sldMk cId="2876612143" sldId="257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0:17.706" v="295" actId="20577"/>
        <pc:sldMkLst>
          <pc:docMk/>
          <pc:sldMk cId="3166319233" sldId="258"/>
        </pc:sldMkLst>
        <pc:spChg chg="mod">
          <ac:chgData name="Stoyan Tranev" userId="3860ec01dca6ed6c" providerId="LiveId" clId="{1F644DE1-7818-45F1-9214-A194C7F377E5}" dt="2021-11-27T20:10:17.706" v="295" actId="20577"/>
          <ac:spMkLst>
            <pc:docMk/>
            <pc:sldMk cId="3166319233" sldId="258"/>
            <ac:spMk id="3" creationId="{00000000-0000-0000-0000-000000000000}"/>
          </ac:spMkLst>
        </pc:spChg>
      </pc:sldChg>
      <pc:sldChg chg="modSp del mod">
        <pc:chgData name="Stoyan Tranev" userId="3860ec01dca6ed6c" providerId="LiveId" clId="{1F644DE1-7818-45F1-9214-A194C7F377E5}" dt="2021-11-27T20:02:43.922" v="181" actId="2696"/>
        <pc:sldMkLst>
          <pc:docMk/>
          <pc:sldMk cId="3634577635" sldId="259"/>
        </pc:sldMkLst>
        <pc:spChg chg="mod">
          <ac:chgData name="Stoyan Tranev" userId="3860ec01dca6ed6c" providerId="LiveId" clId="{1F644DE1-7818-45F1-9214-A194C7F377E5}" dt="2021-11-27T19:59:59.408" v="178" actId="6549"/>
          <ac:spMkLst>
            <pc:docMk/>
            <pc:sldMk cId="3634577635" sldId="259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02:27.106" v="180" actId="27636"/>
          <ac:spMkLst>
            <pc:docMk/>
            <pc:sldMk cId="3634577635" sldId="259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32:48.335" v="485" actId="6549"/>
        <pc:sldMkLst>
          <pc:docMk/>
          <pc:sldMk cId="614990074" sldId="264"/>
        </pc:sldMkLst>
        <pc:spChg chg="mod">
          <ac:chgData name="Stoyan Tranev" userId="3860ec01dca6ed6c" providerId="LiveId" clId="{1F644DE1-7818-45F1-9214-A194C7F377E5}" dt="2021-11-27T20:32:48.335" v="485" actId="6549"/>
          <ac:spMkLst>
            <pc:docMk/>
            <pc:sldMk cId="614990074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18:51:57.598" v="28" actId="114"/>
        <pc:sldMkLst>
          <pc:docMk/>
          <pc:sldMk cId="711718292" sldId="274"/>
        </pc:sldMkLst>
        <pc:spChg chg="mod">
          <ac:chgData name="Stoyan Tranev" userId="3860ec01dca6ed6c" providerId="LiveId" clId="{1F644DE1-7818-45F1-9214-A194C7F377E5}" dt="2021-11-27T18:51:13.124" v="18" actId="122"/>
          <ac:spMkLst>
            <pc:docMk/>
            <pc:sldMk cId="711718292" sldId="274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18:51:57.598" v="28" actId="114"/>
          <ac:spMkLst>
            <pc:docMk/>
            <pc:sldMk cId="711718292" sldId="274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12:48.502" v="308" actId="20578"/>
        <pc:sldMkLst>
          <pc:docMk/>
          <pc:sldMk cId="1243294427" sldId="280"/>
        </pc:sldMkLst>
        <pc:spChg chg="mod">
          <ac:chgData name="Stoyan Tranev" userId="3860ec01dca6ed6c" providerId="LiveId" clId="{1F644DE1-7818-45F1-9214-A194C7F377E5}" dt="2021-11-27T20:12:10.947" v="302" actId="14100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1F644DE1-7818-45F1-9214-A194C7F377E5}" dt="2021-11-27T20:12:48.502" v="308" actId="20578"/>
          <ac:spMkLst>
            <pc:docMk/>
            <pc:sldMk cId="1243294427" sldId="280"/>
            <ac:spMk id="3" creationId="{00000000-0000-0000-0000-000000000000}"/>
          </ac:spMkLst>
        </pc:spChg>
      </pc:sldChg>
      <pc:sldChg chg="modSp mod">
        <pc:chgData name="Stoyan Tranev" userId="3860ec01dca6ed6c" providerId="LiveId" clId="{1F644DE1-7818-45F1-9214-A194C7F377E5}" dt="2021-11-27T20:29:44.015" v="480" actId="6549"/>
        <pc:sldMkLst>
          <pc:docMk/>
          <pc:sldMk cId="3046905393" sldId="283"/>
        </pc:sldMkLst>
        <pc:spChg chg="mod">
          <ac:chgData name="Stoyan Tranev" userId="3860ec01dca6ed6c" providerId="LiveId" clId="{1F644DE1-7818-45F1-9214-A194C7F377E5}" dt="2021-11-27T20:29:44.015" v="480" actId="6549"/>
          <ac:spMkLst>
            <pc:docMk/>
            <pc:sldMk cId="3046905393" sldId="283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16:12.832" v="341" actId="14100"/>
        <pc:sldMkLst>
          <pc:docMk/>
          <pc:sldMk cId="899684051" sldId="284"/>
        </pc:sldMkLst>
        <pc:spChg chg="mod">
          <ac:chgData name="Stoyan Tranev" userId="3860ec01dca6ed6c" providerId="LiveId" clId="{1F644DE1-7818-45F1-9214-A194C7F377E5}" dt="2021-11-27T20:16:12.832" v="341" actId="14100"/>
          <ac:spMkLst>
            <pc:docMk/>
            <pc:sldMk cId="899684051" sldId="284"/>
            <ac:spMk id="3" creationId="{00000000-0000-0000-0000-000000000000}"/>
          </ac:spMkLst>
        </pc:spChg>
      </pc:sldChg>
      <pc:sldChg chg="modSp add mod">
        <pc:chgData name="Stoyan Tranev" userId="3860ec01dca6ed6c" providerId="LiveId" clId="{1F644DE1-7818-45F1-9214-A194C7F377E5}" dt="2021-11-27T20:22:02.701" v="435" actId="207"/>
        <pc:sldMkLst>
          <pc:docMk/>
          <pc:sldMk cId="3485410734" sldId="285"/>
        </pc:sldMkLst>
        <pc:spChg chg="mod">
          <ac:chgData name="Stoyan Tranev" userId="3860ec01dca6ed6c" providerId="LiveId" clId="{1F644DE1-7818-45F1-9214-A194C7F377E5}" dt="2021-11-27T20:22:02.701" v="435" actId="207"/>
          <ac:spMkLst>
            <pc:docMk/>
            <pc:sldMk cId="3485410734" sldId="285"/>
            <ac:spMk id="3" creationId="{00000000-0000-0000-0000-000000000000}"/>
          </ac:spMkLst>
        </pc:spChg>
      </pc:sldChg>
    </pc:docChg>
  </pc:docChgLst>
  <pc:docChgLst>
    <pc:chgData name="Stoyan Tranev" userId="3860ec01dca6ed6c" providerId="LiveId" clId="{ECE0C551-3708-459C-AD08-3BE9229ED010}"/>
    <pc:docChg chg="undo custSel modSld">
      <pc:chgData name="Stoyan Tranev" userId="3860ec01dca6ed6c" providerId="LiveId" clId="{ECE0C551-3708-459C-AD08-3BE9229ED010}" dt="2022-12-07T18:57:50.643" v="461" actId="20577"/>
      <pc:docMkLst>
        <pc:docMk/>
      </pc:docMkLst>
      <pc:sldChg chg="addSp modSp mod modAnim">
        <pc:chgData name="Stoyan Tranev" userId="3860ec01dca6ed6c" providerId="LiveId" clId="{ECE0C551-3708-459C-AD08-3BE9229ED010}" dt="2022-12-01T18:37:06.421" v="40"/>
        <pc:sldMkLst>
          <pc:docMk/>
          <pc:sldMk cId="2876612143" sldId="257"/>
        </pc:sldMkLst>
        <pc:picChg chg="add mod">
          <ac:chgData name="Stoyan Tranev" userId="3860ec01dca6ed6c" providerId="LiveId" clId="{ECE0C551-3708-459C-AD08-3BE9229ED010}" dt="2022-12-01T18:35:01.941" v="38" actId="1076"/>
          <ac:picMkLst>
            <pc:docMk/>
            <pc:sldMk cId="2876612143" sldId="257"/>
            <ac:picMk id="4" creationId="{6E9AD49F-565B-8E48-427E-5B45648AD567}"/>
          </ac:picMkLst>
        </pc:picChg>
      </pc:sldChg>
      <pc:sldChg chg="addSp delSp modSp mod modAnim">
        <pc:chgData name="Stoyan Tranev" userId="3860ec01dca6ed6c" providerId="LiveId" clId="{ECE0C551-3708-459C-AD08-3BE9229ED010}" dt="2022-12-01T18:36:57.424" v="39"/>
        <pc:sldMkLst>
          <pc:docMk/>
          <pc:sldMk cId="3166319233" sldId="258"/>
        </pc:sldMkLst>
        <pc:picChg chg="add mod">
          <ac:chgData name="Stoyan Tranev" userId="3860ec01dca6ed6c" providerId="LiveId" clId="{ECE0C551-3708-459C-AD08-3BE9229ED010}" dt="2022-12-01T18:28:06.365" v="33" actId="14100"/>
          <ac:picMkLst>
            <pc:docMk/>
            <pc:sldMk cId="3166319233" sldId="258"/>
            <ac:picMk id="4" creationId="{22DC4239-3E8B-5A70-5480-468998387AC2}"/>
          </ac:picMkLst>
        </pc:picChg>
        <pc:picChg chg="add del mod">
          <ac:chgData name="Stoyan Tranev" userId="3860ec01dca6ed6c" providerId="LiveId" clId="{ECE0C551-3708-459C-AD08-3BE9229ED010}" dt="2022-12-01T17:55:22.131" v="4" actId="21"/>
          <ac:picMkLst>
            <pc:docMk/>
            <pc:sldMk cId="3166319233" sldId="258"/>
            <ac:picMk id="1026" creationId="{5CA34D79-B6CD-F03B-B86F-F0821CCE25AF}"/>
          </ac:picMkLst>
        </pc:picChg>
      </pc:sldChg>
      <pc:sldChg chg="modSp mod">
        <pc:chgData name="Stoyan Tranev" userId="3860ec01dca6ed6c" providerId="LiveId" clId="{ECE0C551-3708-459C-AD08-3BE9229ED010}" dt="2022-12-01T19:39:09.196" v="310" actId="20577"/>
        <pc:sldMkLst>
          <pc:docMk/>
          <pc:sldMk cId="3717166657" sldId="264"/>
        </pc:sldMkLst>
        <pc:spChg chg="mod">
          <ac:chgData name="Stoyan Tranev" userId="3860ec01dca6ed6c" providerId="LiveId" clId="{ECE0C551-3708-459C-AD08-3BE9229ED010}" dt="2022-12-01T19:39:09.196" v="310" actId="20577"/>
          <ac:spMkLst>
            <pc:docMk/>
            <pc:sldMk cId="3717166657" sldId="264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45:57.909" v="325" actId="14100"/>
        <pc:sldMkLst>
          <pc:docMk/>
          <pc:sldMk cId="711718292" sldId="274"/>
        </pc:sldMkLst>
        <pc:picChg chg="mod">
          <ac:chgData name="Stoyan Tranev" userId="3860ec01dca6ed6c" providerId="LiveId" clId="{ECE0C551-3708-459C-AD08-3BE9229ED010}" dt="2022-12-01T19:45:57.909" v="325" actId="14100"/>
          <ac:picMkLst>
            <pc:docMk/>
            <pc:sldMk cId="711718292" sldId="274"/>
            <ac:picMk id="5" creationId="{BEC3F17A-2FB6-6762-CDB9-51031C32941E}"/>
          </ac:picMkLst>
        </pc:picChg>
      </pc:sldChg>
      <pc:sldChg chg="addSp delSp modSp mod">
        <pc:chgData name="Stoyan Tranev" userId="3860ec01dca6ed6c" providerId="LiveId" clId="{ECE0C551-3708-459C-AD08-3BE9229ED010}" dt="2022-12-07T18:57:50.643" v="461" actId="20577"/>
        <pc:sldMkLst>
          <pc:docMk/>
          <pc:sldMk cId="1243294427" sldId="280"/>
        </pc:sldMkLst>
        <pc:spChg chg="mod">
          <ac:chgData name="Stoyan Tranev" userId="3860ec01dca6ed6c" providerId="LiveId" clId="{ECE0C551-3708-459C-AD08-3BE9229ED010}" dt="2022-12-01T19:03:38.798" v="69" actId="20577"/>
          <ac:spMkLst>
            <pc:docMk/>
            <pc:sldMk cId="1243294427" sldId="280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7T18:57:50.643" v="461" actId="20577"/>
          <ac:spMkLst>
            <pc:docMk/>
            <pc:sldMk cId="1243294427" sldId="280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18:46:30.219" v="46" actId="22"/>
          <ac:spMkLst>
            <pc:docMk/>
            <pc:sldMk cId="1243294427" sldId="280"/>
            <ac:spMk id="5" creationId="{ED2717E4-1815-B5CB-AA7D-D09C88B2D54E}"/>
          </ac:spMkLst>
        </pc:spChg>
        <pc:picChg chg="add del mod">
          <ac:chgData name="Stoyan Tranev" userId="3860ec01dca6ed6c" providerId="LiveId" clId="{ECE0C551-3708-459C-AD08-3BE9229ED010}" dt="2022-12-01T19:02:35.703" v="55" actId="478"/>
          <ac:picMkLst>
            <pc:docMk/>
            <pc:sldMk cId="1243294427" sldId="280"/>
            <ac:picMk id="6" creationId="{D8C12702-29F3-061D-96F9-3EB5D841E409}"/>
          </ac:picMkLst>
        </pc:picChg>
        <pc:picChg chg="add del mod">
          <ac:chgData name="Stoyan Tranev" userId="3860ec01dca6ed6c" providerId="LiveId" clId="{ECE0C551-3708-459C-AD08-3BE9229ED010}" dt="2022-12-01T19:18:28.166" v="85" actId="478"/>
          <ac:picMkLst>
            <pc:docMk/>
            <pc:sldMk cId="1243294427" sldId="280"/>
            <ac:picMk id="8" creationId="{97B2A1F0-4047-C3B8-F3C8-3247DA552ABE}"/>
          </ac:picMkLst>
        </pc:picChg>
        <pc:picChg chg="add mod">
          <ac:chgData name="Stoyan Tranev" userId="3860ec01dca6ed6c" providerId="LiveId" clId="{ECE0C551-3708-459C-AD08-3BE9229ED010}" dt="2022-12-01T20:31:21.164" v="455" actId="14100"/>
          <ac:picMkLst>
            <pc:docMk/>
            <pc:sldMk cId="1243294427" sldId="280"/>
            <ac:picMk id="10" creationId="{8DEAB6B2-C77E-8991-8226-CD0ABF4C91E9}"/>
          </ac:picMkLst>
        </pc:picChg>
      </pc:sldChg>
      <pc:sldChg chg="addSp modSp mod">
        <pc:chgData name="Stoyan Tranev" userId="3860ec01dca6ed6c" providerId="LiveId" clId="{ECE0C551-3708-459C-AD08-3BE9229ED010}" dt="2022-12-01T19:56:47.980" v="347" actId="14100"/>
        <pc:sldMkLst>
          <pc:docMk/>
          <pc:sldMk cId="3046905393" sldId="283"/>
        </pc:sldMkLst>
        <pc:spChg chg="mod">
          <ac:chgData name="Stoyan Tranev" userId="3860ec01dca6ed6c" providerId="LiveId" clId="{ECE0C551-3708-459C-AD08-3BE9229ED010}" dt="2022-12-01T19:41:19.395" v="315" actId="255"/>
          <ac:spMkLst>
            <pc:docMk/>
            <pc:sldMk cId="3046905393" sldId="283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19:56:47.980" v="347" actId="14100"/>
          <ac:picMkLst>
            <pc:docMk/>
            <pc:sldMk cId="3046905393" sldId="283"/>
            <ac:picMk id="2050" creationId="{84740E1F-596B-74DA-639B-73AA67E990FD}"/>
          </ac:picMkLst>
        </pc:picChg>
      </pc:sldChg>
      <pc:sldChg chg="addSp delSp modSp mod modAnim">
        <pc:chgData name="Stoyan Tranev" userId="3860ec01dca6ed6c" providerId="LiveId" clId="{ECE0C551-3708-459C-AD08-3BE9229ED010}" dt="2022-12-01T20:32:44.045" v="460" actId="14100"/>
        <pc:sldMkLst>
          <pc:docMk/>
          <pc:sldMk cId="779195040" sldId="287"/>
        </pc:sldMkLst>
        <pc:spChg chg="mod">
          <ac:chgData name="Stoyan Tranev" userId="3860ec01dca6ed6c" providerId="LiveId" clId="{ECE0C551-3708-459C-AD08-3BE9229ED010}" dt="2022-12-01T20:16:53.012" v="404" actId="14100"/>
          <ac:spMkLst>
            <pc:docMk/>
            <pc:sldMk cId="779195040" sldId="287"/>
            <ac:spMk id="2" creationId="{00000000-0000-0000-0000-000000000000}"/>
          </ac:spMkLst>
        </pc:spChg>
        <pc:spChg chg="mod">
          <ac:chgData name="Stoyan Tranev" userId="3860ec01dca6ed6c" providerId="LiveId" clId="{ECE0C551-3708-459C-AD08-3BE9229ED010}" dt="2022-12-01T20:32:44.045" v="460" actId="14100"/>
          <ac:spMkLst>
            <pc:docMk/>
            <pc:sldMk cId="779195040" sldId="287"/>
            <ac:spMk id="3" creationId="{00000000-0000-0000-0000-000000000000}"/>
          </ac:spMkLst>
        </pc:spChg>
        <pc:spChg chg="add del">
          <ac:chgData name="Stoyan Tranev" userId="3860ec01dca6ed6c" providerId="LiveId" clId="{ECE0C551-3708-459C-AD08-3BE9229ED010}" dt="2022-12-01T20:01:38.699" v="386" actId="22"/>
          <ac:spMkLst>
            <pc:docMk/>
            <pc:sldMk cId="779195040" sldId="287"/>
            <ac:spMk id="10" creationId="{56C90D24-4772-9A89-EB9C-C995466436C0}"/>
          </ac:spMkLst>
        </pc:spChg>
        <pc:picChg chg="add del mod">
          <ac:chgData name="Stoyan Tranev" userId="3860ec01dca6ed6c" providerId="LiveId" clId="{ECE0C551-3708-459C-AD08-3BE9229ED010}" dt="2022-12-01T19:17:09.484" v="78" actId="478"/>
          <ac:picMkLst>
            <pc:docMk/>
            <pc:sldMk cId="779195040" sldId="287"/>
            <ac:picMk id="5" creationId="{081FE418-2F21-FC21-6D41-749608F7303B}"/>
          </ac:picMkLst>
        </pc:picChg>
        <pc:picChg chg="add del">
          <ac:chgData name="Stoyan Tranev" userId="3860ec01dca6ed6c" providerId="LiveId" clId="{ECE0C551-3708-459C-AD08-3BE9229ED010}" dt="2022-12-01T19:18:04.804" v="81"/>
          <ac:picMkLst>
            <pc:docMk/>
            <pc:sldMk cId="779195040" sldId="287"/>
            <ac:picMk id="6" creationId="{BBA1C8A0-8A8B-B97F-AFC4-48869C3D77B9}"/>
          </ac:picMkLst>
        </pc:picChg>
        <pc:picChg chg="add del mod">
          <ac:chgData name="Stoyan Tranev" userId="3860ec01dca6ed6c" providerId="LiveId" clId="{ECE0C551-3708-459C-AD08-3BE9229ED010}" dt="2022-12-01T20:00:55.743" v="381" actId="21"/>
          <ac:picMkLst>
            <pc:docMk/>
            <pc:sldMk cId="779195040" sldId="287"/>
            <ac:picMk id="7" creationId="{144D6D4F-D3F4-7307-3F0D-8C01AC545C61}"/>
          </ac:picMkLst>
        </pc:picChg>
        <pc:picChg chg="add del">
          <ac:chgData name="Stoyan Tranev" userId="3860ec01dca6ed6c" providerId="LiveId" clId="{ECE0C551-3708-459C-AD08-3BE9229ED010}" dt="2022-12-01T20:01:26.149" v="384" actId="478"/>
          <ac:picMkLst>
            <pc:docMk/>
            <pc:sldMk cId="779195040" sldId="287"/>
            <ac:picMk id="8" creationId="{77098829-DB4C-795A-EEA6-0CC872A56A7C}"/>
          </ac:picMkLst>
        </pc:picChg>
        <pc:picChg chg="add mod">
          <ac:chgData name="Stoyan Tranev" userId="3860ec01dca6ed6c" providerId="LiveId" clId="{ECE0C551-3708-459C-AD08-3BE9229ED010}" dt="2022-12-01T20:04:39.939" v="388"/>
          <ac:picMkLst>
            <pc:docMk/>
            <pc:sldMk cId="779195040" sldId="287"/>
            <ac:picMk id="11" creationId="{1112A20C-0714-033A-9BC0-F97368F656F1}"/>
          </ac:picMkLst>
        </pc:picChg>
        <pc:picChg chg="add del">
          <ac:chgData name="Stoyan Tranev" userId="3860ec01dca6ed6c" providerId="LiveId" clId="{ECE0C551-3708-459C-AD08-3BE9229ED010}" dt="2022-12-01T20:15:30.469" v="390" actId="478"/>
          <ac:picMkLst>
            <pc:docMk/>
            <pc:sldMk cId="779195040" sldId="287"/>
            <ac:picMk id="12" creationId="{14312B0F-D529-1C6B-0478-8890C8E075F2}"/>
          </ac:picMkLst>
        </pc:picChg>
        <pc:picChg chg="add mod">
          <ac:chgData name="Stoyan Tranev" userId="3860ec01dca6ed6c" providerId="LiveId" clId="{ECE0C551-3708-459C-AD08-3BE9229ED010}" dt="2022-12-01T20:17:03.420" v="408" actId="14100"/>
          <ac:picMkLst>
            <pc:docMk/>
            <pc:sldMk cId="779195040" sldId="287"/>
            <ac:picMk id="14" creationId="{D4C8E947-7490-8737-366A-B445093959C5}"/>
          </ac:picMkLst>
        </pc:picChg>
      </pc:sldChg>
      <pc:sldChg chg="addSp modSp mod">
        <pc:chgData name="Stoyan Tranev" userId="3860ec01dca6ed6c" providerId="LiveId" clId="{ECE0C551-3708-459C-AD08-3BE9229ED010}" dt="2022-12-01T20:29:19.578" v="442" actId="6549"/>
        <pc:sldMkLst>
          <pc:docMk/>
          <pc:sldMk cId="697592538" sldId="288"/>
        </pc:sldMkLst>
        <pc:spChg chg="mod">
          <ac:chgData name="Stoyan Tranev" userId="3860ec01dca6ed6c" providerId="LiveId" clId="{ECE0C551-3708-459C-AD08-3BE9229ED010}" dt="2022-12-01T20:29:19.578" v="442" actId="6549"/>
          <ac:spMkLst>
            <pc:docMk/>
            <pc:sldMk cId="697592538" sldId="288"/>
            <ac:spMk id="3" creationId="{00000000-0000-0000-0000-000000000000}"/>
          </ac:spMkLst>
        </pc:spChg>
        <pc:picChg chg="add mod">
          <ac:chgData name="Stoyan Tranev" userId="3860ec01dca6ed6c" providerId="LiveId" clId="{ECE0C551-3708-459C-AD08-3BE9229ED010}" dt="2022-12-01T20:24:37.301" v="415" actId="14100"/>
          <ac:picMkLst>
            <pc:docMk/>
            <pc:sldMk cId="697592538" sldId="288"/>
            <ac:picMk id="4" creationId="{33BEFDE2-EF87-F000-8BFD-02AF069D4C7C}"/>
          </ac:picMkLst>
        </pc:picChg>
      </pc:sldChg>
      <pc:sldChg chg="modSp mod">
        <pc:chgData name="Stoyan Tranev" userId="3860ec01dca6ed6c" providerId="LiveId" clId="{ECE0C551-3708-459C-AD08-3BE9229ED010}" dt="2022-12-01T19:59:51.932" v="380" actId="14100"/>
        <pc:sldMkLst>
          <pc:docMk/>
          <pc:sldMk cId="1597650628" sldId="289"/>
        </pc:sldMkLst>
        <pc:spChg chg="mod">
          <ac:chgData name="Stoyan Tranev" userId="3860ec01dca6ed6c" providerId="LiveId" clId="{ECE0C551-3708-459C-AD08-3BE9229ED010}" dt="2022-12-01T19:59:51.932" v="380" actId="14100"/>
          <ac:spMkLst>
            <pc:docMk/>
            <pc:sldMk cId="1597650628" sldId="289"/>
            <ac:spMk id="3" creationId="{00000000-0000-0000-0000-000000000000}"/>
          </ac:spMkLst>
        </pc:spChg>
      </pc:sldChg>
      <pc:sldChg chg="modSp mod">
        <pc:chgData name="Stoyan Tranev" userId="3860ec01dca6ed6c" providerId="LiveId" clId="{ECE0C551-3708-459C-AD08-3BE9229ED010}" dt="2022-12-01T19:50:24.724" v="335" actId="14100"/>
        <pc:sldMkLst>
          <pc:docMk/>
          <pc:sldMk cId="2541400167" sldId="290"/>
        </pc:sldMkLst>
        <pc:spChg chg="mod">
          <ac:chgData name="Stoyan Tranev" userId="3860ec01dca6ed6c" providerId="LiveId" clId="{ECE0C551-3708-459C-AD08-3BE9229ED010}" dt="2022-12-01T19:50:19.433" v="334" actId="20577"/>
          <ac:spMkLst>
            <pc:docMk/>
            <pc:sldMk cId="2541400167" sldId="290"/>
            <ac:spMk id="3" creationId="{00000000-0000-0000-0000-000000000000}"/>
          </ac:spMkLst>
        </pc:spChg>
        <pc:picChg chg="mod">
          <ac:chgData name="Stoyan Tranev" userId="3860ec01dca6ed6c" providerId="LiveId" clId="{ECE0C551-3708-459C-AD08-3BE9229ED010}" dt="2022-12-01T19:50:24.724" v="335" actId="14100"/>
          <ac:picMkLst>
            <pc:docMk/>
            <pc:sldMk cId="2541400167" sldId="290"/>
            <ac:picMk id="5" creationId="{891A434B-0180-77C0-D94A-F6595CC9EE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5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" name="Isosceles Triangle 60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81723" y="609600"/>
            <a:ext cx="4512989" cy="529389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600" dirty="0">
                <a:solidFill>
                  <a:srgbClr val="FFFFFF"/>
                </a:solidFill>
              </a:rPr>
              <a:t>ПРОЕКТ № НИХ–449/2021</a:t>
            </a:r>
          </a:p>
        </p:txBody>
      </p:sp>
      <p:pic>
        <p:nvPicPr>
          <p:cNvPr id="5" name="Картина 5">
            <a:extLst>
              <a:ext uri="{FF2B5EF4-FFF2-40B4-BE49-F238E27FC236}">
                <a16:creationId xmlns:a16="http://schemas.microsoft.com/office/drawing/2014/main" id="{BEC3F17A-2FB6-6762-CDB9-51031C329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51" y="2605675"/>
            <a:ext cx="3856774" cy="17355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91958" y="1680857"/>
            <a:ext cx="4638753" cy="4474410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algn="l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МОДЕРНИ МЕТОДИ </a:t>
            </a:r>
            <a:endParaRPr lang="bg-BG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ЗА ВЗЕМАНЕ НА УПРАВЛЕНСКИ РЕШЕНИЯ</a:t>
            </a:r>
            <a:endParaRPr lang="bg-BG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l">
              <a:buFont typeface="Wingdings 3" charset="2"/>
              <a:buChar char=""/>
            </a:pPr>
            <a:endParaRPr lang="en-US" sz="3200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az-Cyrl-AZ" b="1" dirty="0">
                <a:solidFill>
                  <a:srgbClr val="FFFFFF"/>
                </a:solidFill>
              </a:rPr>
              <a:t>С</a:t>
            </a:r>
            <a:r>
              <a:rPr lang="en-US" b="1" dirty="0" err="1">
                <a:solidFill>
                  <a:srgbClr val="FFFFFF"/>
                </a:solidFill>
              </a:rPr>
              <a:t>рок</a:t>
            </a:r>
            <a:r>
              <a:rPr lang="bg-BG" b="1" dirty="0">
                <a:solidFill>
                  <a:srgbClr val="FFFFFF"/>
                </a:solidFill>
              </a:rPr>
              <a:t> </a:t>
            </a:r>
            <a:r>
              <a:rPr lang="en-US" b="1" dirty="0">
                <a:solidFill>
                  <a:srgbClr val="FFFFFF"/>
                </a:solidFill>
              </a:rPr>
              <a:t>– </a:t>
            </a:r>
            <a:r>
              <a:rPr lang="en-US" b="1" dirty="0" err="1">
                <a:solidFill>
                  <a:srgbClr val="FFFFFF"/>
                </a:solidFill>
              </a:rPr>
              <a:t>две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години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i="1" dirty="0">
                <a:solidFill>
                  <a:srgbClr val="FFFFFF"/>
                </a:solidFill>
              </a:rPr>
              <a:t>(2021-2022г.)</a:t>
            </a: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en-US" b="1" dirty="0">
                <a:solidFill>
                  <a:srgbClr val="FFFFFF"/>
                </a:solidFill>
              </a:rPr>
              <a:t>ВТОРИ ФИНАЛЕН ЕТАП</a:t>
            </a: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bg-BG" b="1" dirty="0">
                <a:solidFill>
                  <a:srgbClr val="FFFFFF"/>
                </a:solidFill>
              </a:rPr>
              <a:t>                  Проектен мениджър:</a:t>
            </a:r>
            <a:endParaRPr lang="bg-BG" b="1" i="1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r>
              <a:rPr lang="bg-BG" b="1" i="1" dirty="0">
                <a:solidFill>
                  <a:srgbClr val="FFFFFF"/>
                </a:solidFill>
              </a:rPr>
              <a:t>            </a:t>
            </a:r>
            <a:r>
              <a:rPr lang="en-US" b="1" i="1" dirty="0" err="1">
                <a:solidFill>
                  <a:srgbClr val="FFFFFF"/>
                </a:solidFill>
              </a:rPr>
              <a:t>доц</a:t>
            </a:r>
            <a:r>
              <a:rPr lang="en-US" b="1" i="1" dirty="0">
                <a:solidFill>
                  <a:srgbClr val="FFFFFF"/>
                </a:solidFill>
              </a:rPr>
              <a:t>. д-р </a:t>
            </a:r>
            <a:r>
              <a:rPr lang="en-US" b="1" dirty="0" err="1">
                <a:solidFill>
                  <a:srgbClr val="FFFFFF"/>
                </a:solidFill>
              </a:rPr>
              <a:t>Стоян</a:t>
            </a:r>
            <a:r>
              <a:rPr lang="en-US" b="1" dirty="0">
                <a:solidFill>
                  <a:srgbClr val="FFFFFF"/>
                </a:solidFill>
              </a:rPr>
              <a:t> Транев</a:t>
            </a: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  <a:p>
            <a:pPr algn="l">
              <a:buFont typeface="Wingdings 3" charset="2"/>
              <a:buChar char="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18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9903416" cy="720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Финансов </a:t>
            </a:r>
            <a:r>
              <a:rPr lang="ru-RU" sz="3200" b="1" dirty="0" err="1">
                <a:solidFill>
                  <a:schemeClr val="accent2"/>
                </a:solidFill>
              </a:rPr>
              <a:t>мениджмънт</a:t>
            </a:r>
            <a:r>
              <a:rPr lang="ru-RU" sz="3200" b="1" dirty="0">
                <a:solidFill>
                  <a:schemeClr val="accent2"/>
                </a:solidFill>
              </a:rPr>
              <a:t> и </a:t>
            </a:r>
            <a:r>
              <a:rPr lang="ru-RU" sz="3200" b="1" dirty="0" err="1">
                <a:solidFill>
                  <a:schemeClr val="accent2"/>
                </a:solidFill>
              </a:rPr>
              <a:t>проектна</a:t>
            </a:r>
            <a:r>
              <a:rPr lang="ru-RU" sz="3200" b="1" dirty="0">
                <a:solidFill>
                  <a:schemeClr val="accent2"/>
                </a:solidFill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</a:rPr>
              <a:t>ефективност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589" y="927100"/>
            <a:ext cx="9044101" cy="5778500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УСВОЯЕМОСТ НА ОТПУСНАТИТЕ СРЕДСТВА - </a:t>
            </a:r>
            <a:r>
              <a:rPr lang="ru-RU" sz="5200" u="sng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100%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 </a:t>
            </a:r>
            <a:r>
              <a:rPr lang="ru-RU" sz="29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проектен</a:t>
            </a: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бюджет: 5170.00лв. 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Изразходени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средства: 5170.00 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Отпуснат</a:t>
            </a: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бюджет за 1 година - 2170 </a:t>
            </a:r>
            <a:r>
              <a:rPr lang="ru-RU" sz="2900" dirty="0" err="1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./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Изразходените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с-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: 2170 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Отпуснат</a:t>
            </a: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за 2 година: 3000.00 </a:t>
            </a:r>
            <a:r>
              <a:rPr lang="ru-RU" sz="29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9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Изразходени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с-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3000,00 </a:t>
            </a:r>
            <a:r>
              <a:rPr lang="ru-RU" sz="29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ЕФЕКТИВНОСТ: </a:t>
            </a:r>
            <a:r>
              <a:rPr lang="ru-RU" sz="4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ru-RU" sz="4100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статии</a:t>
            </a:r>
            <a:r>
              <a:rPr lang="ru-RU" sz="4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4100" u="sng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базата</a:t>
            </a:r>
            <a:r>
              <a:rPr lang="ru-RU" sz="4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en-US" sz="4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 и Web of science</a:t>
            </a:r>
            <a:r>
              <a:rPr lang="ru-RU" sz="4100" u="sng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bg-BG" sz="31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етап 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– една статия с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IF 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bg-BG" sz="3200" dirty="0" err="1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квартил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Q2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две статии с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SJR 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едната с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3, а другата с </a:t>
            </a:r>
            <a:r>
              <a:rPr lang="en-GB" sz="3200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Q4</a:t>
            </a:r>
            <a:endParaRPr lang="ru-RU" sz="32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 </a:t>
            </a:r>
            <a:r>
              <a:rPr lang="bg-BG" sz="3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етап </a:t>
            </a:r>
            <a:r>
              <a:rPr lang="bg-BG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три статии 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SJR с </a:t>
            </a:r>
            <a:r>
              <a:rPr 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квартил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Q4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 две </a:t>
            </a:r>
            <a:r>
              <a:rPr 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статии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индексирани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3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Scopus и Web of science</a:t>
            </a:r>
            <a:endParaRPr lang="en-GB" sz="3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1A434B-0180-77C0-D94A-F6595CC9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291" y="2216727"/>
            <a:ext cx="3075708" cy="4641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400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B8E85-924C-C537-249C-82A81282A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421" y="449178"/>
            <a:ext cx="10651958" cy="1042737"/>
          </a:xfrm>
        </p:spPr>
        <p:txBody>
          <a:bodyPr>
            <a:noAutofit/>
          </a:bodyPr>
          <a:lstStyle/>
          <a:p>
            <a:r>
              <a:rPr lang="bg-BG" sz="4400" dirty="0"/>
              <a:t>БЛАГОДАРИМ ВИ ЗА ВНИМАНИЕТО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8D15FF-19BB-17F6-BE1A-3A70AC340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32547"/>
            <a:ext cx="8218693" cy="4995607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4" name="Picture 2" descr="i-HYDROGEN – Intelligent Hydrogen Solutions">
            <a:extLst>
              <a:ext uri="{FF2B5EF4-FFF2-40B4-BE49-F238E27FC236}">
                <a16:creationId xmlns:a16="http://schemas.microsoft.com/office/drawing/2014/main" id="{EB4AD816-0746-1E1F-884B-2B850F402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2" y="1732547"/>
            <a:ext cx="8218695" cy="4995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2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505" y="-88900"/>
            <a:ext cx="10390908" cy="431800"/>
          </a:xfrm>
        </p:spPr>
        <p:txBody>
          <a:bodyPr>
            <a:noAutofit/>
          </a:bodyPr>
          <a:lstStyle/>
          <a:p>
            <a:pPr algn="ctr"/>
            <a:r>
              <a:rPr lang="bg-BG" sz="2800" b="1" dirty="0">
                <a:solidFill>
                  <a:schemeClr val="accent2"/>
                </a:solidFill>
              </a:rPr>
              <a:t>Изследователски екип</a:t>
            </a:r>
            <a:endParaRPr lang="bg-BG" sz="28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454" y="408214"/>
            <a:ext cx="11227446" cy="62888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bg-BG" sz="7600" i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bg-BG" sz="8800" i="1" u="sng" dirty="0">
                <a:solidFill>
                  <a:srgbClr val="FF0000"/>
                </a:solidFill>
              </a:rPr>
              <a:t>Научен екип - втора година-2022: общ брой участници – 1</a:t>
            </a:r>
            <a:r>
              <a:rPr lang="en-GB" sz="8800" i="1" u="sng" dirty="0">
                <a:solidFill>
                  <a:srgbClr val="FF0000"/>
                </a:solidFill>
              </a:rPr>
              <a:t>0</a:t>
            </a:r>
            <a:r>
              <a:rPr lang="bg-BG" sz="8800" i="1" u="sng" dirty="0">
                <a:solidFill>
                  <a:srgbClr val="FF0000"/>
                </a:solidFill>
              </a:rPr>
              <a:t> </a:t>
            </a:r>
          </a:p>
          <a:p>
            <a:r>
              <a:rPr lang="ru-RU" sz="8800" i="1" dirty="0"/>
              <a:t>1. </a:t>
            </a:r>
            <a:r>
              <a:rPr lang="ru-RU" sz="8800" i="1" dirty="0" err="1">
                <a:solidFill>
                  <a:srgbClr val="7030A0"/>
                </a:solidFill>
              </a:rPr>
              <a:t>Проектен</a:t>
            </a:r>
            <a:r>
              <a:rPr lang="ru-RU" sz="8800" i="1" dirty="0">
                <a:solidFill>
                  <a:srgbClr val="7030A0"/>
                </a:solidFill>
              </a:rPr>
              <a:t> </a:t>
            </a:r>
            <a:r>
              <a:rPr lang="ru-RU" sz="8800" i="1" dirty="0" err="1">
                <a:solidFill>
                  <a:srgbClr val="7030A0"/>
                </a:solidFill>
              </a:rPr>
              <a:t>мениджър</a:t>
            </a:r>
            <a:r>
              <a:rPr lang="ru-RU" sz="8800" i="1" dirty="0">
                <a:solidFill>
                  <a:srgbClr val="7030A0"/>
                </a:solidFill>
              </a:rPr>
              <a:t>: </a:t>
            </a:r>
            <a:r>
              <a:rPr lang="ru-RU" sz="8800" i="1" dirty="0"/>
              <a:t>доц. д-р </a:t>
            </a:r>
            <a:r>
              <a:rPr lang="ru-RU" sz="8800" i="1" dirty="0" err="1"/>
              <a:t>Стоян</a:t>
            </a:r>
            <a:r>
              <a:rPr lang="ru-RU" sz="8800" i="1" dirty="0"/>
              <a:t> Транев - ФОН </a:t>
            </a:r>
          </a:p>
          <a:p>
            <a:r>
              <a:rPr lang="ru-RU" sz="8800" i="1" dirty="0"/>
              <a:t>2. доц. д-р </a:t>
            </a:r>
            <a:r>
              <a:rPr lang="ru-RU" sz="8800" i="1" dirty="0" err="1"/>
              <a:t>Величка</a:t>
            </a:r>
            <a:r>
              <a:rPr lang="ru-RU" sz="8800" i="1" dirty="0"/>
              <a:t> Транева</a:t>
            </a:r>
            <a:r>
              <a:rPr lang="en-US" sz="8800" i="1" dirty="0"/>
              <a:t> </a:t>
            </a:r>
            <a:r>
              <a:rPr lang="ru-RU" sz="8800" i="1" dirty="0"/>
              <a:t> – ФПН</a:t>
            </a:r>
          </a:p>
          <a:p>
            <a:r>
              <a:rPr lang="ru-RU" sz="8800" i="1" dirty="0"/>
              <a:t>3.	гл. ас. д-р Албена </a:t>
            </a:r>
            <a:r>
              <a:rPr lang="ru-RU" sz="8800" i="1" dirty="0" err="1"/>
              <a:t>Янакиева</a:t>
            </a:r>
            <a:r>
              <a:rPr lang="ru-RU" sz="8800" i="1" dirty="0"/>
              <a:t> - ФОН </a:t>
            </a:r>
          </a:p>
          <a:p>
            <a:r>
              <a:rPr lang="ru-RU" sz="8800" i="1" dirty="0"/>
              <a:t>4.	гл. ас. д-р Пламена </a:t>
            </a:r>
            <a:r>
              <a:rPr lang="ru-RU" sz="8800" i="1" dirty="0" err="1"/>
              <a:t>Йовчева</a:t>
            </a:r>
            <a:r>
              <a:rPr lang="ru-RU" sz="8800" i="1" dirty="0"/>
              <a:t> – ФПН</a:t>
            </a:r>
          </a:p>
          <a:p>
            <a:r>
              <a:rPr lang="ru-RU" sz="8800" i="1" dirty="0">
                <a:solidFill>
                  <a:schemeClr val="tx1"/>
                </a:solidFill>
              </a:rPr>
              <a:t>5. </a:t>
            </a:r>
            <a:r>
              <a:rPr lang="ru-RU" sz="8800" i="1" dirty="0">
                <a:solidFill>
                  <a:srgbClr val="FF0000"/>
                </a:solidFill>
              </a:rPr>
              <a:t>докторант</a:t>
            </a:r>
            <a:r>
              <a:rPr lang="ru-RU" sz="8800" i="1" dirty="0">
                <a:solidFill>
                  <a:schemeClr val="tx1"/>
                </a:solidFill>
              </a:rPr>
              <a:t> Иван </a:t>
            </a:r>
            <a:r>
              <a:rPr lang="ru-RU" sz="8800" i="1" dirty="0" err="1">
                <a:solidFill>
                  <a:schemeClr val="tx1"/>
                </a:solidFill>
              </a:rPr>
              <a:t>Илчев</a:t>
            </a:r>
            <a:r>
              <a:rPr lang="ru-RU" sz="8800" i="1" dirty="0">
                <a:solidFill>
                  <a:schemeClr val="tx1"/>
                </a:solidFill>
              </a:rPr>
              <a:t> – Университет «Проф. д-р </a:t>
            </a:r>
            <a:r>
              <a:rPr lang="ru-RU" sz="8800" i="1" dirty="0" err="1">
                <a:solidFill>
                  <a:schemeClr val="tx1"/>
                </a:solidFill>
              </a:rPr>
              <a:t>Асен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Златаров</a:t>
            </a:r>
            <a:r>
              <a:rPr lang="ru-RU" sz="8800" i="1" dirty="0">
                <a:solidFill>
                  <a:schemeClr val="tx1"/>
                </a:solidFill>
              </a:rPr>
              <a:t>» -- Бургас</a:t>
            </a:r>
          </a:p>
          <a:p>
            <a:r>
              <a:rPr lang="bg-BG" sz="8800" i="1" dirty="0">
                <a:solidFill>
                  <a:srgbClr val="7030A0"/>
                </a:solidFill>
              </a:rPr>
              <a:t>Пет студента - </a:t>
            </a:r>
            <a:r>
              <a:rPr lang="ru-RU" sz="8800" i="1" dirty="0">
                <a:solidFill>
                  <a:srgbClr val="7030A0"/>
                </a:solidFill>
              </a:rPr>
              <a:t>Университет «Проф. д-р </a:t>
            </a:r>
            <a:r>
              <a:rPr lang="ru-RU" sz="8800" i="1" dirty="0" err="1">
                <a:solidFill>
                  <a:srgbClr val="7030A0"/>
                </a:solidFill>
              </a:rPr>
              <a:t>Асен</a:t>
            </a:r>
            <a:r>
              <a:rPr lang="ru-RU" sz="8800" i="1" dirty="0">
                <a:solidFill>
                  <a:srgbClr val="7030A0"/>
                </a:solidFill>
              </a:rPr>
              <a:t> Златаров» -- Бургас</a:t>
            </a:r>
            <a:endParaRPr lang="bg-BG" sz="8800" i="1" dirty="0">
              <a:solidFill>
                <a:srgbClr val="7030A0"/>
              </a:solidFill>
            </a:endParaRPr>
          </a:p>
          <a:p>
            <a:r>
              <a:rPr lang="ru-RU" sz="8800" i="1" dirty="0">
                <a:solidFill>
                  <a:schemeClr val="tx1"/>
                </a:solidFill>
              </a:rPr>
              <a:t>6.	</a:t>
            </a:r>
            <a:r>
              <a:rPr lang="ru-RU" sz="8800" i="1" dirty="0" err="1">
                <a:solidFill>
                  <a:srgbClr val="002060"/>
                </a:solidFill>
              </a:rPr>
              <a:t>Николинка</a:t>
            </a:r>
            <a:r>
              <a:rPr lang="ru-RU" sz="8800" i="1" dirty="0">
                <a:solidFill>
                  <a:srgbClr val="002060"/>
                </a:solidFill>
              </a:rPr>
              <a:t> </a:t>
            </a:r>
            <a:r>
              <a:rPr lang="ru-RU" sz="8800" i="1" dirty="0" err="1">
                <a:solidFill>
                  <a:srgbClr val="002060"/>
                </a:solidFill>
              </a:rPr>
              <a:t>Петкова</a:t>
            </a:r>
            <a:r>
              <a:rPr lang="ru-RU" sz="8800" i="1" dirty="0">
                <a:solidFill>
                  <a:srgbClr val="002060"/>
                </a:solidFill>
              </a:rPr>
              <a:t> Иванова, фак. № УМОшпр254, </a:t>
            </a:r>
            <a:r>
              <a:rPr lang="ru-RU" sz="8800" i="1" dirty="0" err="1">
                <a:solidFill>
                  <a:srgbClr val="002060"/>
                </a:solidFill>
              </a:rPr>
              <a:t>магистърска</a:t>
            </a:r>
            <a:r>
              <a:rPr lang="ru-RU" sz="8800" i="1" dirty="0">
                <a:solidFill>
                  <a:srgbClr val="002060"/>
                </a:solidFill>
              </a:rPr>
              <a:t> </a:t>
            </a:r>
            <a:r>
              <a:rPr lang="ru-RU" sz="8800" i="1" dirty="0" err="1">
                <a:solidFill>
                  <a:srgbClr val="002060"/>
                </a:solidFill>
              </a:rPr>
              <a:t>специалност</a:t>
            </a:r>
            <a:r>
              <a:rPr lang="ru-RU" sz="8800" i="1" dirty="0">
                <a:solidFill>
                  <a:srgbClr val="002060"/>
                </a:solidFill>
              </a:rPr>
              <a:t> “ </a:t>
            </a:r>
            <a:r>
              <a:rPr lang="ru-RU" sz="8800" i="1" dirty="0" err="1">
                <a:solidFill>
                  <a:srgbClr val="002060"/>
                </a:solidFill>
              </a:rPr>
              <a:t>Индустриален</a:t>
            </a:r>
            <a:r>
              <a:rPr lang="ru-RU" sz="8800" i="1" dirty="0">
                <a:solidFill>
                  <a:srgbClr val="002060"/>
                </a:solidFill>
              </a:rPr>
              <a:t> </a:t>
            </a:r>
            <a:r>
              <a:rPr lang="ru-RU" sz="8800" i="1" dirty="0" err="1">
                <a:solidFill>
                  <a:srgbClr val="002060"/>
                </a:solidFill>
              </a:rPr>
              <a:t>мениджмънт</a:t>
            </a:r>
            <a:r>
              <a:rPr lang="ru-RU" sz="8800" i="1" dirty="0">
                <a:solidFill>
                  <a:srgbClr val="002060"/>
                </a:solidFill>
              </a:rPr>
              <a:t> - Управление на </a:t>
            </a:r>
            <a:r>
              <a:rPr lang="ru-RU" sz="8800" i="1" dirty="0" err="1">
                <a:solidFill>
                  <a:srgbClr val="002060"/>
                </a:solidFill>
              </a:rPr>
              <a:t>операциите</a:t>
            </a:r>
            <a:r>
              <a:rPr lang="ru-RU" sz="8800" i="1" dirty="0">
                <a:solidFill>
                  <a:srgbClr val="002060"/>
                </a:solidFill>
              </a:rPr>
              <a:t>, </a:t>
            </a:r>
            <a:r>
              <a:rPr lang="ru-RU" sz="8800" i="1" dirty="0" err="1">
                <a:solidFill>
                  <a:srgbClr val="002060"/>
                </a:solidFill>
              </a:rPr>
              <a:t>процедурите</a:t>
            </a:r>
            <a:r>
              <a:rPr lang="ru-RU" sz="8800" i="1" dirty="0">
                <a:solidFill>
                  <a:srgbClr val="002060"/>
                </a:solidFill>
              </a:rPr>
              <a:t> и </a:t>
            </a:r>
            <a:r>
              <a:rPr lang="ru-RU" sz="8800" i="1" dirty="0" err="1">
                <a:solidFill>
                  <a:srgbClr val="002060"/>
                </a:solidFill>
              </a:rPr>
              <a:t>митническо</a:t>
            </a:r>
            <a:r>
              <a:rPr lang="ru-RU" sz="8800" i="1" dirty="0">
                <a:solidFill>
                  <a:srgbClr val="002060"/>
                </a:solidFill>
              </a:rPr>
              <a:t> </a:t>
            </a:r>
            <a:r>
              <a:rPr lang="ru-RU" sz="8800" i="1" dirty="0" err="1">
                <a:solidFill>
                  <a:srgbClr val="002060"/>
                </a:solidFill>
              </a:rPr>
              <a:t>обслужване</a:t>
            </a:r>
            <a:r>
              <a:rPr lang="ru-RU" sz="8800" i="1" dirty="0">
                <a:solidFill>
                  <a:srgbClr val="002060"/>
                </a:solidFill>
              </a:rPr>
              <a:t> при </a:t>
            </a:r>
            <a:r>
              <a:rPr lang="ru-RU" sz="8800" i="1" dirty="0" err="1">
                <a:solidFill>
                  <a:srgbClr val="002060"/>
                </a:solidFill>
              </a:rPr>
              <a:t>търговия</a:t>
            </a:r>
            <a:r>
              <a:rPr lang="ru-RU" sz="8800" i="1" dirty="0">
                <a:solidFill>
                  <a:srgbClr val="002060"/>
                </a:solidFill>
              </a:rPr>
              <a:t> с </a:t>
            </a:r>
            <a:r>
              <a:rPr lang="ru-RU" sz="8800" i="1" dirty="0" err="1">
                <a:solidFill>
                  <a:srgbClr val="002060"/>
                </a:solidFill>
              </a:rPr>
              <a:t>акцизни</a:t>
            </a:r>
            <a:r>
              <a:rPr lang="ru-RU" sz="8800" i="1" dirty="0">
                <a:solidFill>
                  <a:srgbClr val="002060"/>
                </a:solidFill>
              </a:rPr>
              <a:t> стоки”</a:t>
            </a:r>
          </a:p>
          <a:p>
            <a:r>
              <a:rPr lang="ru-RU" sz="8800" i="1" dirty="0">
                <a:solidFill>
                  <a:schemeClr val="tx1"/>
                </a:solidFill>
              </a:rPr>
              <a:t>7.	</a:t>
            </a:r>
            <a:r>
              <a:rPr lang="ru-RU" sz="8800" i="1" dirty="0" err="1">
                <a:solidFill>
                  <a:srgbClr val="002060"/>
                </a:solidFill>
              </a:rPr>
              <a:t>Гергана</a:t>
            </a:r>
            <a:r>
              <a:rPr lang="ru-RU" sz="8800" i="1" dirty="0">
                <a:solidFill>
                  <a:srgbClr val="002060"/>
                </a:solidFill>
              </a:rPr>
              <a:t> Драгомирова Димитрова, маг. спец. Финансов </a:t>
            </a:r>
            <a:r>
              <a:rPr lang="ru-RU" sz="8800" i="1" dirty="0" err="1">
                <a:solidFill>
                  <a:srgbClr val="002060"/>
                </a:solidFill>
              </a:rPr>
              <a:t>мениджмънт</a:t>
            </a:r>
            <a:r>
              <a:rPr lang="ru-RU" sz="8800" i="1" dirty="0">
                <a:solidFill>
                  <a:srgbClr val="002060"/>
                </a:solidFill>
              </a:rPr>
              <a:t> на </a:t>
            </a:r>
            <a:r>
              <a:rPr lang="ru-RU" sz="8800" i="1" dirty="0" err="1">
                <a:solidFill>
                  <a:srgbClr val="002060"/>
                </a:solidFill>
              </a:rPr>
              <a:t>предприятието</a:t>
            </a:r>
            <a:r>
              <a:rPr lang="ru-RU" sz="8800" i="1" dirty="0">
                <a:solidFill>
                  <a:srgbClr val="002060"/>
                </a:solidFill>
              </a:rPr>
              <a:t>, фак. № ФМшпз465</a:t>
            </a:r>
          </a:p>
          <a:p>
            <a:r>
              <a:rPr lang="ru-RU" sz="8800" i="1" dirty="0">
                <a:solidFill>
                  <a:schemeClr val="tx1"/>
                </a:solidFill>
              </a:rPr>
              <a:t>8.	</a:t>
            </a:r>
            <a:r>
              <a:rPr lang="ru-RU" sz="8800" i="1" dirty="0" err="1">
                <a:solidFill>
                  <a:schemeClr val="tx1"/>
                </a:solidFill>
              </a:rPr>
              <a:t>Деси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Гюрова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Кралева</a:t>
            </a:r>
            <a:r>
              <a:rPr lang="ru-RU" sz="8800" i="1" dirty="0">
                <a:solidFill>
                  <a:schemeClr val="tx1"/>
                </a:solidFill>
              </a:rPr>
              <a:t> ИМ, II курс, </a:t>
            </a:r>
            <a:r>
              <a:rPr lang="ru-RU" sz="8800" i="1" dirty="0" err="1">
                <a:solidFill>
                  <a:schemeClr val="tx1"/>
                </a:solidFill>
              </a:rPr>
              <a:t>редовно</a:t>
            </a:r>
            <a:r>
              <a:rPr lang="ru-RU" sz="8800" i="1" dirty="0">
                <a:solidFill>
                  <a:schemeClr val="tx1"/>
                </a:solidFill>
              </a:rPr>
              <a:t>, фак. № ИМ 1107</a:t>
            </a:r>
          </a:p>
          <a:p>
            <a:r>
              <a:rPr lang="ru-RU" sz="8800" i="1" dirty="0">
                <a:solidFill>
                  <a:schemeClr val="tx1"/>
                </a:solidFill>
              </a:rPr>
              <a:t>9.	</a:t>
            </a:r>
            <a:r>
              <a:rPr lang="ru-RU" sz="8800" i="1" dirty="0" err="1">
                <a:solidFill>
                  <a:schemeClr val="tx1"/>
                </a:solidFill>
              </a:rPr>
              <a:t>Mарина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Ангелова</a:t>
            </a:r>
            <a:r>
              <a:rPr lang="ru-RU" sz="8800" i="1" dirty="0">
                <a:solidFill>
                  <a:schemeClr val="tx1"/>
                </a:solidFill>
              </a:rPr>
              <a:t> Димитрова спец. СУ, III курс, фак. №: СУ1414</a:t>
            </a:r>
          </a:p>
          <a:p>
            <a:r>
              <a:rPr lang="ru-RU" sz="8800" i="1" dirty="0">
                <a:solidFill>
                  <a:schemeClr val="tx1"/>
                </a:solidFill>
              </a:rPr>
              <a:t>10.	</a:t>
            </a:r>
            <a:r>
              <a:rPr lang="ru-RU" sz="8800" i="1" dirty="0" err="1">
                <a:solidFill>
                  <a:schemeClr val="tx1"/>
                </a:solidFill>
              </a:rPr>
              <a:t>Стоян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Атанасов</a:t>
            </a:r>
            <a:r>
              <a:rPr lang="ru-RU" sz="8800" i="1" dirty="0">
                <a:solidFill>
                  <a:schemeClr val="tx1"/>
                </a:solidFill>
              </a:rPr>
              <a:t> </a:t>
            </a:r>
            <a:r>
              <a:rPr lang="ru-RU" sz="8800" i="1" dirty="0" err="1">
                <a:solidFill>
                  <a:schemeClr val="tx1"/>
                </a:solidFill>
              </a:rPr>
              <a:t>Атанасов</a:t>
            </a:r>
            <a:r>
              <a:rPr lang="ru-RU" sz="8800" i="1" dirty="0">
                <a:solidFill>
                  <a:schemeClr val="tx1"/>
                </a:solidFill>
              </a:rPr>
              <a:t>, ИМ, I</a:t>
            </a:r>
            <a:r>
              <a:rPr lang="en-GB" sz="8800" i="1" dirty="0">
                <a:solidFill>
                  <a:schemeClr val="tx1"/>
                </a:solidFill>
              </a:rPr>
              <a:t>I</a:t>
            </a:r>
            <a:r>
              <a:rPr lang="ru-RU" sz="8800" i="1" dirty="0">
                <a:solidFill>
                  <a:schemeClr val="tx1"/>
                </a:solidFill>
              </a:rPr>
              <a:t> курс, </a:t>
            </a:r>
            <a:r>
              <a:rPr lang="ru-RU" sz="8800" i="1" dirty="0" err="1">
                <a:solidFill>
                  <a:schemeClr val="tx1"/>
                </a:solidFill>
              </a:rPr>
              <a:t>задочно</a:t>
            </a:r>
            <a:r>
              <a:rPr lang="ru-RU" sz="8800" i="1" dirty="0">
                <a:solidFill>
                  <a:schemeClr val="tx1"/>
                </a:solidFill>
              </a:rPr>
              <a:t> обучение, фак. №: ИМ 225</a:t>
            </a:r>
            <a:endParaRPr lang="bg-BG" sz="8800" dirty="0"/>
          </a:p>
        </p:txBody>
      </p:sp>
      <p:pic>
        <p:nvPicPr>
          <p:cNvPr id="4" name="istockphoto-1263865336-640_adpp_is">
            <a:hlinkClick r:id="" action="ppaction://media"/>
            <a:extLst>
              <a:ext uri="{FF2B5EF4-FFF2-40B4-BE49-F238E27FC236}">
                <a16:creationId xmlns:a16="http://schemas.microsoft.com/office/drawing/2014/main" id="{22DC4239-3E8B-5A70-5480-468998387AC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497456" y="0"/>
            <a:ext cx="3694544" cy="207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31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75" y="124691"/>
            <a:ext cx="10466005" cy="1475509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FF0000"/>
                </a:solidFill>
              </a:rPr>
              <a:t>ЦЕЛ: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Проектът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цели чрез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приложението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модерни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методи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извличане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на информация и знания да се представят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съвременни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алтернативи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за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оптимално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ru-RU" sz="2600" dirty="0" err="1">
                <a:solidFill>
                  <a:schemeClr val="accent2">
                    <a:lumMod val="75000"/>
                  </a:schemeClr>
                </a:solidFill>
              </a:rPr>
              <a:t>ефективно</a:t>
            </a:r>
            <a:r>
              <a:rPr lang="ru-RU" sz="2600" dirty="0">
                <a:solidFill>
                  <a:schemeClr val="accent2">
                    <a:lumMod val="75000"/>
                  </a:schemeClr>
                </a:solidFill>
              </a:rPr>
              <a:t> управление на бизнеса.</a:t>
            </a:r>
            <a:endParaRPr lang="bg-BG" sz="2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298"/>
            <a:ext cx="9144000" cy="462000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200" b="1" i="1" dirty="0">
                <a:solidFill>
                  <a:schemeClr val="accent2">
                    <a:lumMod val="50000"/>
                  </a:schemeClr>
                </a:solidFill>
              </a:rPr>
              <a:t>Задачи:</a:t>
            </a:r>
            <a:endParaRPr lang="bg-BG" sz="2200" dirty="0">
              <a:solidFill>
                <a:schemeClr val="accent2">
                  <a:lumMod val="50000"/>
                </a:schemeClr>
              </a:solidFill>
            </a:endParaRPr>
          </a:p>
          <a:p>
            <a:pPr lvl="0"/>
            <a:r>
              <a:rPr lang="ru-RU" dirty="0"/>
              <a:t>1)	Да се </a:t>
            </a:r>
            <a:r>
              <a:rPr lang="ru-RU" dirty="0" err="1"/>
              <a:t>представи</a:t>
            </a:r>
            <a:r>
              <a:rPr lang="ru-RU" dirty="0"/>
              <a:t> </a:t>
            </a:r>
            <a:r>
              <a:rPr lang="ru-RU" dirty="0" err="1"/>
              <a:t>използването</a:t>
            </a:r>
            <a:r>
              <a:rPr lang="ru-RU" dirty="0"/>
              <a:t> на интуиционистката размитост в управление на бизнеса и да се да се </a:t>
            </a:r>
            <a:r>
              <a:rPr lang="ru-RU" dirty="0" err="1"/>
              <a:t>изследва</a:t>
            </a:r>
            <a:r>
              <a:rPr lang="ru-RU" dirty="0"/>
              <a:t> </a:t>
            </a:r>
            <a:r>
              <a:rPr lang="ru-RU" dirty="0" err="1"/>
              <a:t>приложението</a:t>
            </a:r>
            <a:r>
              <a:rPr lang="ru-RU" dirty="0"/>
              <a:t> на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и модели за </a:t>
            </a:r>
            <a:r>
              <a:rPr lang="ru-RU" dirty="0" err="1"/>
              <a:t>вземане</a:t>
            </a:r>
            <a:r>
              <a:rPr lang="ru-RU" dirty="0"/>
              <a:t> на </a:t>
            </a:r>
            <a:r>
              <a:rPr lang="ru-RU" dirty="0" err="1"/>
              <a:t>ефективни</a:t>
            </a:r>
            <a:r>
              <a:rPr lang="ru-RU" dirty="0"/>
              <a:t> </a:t>
            </a:r>
            <a:r>
              <a:rPr lang="ru-RU" dirty="0" err="1"/>
              <a:t>управленски</a:t>
            </a:r>
            <a:r>
              <a:rPr lang="ru-RU" dirty="0"/>
              <a:t> решения;</a:t>
            </a:r>
          </a:p>
          <a:p>
            <a:pPr lvl="0"/>
            <a:r>
              <a:rPr lang="ru-RU" dirty="0"/>
              <a:t>2)	Да се </a:t>
            </a:r>
            <a:r>
              <a:rPr lang="ru-RU" dirty="0" err="1"/>
              <a:t>моделират</a:t>
            </a:r>
            <a:r>
              <a:rPr lang="ru-RU" dirty="0"/>
              <a:t> и </a:t>
            </a:r>
            <a:r>
              <a:rPr lang="ru-RU" dirty="0" err="1"/>
              <a:t>актуализират</a:t>
            </a:r>
            <a:r>
              <a:rPr lang="ru-RU" dirty="0"/>
              <a:t> </a:t>
            </a:r>
            <a:r>
              <a:rPr lang="ru-RU" dirty="0" err="1"/>
              <a:t>методите</a:t>
            </a:r>
            <a:r>
              <a:rPr lang="ru-RU" dirty="0"/>
              <a:t> за управление на бизнеса и </a:t>
            </a:r>
            <a:r>
              <a:rPr lang="ru-RU" dirty="0" err="1"/>
              <a:t>извличане</a:t>
            </a:r>
            <a:r>
              <a:rPr lang="ru-RU" dirty="0"/>
              <a:t> на знания за </a:t>
            </a:r>
            <a:r>
              <a:rPr lang="ru-RU" dirty="0" err="1"/>
              <a:t>мениджмънта</a:t>
            </a:r>
            <a:r>
              <a:rPr lang="ru-RU" dirty="0"/>
              <a:t> чрез </a:t>
            </a:r>
            <a:r>
              <a:rPr lang="ru-RU" dirty="0" err="1"/>
              <a:t>формално</a:t>
            </a:r>
            <a:r>
              <a:rPr lang="ru-RU" dirty="0"/>
              <a:t> описание с </a:t>
            </a:r>
            <a:r>
              <a:rPr lang="ru-RU" dirty="0" err="1"/>
              <a:t>апарата</a:t>
            </a:r>
            <a:r>
              <a:rPr lang="ru-RU" dirty="0"/>
              <a:t> на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 и интуиционистки </a:t>
            </a:r>
            <a:r>
              <a:rPr lang="ru-RU" dirty="0" err="1"/>
              <a:t>размитите</a:t>
            </a:r>
            <a:r>
              <a:rPr lang="ru-RU" dirty="0"/>
              <a:t> множества, </a:t>
            </a:r>
            <a:r>
              <a:rPr lang="ru-RU" dirty="0" err="1"/>
              <a:t>както</a:t>
            </a:r>
            <a:r>
              <a:rPr lang="ru-RU" dirty="0"/>
              <a:t> и с </a:t>
            </a:r>
            <a:r>
              <a:rPr lang="ru-RU" dirty="0" err="1"/>
              <a:t>други</a:t>
            </a:r>
            <a:r>
              <a:rPr lang="ru-RU" dirty="0"/>
              <a:t> </a:t>
            </a:r>
            <a:r>
              <a:rPr lang="ru-RU" dirty="0" err="1"/>
              <a:t>съвременни</a:t>
            </a:r>
            <a:r>
              <a:rPr lang="ru-RU" dirty="0"/>
              <a:t> </a:t>
            </a:r>
            <a:r>
              <a:rPr lang="ru-RU" dirty="0" err="1"/>
              <a:t>инструменти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3)	Да се </a:t>
            </a:r>
            <a:r>
              <a:rPr lang="ru-RU" dirty="0" err="1"/>
              <a:t>дефинират</a:t>
            </a:r>
            <a:r>
              <a:rPr lang="ru-RU" dirty="0"/>
              <a:t> нови </a:t>
            </a:r>
            <a:r>
              <a:rPr lang="ru-RU" dirty="0" err="1"/>
              <a:t>инструменти</a:t>
            </a:r>
            <a:r>
              <a:rPr lang="ru-RU" dirty="0"/>
              <a:t> за </a:t>
            </a:r>
            <a:r>
              <a:rPr lang="ru-RU" dirty="0" err="1"/>
              <a:t>извличане</a:t>
            </a:r>
            <a:r>
              <a:rPr lang="ru-RU" dirty="0"/>
              <a:t> на знания от </a:t>
            </a:r>
            <a:r>
              <a:rPr lang="ru-RU" dirty="0" err="1"/>
              <a:t>данни</a:t>
            </a:r>
            <a:r>
              <a:rPr lang="ru-RU" dirty="0"/>
              <a:t>, </a:t>
            </a:r>
            <a:r>
              <a:rPr lang="ru-RU" dirty="0" err="1"/>
              <a:t>свързани</a:t>
            </a:r>
            <a:r>
              <a:rPr lang="ru-RU" dirty="0"/>
              <a:t> с </a:t>
            </a:r>
            <a:r>
              <a:rPr lang="ru-RU" dirty="0" err="1"/>
              <a:t>управлението</a:t>
            </a:r>
            <a:r>
              <a:rPr lang="ru-RU" dirty="0"/>
              <a:t> на бизнеса - </a:t>
            </a:r>
            <a:r>
              <a:rPr lang="ru-RU" dirty="0" err="1"/>
              <a:t>разработване</a:t>
            </a:r>
            <a:r>
              <a:rPr lang="ru-RU" dirty="0"/>
              <a:t> на нови или </a:t>
            </a:r>
            <a:r>
              <a:rPr lang="ru-RU" dirty="0" err="1"/>
              <a:t>модифицирани</a:t>
            </a:r>
            <a:r>
              <a:rPr lang="ru-RU" dirty="0"/>
              <a:t> </a:t>
            </a:r>
            <a:r>
              <a:rPr lang="ru-RU" dirty="0" err="1"/>
              <a:t>метаевристични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r>
              <a:rPr lang="ru-RU" dirty="0"/>
              <a:t>;</a:t>
            </a:r>
          </a:p>
          <a:p>
            <a:pPr lvl="0"/>
            <a:r>
              <a:rPr lang="ru-RU" dirty="0"/>
              <a:t>4)	Да се </a:t>
            </a:r>
            <a:r>
              <a:rPr lang="ru-RU" dirty="0" err="1"/>
              <a:t>моделират</a:t>
            </a:r>
            <a:r>
              <a:rPr lang="ru-RU" dirty="0"/>
              <a:t> с </a:t>
            </a:r>
            <a:r>
              <a:rPr lang="ru-RU" dirty="0" err="1"/>
              <a:t>индексирани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 или чрез </a:t>
            </a:r>
            <a:r>
              <a:rPr lang="ru-RU" dirty="0" err="1"/>
              <a:t>евристични</a:t>
            </a:r>
            <a:r>
              <a:rPr lang="ru-RU" dirty="0"/>
              <a:t> </a:t>
            </a:r>
            <a:r>
              <a:rPr lang="ru-RU" dirty="0" err="1"/>
              <a:t>алгоритми</a:t>
            </a:r>
            <a:r>
              <a:rPr lang="ru-RU" dirty="0"/>
              <a:t> </a:t>
            </a:r>
            <a:r>
              <a:rPr lang="ru-RU" dirty="0" err="1"/>
              <a:t>отделни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на </a:t>
            </a:r>
            <a:r>
              <a:rPr lang="ru-RU" dirty="0" err="1"/>
              <a:t>управлението</a:t>
            </a:r>
            <a:r>
              <a:rPr lang="ru-RU" dirty="0"/>
              <a:t> на </a:t>
            </a:r>
            <a:r>
              <a:rPr lang="ru-RU" dirty="0" err="1"/>
              <a:t>реални</a:t>
            </a:r>
            <a:r>
              <a:rPr lang="ru-RU" dirty="0"/>
              <a:t> </a:t>
            </a:r>
            <a:r>
              <a:rPr lang="ru-RU" dirty="0" err="1"/>
              <a:t>икономически</a:t>
            </a:r>
            <a:r>
              <a:rPr lang="ru-RU" dirty="0"/>
              <a:t> </a:t>
            </a:r>
            <a:r>
              <a:rPr lang="ru-RU" dirty="0" err="1"/>
              <a:t>обекти</a:t>
            </a:r>
            <a:r>
              <a:rPr lang="ru-RU" dirty="0"/>
              <a:t> – </a:t>
            </a:r>
            <a:r>
              <a:rPr lang="ru-RU" dirty="0" err="1"/>
              <a:t>експертни</a:t>
            </a:r>
            <a:r>
              <a:rPr lang="ru-RU" dirty="0"/>
              <a:t> оценки, анализ на риска, </a:t>
            </a:r>
            <a:r>
              <a:rPr lang="ru-RU" dirty="0" err="1"/>
              <a:t>многокритериален</a:t>
            </a:r>
            <a:r>
              <a:rPr lang="ru-RU" dirty="0"/>
              <a:t> анализ в </a:t>
            </a:r>
            <a:r>
              <a:rPr lang="ru-RU" dirty="0" err="1"/>
              <a:t>оценяването</a:t>
            </a:r>
            <a:r>
              <a:rPr lang="ru-RU" dirty="0"/>
              <a:t> на </a:t>
            </a:r>
            <a:r>
              <a:rPr lang="ru-RU" dirty="0" err="1"/>
              <a:t>човешките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r>
              <a:rPr lang="ru-RU" dirty="0"/>
              <a:t>, дистрибуция и др.;</a:t>
            </a:r>
          </a:p>
          <a:p>
            <a:pPr lvl="0"/>
            <a:r>
              <a:rPr lang="ru-RU" dirty="0"/>
              <a:t>5)	Да се </a:t>
            </a:r>
            <a:r>
              <a:rPr lang="ru-RU" dirty="0" err="1"/>
              <a:t>използват</a:t>
            </a:r>
            <a:r>
              <a:rPr lang="ru-RU" dirty="0"/>
              <a:t>, </a:t>
            </a:r>
            <a:r>
              <a:rPr lang="ru-RU" dirty="0" err="1"/>
              <a:t>разширят</a:t>
            </a:r>
            <a:r>
              <a:rPr lang="ru-RU" dirty="0"/>
              <a:t> и </a:t>
            </a:r>
            <a:r>
              <a:rPr lang="ru-RU" dirty="0" err="1"/>
              <a:t>тестват</a:t>
            </a:r>
            <a:r>
              <a:rPr lang="ru-RU" dirty="0"/>
              <a:t> </a:t>
            </a:r>
            <a:r>
              <a:rPr lang="ru-RU" dirty="0" err="1"/>
              <a:t>софтуерните</a:t>
            </a:r>
            <a:r>
              <a:rPr lang="ru-RU" dirty="0"/>
              <a:t> приложения, </a:t>
            </a:r>
            <a:r>
              <a:rPr lang="ru-RU" dirty="0" err="1"/>
              <a:t>публикуване</a:t>
            </a:r>
            <a:r>
              <a:rPr lang="ru-RU" dirty="0"/>
              <a:t> в среда под отворен код, за </a:t>
            </a:r>
            <a:r>
              <a:rPr lang="ru-RU" dirty="0" err="1"/>
              <a:t>индексираните</a:t>
            </a:r>
            <a:r>
              <a:rPr lang="ru-RU" dirty="0"/>
              <a:t> </a:t>
            </a:r>
            <a:r>
              <a:rPr lang="ru-RU" dirty="0" err="1"/>
              <a:t>матрици</a:t>
            </a:r>
            <a:r>
              <a:rPr lang="ru-RU" dirty="0"/>
              <a:t> и за интеркритериален анализ за реализация и анализ на </a:t>
            </a:r>
            <a:r>
              <a:rPr lang="ru-RU" dirty="0" err="1"/>
              <a:t>разработените</a:t>
            </a:r>
            <a:r>
              <a:rPr lang="ru-RU" dirty="0"/>
              <a:t> </a:t>
            </a:r>
            <a:r>
              <a:rPr lang="ru-RU" dirty="0" err="1"/>
              <a:t>оптимални</a:t>
            </a:r>
            <a:r>
              <a:rPr lang="ru-RU" dirty="0"/>
              <a:t> бизнес-модели;</a:t>
            </a:r>
          </a:p>
          <a:p>
            <a:pPr lvl="0"/>
            <a:r>
              <a:rPr lang="ru-RU" dirty="0"/>
              <a:t>6)	Да се </a:t>
            </a:r>
            <a:r>
              <a:rPr lang="ru-RU" dirty="0" err="1"/>
              <a:t>разпространят</a:t>
            </a:r>
            <a:r>
              <a:rPr lang="ru-RU" dirty="0"/>
              <a:t> </a:t>
            </a:r>
            <a:r>
              <a:rPr lang="ru-RU" dirty="0" err="1"/>
              <a:t>резултатите</a:t>
            </a:r>
            <a:r>
              <a:rPr lang="ru-RU" dirty="0"/>
              <a:t> от проекта.</a:t>
            </a:r>
          </a:p>
          <a:p>
            <a:endParaRPr lang="bg-BG" dirty="0"/>
          </a:p>
        </p:txBody>
      </p:sp>
      <p:pic>
        <p:nvPicPr>
          <p:cNvPr id="4" name="istockphoto-1323601500-640_adpp_is">
            <a:hlinkClick r:id="" action="ppaction://media"/>
            <a:extLst>
              <a:ext uri="{FF2B5EF4-FFF2-40B4-BE49-F238E27FC236}">
                <a16:creationId xmlns:a16="http://schemas.microsoft.com/office/drawing/2014/main" id="{6E9AD49F-565B-8E48-427E-5B45648AD5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68873" y="1748960"/>
            <a:ext cx="2623127" cy="169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61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0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8326581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-</a:t>
            </a:r>
            <a:r>
              <a:rPr lang="bg-BG" sz="3200" b="1" dirty="0">
                <a:solidFill>
                  <a:schemeClr val="accent2"/>
                </a:solidFill>
              </a:rPr>
              <a:t> ВТОРИ етап</a:t>
            </a:r>
            <a:r>
              <a:rPr lang="en-GB" sz="3200" b="1" dirty="0">
                <a:solidFill>
                  <a:schemeClr val="accent2"/>
                </a:solidFill>
              </a:rPr>
              <a:t> </a:t>
            </a:r>
            <a:r>
              <a:rPr lang="bg-BG" sz="3200" b="1" dirty="0">
                <a:solidFill>
                  <a:schemeClr val="accent2"/>
                </a:solidFill>
              </a:rPr>
              <a:t>2022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9" y="1308100"/>
            <a:ext cx="8974222" cy="5359400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научните публикации, публикувани в издания с импакт ранг - [1] </a:t>
            </a:r>
            <a:r>
              <a:rPr lang="en-GB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Q3</a:t>
            </a:r>
            <a:r>
              <a:rPr lang="bg-BG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[2]</a:t>
            </a:r>
            <a:r>
              <a:rPr lang="en-GB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[3]</a:t>
            </a:r>
            <a:r>
              <a:rPr lang="en-GB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Q4</a:t>
            </a:r>
            <a:r>
              <a:rPr lang="ru-RU" sz="3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az-Cyrl-AZ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[1]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</a:t>
            </a:r>
            <a:r>
              <a:rPr lang="en-US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Petrov,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P.,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Intuitionistic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Fuzzy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Knapsack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Problem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trough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Index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Matrices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Prism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NMA2022, SJR 0.295,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Quartile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Q3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az-Cyrl-AZ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[2]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S.,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Application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Interval-Valued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Intuitionistic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Fuzzy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Decision-Making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Method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Outsourcing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Using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Software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Program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S.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Fidanova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Recent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advances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computational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optimization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computational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intelligence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Springer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2022,   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 SJR 0.295,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Quartile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Q4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az-Cyrl-AZ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450215" algn="just">
              <a:spcBef>
                <a:spcPts val="0"/>
              </a:spcBef>
              <a:spcAft>
                <a:spcPts val="0"/>
              </a:spcAft>
            </a:pP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[3]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V., Tranev, S.,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Index-Matrix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Interpretation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a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Two-Stage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Three-Dimensional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Intuitionistic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Fuzzy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Transportation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Problem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S.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Fidanova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eds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.)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Recent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advances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computational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optimization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Studies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computational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intelligence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Springer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Cham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2022,   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),  SJR 0.295,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Quartile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Q4 (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bg-BG" sz="31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press</a:t>
            </a:r>
            <a:r>
              <a:rPr lang="bg-BG" sz="31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az-Cyrl-AZ" sz="31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EAB6B2-C77E-8991-8226-CD0ABF4C9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5673" y="0"/>
            <a:ext cx="2826327" cy="326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294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93964"/>
            <a:ext cx="7966363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GB" sz="3200" b="1" dirty="0">
                <a:solidFill>
                  <a:schemeClr val="accent2"/>
                </a:solidFill>
              </a:rPr>
              <a:t>-</a:t>
            </a:r>
            <a:r>
              <a:rPr lang="bg-BG" sz="3200" b="1" dirty="0">
                <a:solidFill>
                  <a:schemeClr val="accent2"/>
                </a:solidFill>
              </a:rPr>
              <a:t> ВТОРИ етап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2064326"/>
            <a:ext cx="9126623" cy="4603173"/>
          </a:xfrm>
        </p:spPr>
        <p:txBody>
          <a:bodyPr>
            <a:normAutofit fontScale="325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</a:t>
            </a:r>
            <a:r>
              <a:rPr lang="bg-BG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татии</a:t>
            </a:r>
            <a:r>
              <a:rPr lang="bg-BG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индексирана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Scopus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Web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of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science</a:t>
            </a:r>
            <a:endParaRPr lang="ru-RU" sz="72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ru-RU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az-Cyrl-AZ" sz="6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GB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Traneva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V., 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Mavrov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D., Tranev, S., "Software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Implementation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Optimal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Temporal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Intuitionistic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Fuzzy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Franchisee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Selection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," 2022 17th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Science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Systems (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FedCSIS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2022,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387-390,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10.15439/2022F149 (индексирана в 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Scopus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 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bg-BG" sz="7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[</a:t>
            </a:r>
            <a:r>
              <a:rPr lang="en-GB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]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Traneva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Ж.,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Mavrov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 D., Tranev, S., "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Intuitionistic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Fuzzy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Model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Hungarian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Algorithm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Salesman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Software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Analysis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Shipping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Company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Example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," 2022 17th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Conference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Computer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Science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Intelligence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Systems (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FedCSIS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), 2022,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pp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383-386,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doi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10.15439/2022F189 (индексирана в 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Scopus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 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of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bg-BG" sz="72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science</a:t>
            </a:r>
            <a:r>
              <a:rPr lang="bg-BG" sz="7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az-Cyrl-AZ" sz="6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4C8E947-7490-8737-366A-B44509395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5745" y="0"/>
            <a:ext cx="3976255" cy="206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9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23" y="193964"/>
            <a:ext cx="10984675" cy="580736"/>
          </a:xfrm>
        </p:spPr>
        <p:txBody>
          <a:bodyPr>
            <a:noAutofit/>
          </a:bodyPr>
          <a:lstStyle/>
          <a:p>
            <a:r>
              <a:rPr lang="bg-BG" sz="3200" b="1" dirty="0">
                <a:solidFill>
                  <a:schemeClr val="accent2"/>
                </a:solidFill>
              </a:rPr>
              <a:t>П</a:t>
            </a:r>
            <a:r>
              <a:rPr lang="en-US" sz="3200" b="1" dirty="0" err="1">
                <a:solidFill>
                  <a:schemeClr val="accent2"/>
                </a:solidFill>
              </a:rPr>
              <a:t>убликационна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дейност</a:t>
            </a:r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bg-BG" sz="3200" b="1" dirty="0">
                <a:solidFill>
                  <a:schemeClr val="accent2"/>
                </a:solidFill>
              </a:rPr>
              <a:t>през ВТОРИЯ етап-2022</a:t>
            </a:r>
            <a:br>
              <a:rPr lang="bg-BG" sz="3200" b="1" dirty="0"/>
            </a:b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468" y="1053884"/>
            <a:ext cx="9670941" cy="5613615"/>
          </a:xfrm>
        </p:spPr>
        <p:txBody>
          <a:bodyPr>
            <a:normAutofit fontScale="25000" lnSpcReduction="20000"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Списък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научните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публикации,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представени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световни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вторични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литературни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източници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7 ПУБЛИКАЦИИ 1/6</a:t>
            </a:r>
            <a:endParaRPr lang="en-GB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en-GB" sz="72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Traneva</a:t>
            </a:r>
            <a:r>
              <a:rPr lang="en-GB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V., </a:t>
            </a:r>
            <a:r>
              <a:rPr lang="en-GB" sz="7200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Tranev</a:t>
            </a:r>
            <a:r>
              <a:rPr lang="en-GB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, S.,  EON-XR THE DIGITAL PLATFORM IN LEARNING, M</a:t>
            </a:r>
            <a:r>
              <a:rPr lang="az-Cyrl-AZ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еждународен конгрес по обществени науки в ерата на дигиталната трансформация, Истанбул (2022) (</a:t>
            </a:r>
            <a:r>
              <a:rPr lang="en-GB" sz="7200" b="1" dirty="0">
                <a:latin typeface="Times New Roman" panose="02020603050405020304" pitchFamily="18" charset="0"/>
                <a:ea typeface="Calibri" panose="020F0502020204030204" pitchFamily="34" charset="0"/>
              </a:rPr>
              <a:t>in press)</a:t>
            </a:r>
            <a:endParaRPr lang="ru-RU" sz="72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Гергана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Димитрова фак № ФМшпз465,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Мисловната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карта,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конгнитивен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инструмент за приложение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мозъчна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атака. XVII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02.12.2021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Николинка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Петкова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Иванова фак. № УМО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шпр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254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Същност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дейности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свободната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зона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агенция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митници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12.05.2022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Марина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Ангелова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Димитрова II-ри курс, СУ1414. Joint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venture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модерна форма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съвместен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бизнес. XVII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12.05.2022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Деси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Гюрова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Кралева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Ф№ ИМ1107,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практики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управлението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таланти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XVII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12.05.2022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Стоян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Атанасов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ИМз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225, Тодор Добрев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СУз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Проектно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решение за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изграждане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фотоволтаична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централа. XVII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лятна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12.05.2022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Стоян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Атанасов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ИМз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225,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Гергана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Иванова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Байчева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ЕООС 1089, Мария Стефанова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Карабаджакова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ЕООС 1092,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Екологичени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аспекти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приложението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дисперсионния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анализ.  XVIII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студентска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научна конференция "Теория и практика на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съвременното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управление и педагогика" –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зимна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сесия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01.12.2022 (под </a:t>
            </a:r>
            <a:r>
              <a:rPr lang="ru-RU" sz="72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печат</a:t>
            </a:r>
            <a:r>
              <a:rPr lang="ru-RU" sz="7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bg-B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EFDE2-EF87-F000-8BFD-02AF069D4C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5409" y="774700"/>
            <a:ext cx="2046482" cy="142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9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023" y="193964"/>
            <a:ext cx="8449397" cy="72043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</a:rPr>
              <a:t>Бюджет втора година</a:t>
            </a:r>
            <a:endParaRPr lang="bg-BG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274618"/>
            <a:ext cx="11748655" cy="5430982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Отпуснат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бюджет за 2 година: 3000.00 </a:t>
            </a:r>
            <a:r>
              <a:rPr lang="ru-RU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Изразходени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с-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ва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3000,00 </a:t>
            </a:r>
            <a:r>
              <a:rPr lang="ru-RU" sz="24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4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GB" sz="24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en-GB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Техника - /монитор/ -  276 лв.</a:t>
            </a: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az-Cyrl-AZ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Такси правоучастия в конференции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представени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22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Scopus</a:t>
            </a: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1701,57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Командировка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членовете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екипа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страната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  657,43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Рецензенти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65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Административно/финансово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счетоводно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обслужване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–</a:t>
            </a:r>
            <a:r>
              <a:rPr lang="en-GB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 </a:t>
            </a:r>
            <a:r>
              <a:rPr lang="ru-RU" sz="2200" dirty="0" err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лв</a:t>
            </a:r>
            <a:r>
              <a:rPr lang="ru-RU" sz="22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2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sz="2200" dirty="0"/>
          </a:p>
        </p:txBody>
      </p:sp>
      <p:pic>
        <p:nvPicPr>
          <p:cNvPr id="2050" name="Picture 2" descr="Euro GIFs | Tenor">
            <a:extLst>
              <a:ext uri="{FF2B5EF4-FFF2-40B4-BE49-F238E27FC236}">
                <a16:creationId xmlns:a16="http://schemas.microsoft.com/office/drawing/2014/main" id="{84740E1F-596B-74DA-639B-73AA67E99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290" y="706581"/>
            <a:ext cx="5361709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90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564"/>
            <a:ext cx="11677650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Постигнати научни резултати</a:t>
            </a:r>
            <a:endParaRPr lang="bg-BG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762000"/>
            <a:ext cx="11163300" cy="6248400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tx1"/>
                </a:solidFill>
              </a:rPr>
              <a:t>Разработен</a:t>
            </a:r>
            <a:r>
              <a:rPr lang="ru-RU" sz="2400" dirty="0">
                <a:solidFill>
                  <a:schemeClr val="tx1"/>
                </a:solidFill>
              </a:rPr>
              <a:t> е </a:t>
            </a:r>
            <a:r>
              <a:rPr lang="ru-RU" sz="2400" dirty="0" err="1">
                <a:solidFill>
                  <a:srgbClr val="C00000"/>
                </a:solidFill>
              </a:rPr>
              <a:t>модел</a:t>
            </a:r>
            <a:r>
              <a:rPr lang="ru-RU" sz="2400" dirty="0">
                <a:solidFill>
                  <a:srgbClr val="C00000"/>
                </a:solidFill>
              </a:rPr>
              <a:t> за </a:t>
            </a:r>
            <a:r>
              <a:rPr lang="ru-RU" sz="2400" dirty="0" err="1">
                <a:solidFill>
                  <a:srgbClr val="C00000"/>
                </a:solidFill>
              </a:rPr>
              <a:t>избор</a:t>
            </a:r>
            <a:r>
              <a:rPr lang="ru-RU" sz="2400" dirty="0">
                <a:solidFill>
                  <a:srgbClr val="C00000"/>
                </a:solidFill>
              </a:rPr>
              <a:t> на </a:t>
            </a:r>
            <a:r>
              <a:rPr lang="ru-RU" sz="2400" dirty="0" err="1">
                <a:solidFill>
                  <a:srgbClr val="C00000"/>
                </a:solidFill>
              </a:rPr>
              <a:t>доставчик</a:t>
            </a:r>
            <a:r>
              <a:rPr lang="ru-RU" sz="2400" dirty="0">
                <a:solidFill>
                  <a:srgbClr val="C00000"/>
                </a:solidFill>
              </a:rPr>
              <a:t> на аутсорсинг услуги чрез приложение на </a:t>
            </a:r>
            <a:r>
              <a:rPr lang="az-Cyrl-AZ" sz="2400" dirty="0">
                <a:solidFill>
                  <a:srgbClr val="C00000"/>
                </a:solidFill>
              </a:rPr>
              <a:t>Интеркритериалният анализ (</a:t>
            </a:r>
            <a:r>
              <a:rPr lang="en-GB" sz="2400" dirty="0">
                <a:solidFill>
                  <a:srgbClr val="C00000"/>
                </a:solidFill>
              </a:rPr>
              <a:t>ICRA)</a:t>
            </a:r>
            <a:r>
              <a:rPr lang="ru-RU" sz="2400" dirty="0">
                <a:solidFill>
                  <a:schemeClr val="tx1"/>
                </a:solidFill>
              </a:rPr>
              <a:t>. </a:t>
            </a:r>
            <a:r>
              <a:rPr lang="ru-RU" sz="2400" dirty="0" err="1">
                <a:solidFill>
                  <a:schemeClr val="tx1"/>
                </a:solidFill>
              </a:rPr>
              <a:t>Разработена</a:t>
            </a:r>
            <a:r>
              <a:rPr lang="ru-RU" sz="2400" dirty="0">
                <a:solidFill>
                  <a:schemeClr val="tx1"/>
                </a:solidFill>
              </a:rPr>
              <a:t> е </a:t>
            </a:r>
            <a:r>
              <a:rPr lang="ru-RU" sz="2400" dirty="0" err="1">
                <a:solidFill>
                  <a:srgbClr val="C00000"/>
                </a:solidFill>
              </a:rPr>
              <a:t>софтуерна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програма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chemeClr val="tx1"/>
                </a:solidFill>
              </a:rPr>
              <a:t>(ИВИФИМОА). </a:t>
            </a:r>
            <a:r>
              <a:rPr lang="ru-RU" sz="2400" dirty="0" err="1">
                <a:solidFill>
                  <a:schemeClr val="tx1"/>
                </a:solidFill>
              </a:rPr>
              <a:t>Представено</a:t>
            </a:r>
            <a:r>
              <a:rPr lang="ru-RU" sz="2400" dirty="0">
                <a:solidFill>
                  <a:schemeClr val="tx1"/>
                </a:solidFill>
              </a:rPr>
              <a:t> е приложение на </a:t>
            </a:r>
            <a:r>
              <a:rPr lang="ru-RU" sz="2400" dirty="0" err="1">
                <a:solidFill>
                  <a:schemeClr val="tx1"/>
                </a:solidFill>
              </a:rPr>
              <a:t>алгоритъма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върху</a:t>
            </a: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2400" dirty="0" err="1">
                <a:solidFill>
                  <a:schemeClr val="tx1"/>
                </a:solidFill>
              </a:rPr>
              <a:t>данни</a:t>
            </a:r>
            <a:r>
              <a:rPr lang="ru-RU" sz="2400" dirty="0">
                <a:solidFill>
                  <a:schemeClr val="tx1"/>
                </a:solidFill>
              </a:rPr>
              <a:t> на </a:t>
            </a:r>
            <a:r>
              <a:rPr lang="ru-RU" sz="2400" dirty="0" err="1">
                <a:solidFill>
                  <a:schemeClr val="tx1"/>
                </a:solidFill>
              </a:rPr>
              <a:t>реална</a:t>
            </a:r>
            <a:r>
              <a:rPr lang="ru-RU" sz="2400" dirty="0">
                <a:solidFill>
                  <a:schemeClr val="tx1"/>
                </a:solidFill>
              </a:rPr>
              <a:t> компания. </a:t>
            </a:r>
          </a:p>
          <a:p>
            <a:r>
              <a:rPr lang="bg-BG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Разработен е оптимален алгоритъм за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интуиционистки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размит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логистичен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проблем.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Предложени</a:t>
            </a:r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са</a:t>
            </a:r>
            <a:r>
              <a:rPr lang="ru-RU" sz="2400" dirty="0">
                <a:solidFill>
                  <a:srgbClr val="002060"/>
                </a:solidFill>
              </a:rPr>
              <a:t> три сценария на </a:t>
            </a:r>
            <a:r>
              <a:rPr lang="ru-RU" sz="2400" dirty="0" err="1">
                <a:solidFill>
                  <a:srgbClr val="002060"/>
                </a:solidFill>
              </a:rPr>
              <a:t>вземащия</a:t>
            </a:r>
            <a:r>
              <a:rPr lang="ru-RU" sz="2400" dirty="0">
                <a:solidFill>
                  <a:srgbClr val="002060"/>
                </a:solidFill>
              </a:rPr>
              <a:t> решение за окончателен </a:t>
            </a:r>
            <a:r>
              <a:rPr lang="ru-RU" sz="2400" dirty="0" err="1">
                <a:solidFill>
                  <a:srgbClr val="002060"/>
                </a:solidFill>
              </a:rPr>
              <a:t>избор</a:t>
            </a:r>
            <a:r>
              <a:rPr lang="ru-RU" sz="2400" dirty="0">
                <a:solidFill>
                  <a:srgbClr val="002060"/>
                </a:solidFill>
              </a:rPr>
              <a:t> – </a:t>
            </a:r>
            <a:r>
              <a:rPr lang="ru-RU" sz="2400" dirty="0" err="1">
                <a:solidFill>
                  <a:srgbClr val="002060"/>
                </a:solidFill>
              </a:rPr>
              <a:t>песимистичен</a:t>
            </a:r>
            <a:r>
              <a:rPr lang="ru-RU" sz="2400" dirty="0">
                <a:solidFill>
                  <a:srgbClr val="002060"/>
                </a:solidFill>
              </a:rPr>
              <a:t>, оптимистичен и </a:t>
            </a:r>
            <a:r>
              <a:rPr lang="ru-RU" sz="2400" dirty="0" err="1">
                <a:solidFill>
                  <a:srgbClr val="002060"/>
                </a:solidFill>
              </a:rPr>
              <a:t>средно</a:t>
            </a:r>
            <a:r>
              <a:rPr lang="ru-RU" sz="2400" dirty="0">
                <a:solidFill>
                  <a:srgbClr val="002060"/>
                </a:solidFill>
              </a:rPr>
              <a:t> </a:t>
            </a:r>
            <a:r>
              <a:rPr lang="ru-RU" sz="2400" dirty="0" err="1">
                <a:solidFill>
                  <a:srgbClr val="002060"/>
                </a:solidFill>
              </a:rPr>
              <a:t>аритметичен</a:t>
            </a:r>
            <a:r>
              <a:rPr lang="ru-RU" sz="2400" dirty="0">
                <a:solidFill>
                  <a:srgbClr val="00206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Представена</a:t>
            </a:r>
            <a:r>
              <a:rPr lang="ru-RU" sz="2400" dirty="0">
                <a:solidFill>
                  <a:srgbClr val="C00000"/>
                </a:solidFill>
              </a:rPr>
              <a:t> е </a:t>
            </a:r>
            <a:r>
              <a:rPr lang="ru-RU" sz="2400" dirty="0" err="1">
                <a:solidFill>
                  <a:srgbClr val="C00000"/>
                </a:solidFill>
              </a:rPr>
              <a:t>софтуерна</a:t>
            </a:r>
            <a:r>
              <a:rPr lang="ru-RU" sz="2400" dirty="0">
                <a:solidFill>
                  <a:srgbClr val="C00000"/>
                </a:solidFill>
              </a:rPr>
              <a:t> реализация на предложения интуиционистки </a:t>
            </a:r>
            <a:r>
              <a:rPr lang="ru-RU" sz="2400" dirty="0" err="1">
                <a:solidFill>
                  <a:srgbClr val="C00000"/>
                </a:solidFill>
              </a:rPr>
              <a:t>размит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алгоритъм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/>
              <a:t>Ефективността</a:t>
            </a:r>
            <a:r>
              <a:rPr lang="ru-RU" sz="2400" dirty="0"/>
              <a:t> </a:t>
            </a:r>
            <a:r>
              <a:rPr lang="ru-RU" sz="2400" dirty="0" err="1"/>
              <a:t>му</a:t>
            </a:r>
            <a:r>
              <a:rPr lang="ru-RU" sz="2400" dirty="0"/>
              <a:t> е </a:t>
            </a:r>
            <a:r>
              <a:rPr lang="ru-RU" sz="2400" dirty="0" err="1"/>
              <a:t>демонстрирана</a:t>
            </a:r>
            <a:r>
              <a:rPr lang="ru-RU" sz="2400" dirty="0"/>
              <a:t> с пример.</a:t>
            </a:r>
          </a:p>
          <a:p>
            <a:r>
              <a:rPr lang="ru-RU" sz="2400" dirty="0" err="1">
                <a:solidFill>
                  <a:srgbClr val="FF0000"/>
                </a:solidFill>
              </a:rPr>
              <a:t>Представен</a:t>
            </a:r>
            <a:r>
              <a:rPr lang="ru-RU" sz="2400" dirty="0">
                <a:solidFill>
                  <a:srgbClr val="FF0000"/>
                </a:solidFill>
              </a:rPr>
              <a:t> е </a:t>
            </a:r>
            <a:r>
              <a:rPr lang="ru-RU" sz="2400" dirty="0" err="1">
                <a:solidFill>
                  <a:srgbClr val="FF0000"/>
                </a:solidFill>
              </a:rPr>
              <a:t>индексирано-матричен</a:t>
            </a:r>
            <a:r>
              <a:rPr lang="ru-RU" sz="2400" dirty="0">
                <a:solidFill>
                  <a:srgbClr val="FF0000"/>
                </a:solidFill>
              </a:rPr>
              <a:t> подход за </a:t>
            </a:r>
            <a:r>
              <a:rPr lang="ru-RU" sz="2400" dirty="0" err="1">
                <a:solidFill>
                  <a:srgbClr val="FF0000"/>
                </a:solidFill>
              </a:rPr>
              <a:t>моделиране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err="1">
                <a:solidFill>
                  <a:srgbClr val="FF0000"/>
                </a:solidFill>
              </a:rPr>
              <a:t>решаване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двуетапна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тримерна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транспортна</a:t>
            </a:r>
            <a:r>
              <a:rPr lang="ru-RU" sz="2400" dirty="0">
                <a:solidFill>
                  <a:srgbClr val="FF0000"/>
                </a:solidFill>
              </a:rPr>
              <a:t> задача (2-S 3-D IFTP), в </a:t>
            </a:r>
            <a:r>
              <a:rPr lang="ru-RU" sz="2400" dirty="0" err="1">
                <a:solidFill>
                  <a:srgbClr val="FF0000"/>
                </a:solidFill>
              </a:rPr>
              <a:t>която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транспортните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разходи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стойностите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търсенето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err="1">
                <a:solidFill>
                  <a:srgbClr val="FF0000"/>
                </a:solidFill>
              </a:rPr>
              <a:t>предлагането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са</a:t>
            </a:r>
            <a:r>
              <a:rPr lang="ru-RU" sz="2400" dirty="0">
                <a:solidFill>
                  <a:srgbClr val="FF0000"/>
                </a:solidFill>
              </a:rPr>
              <a:t> интуиционистки </a:t>
            </a:r>
            <a:r>
              <a:rPr lang="ru-RU" sz="2400" dirty="0" err="1">
                <a:solidFill>
                  <a:srgbClr val="FF0000"/>
                </a:solidFill>
              </a:rPr>
              <a:t>размити</a:t>
            </a:r>
            <a:r>
              <a:rPr lang="ru-RU" sz="2400" dirty="0">
                <a:solidFill>
                  <a:srgbClr val="FF0000"/>
                </a:solidFill>
              </a:rPr>
              <a:t> двойки, в </a:t>
            </a:r>
            <a:r>
              <a:rPr lang="ru-RU" sz="2400" dirty="0" err="1">
                <a:solidFill>
                  <a:srgbClr val="FF0000"/>
                </a:solidFill>
              </a:rPr>
              <a:t>зависимост</a:t>
            </a:r>
            <a:r>
              <a:rPr lang="ru-RU" sz="2400" dirty="0">
                <a:solidFill>
                  <a:srgbClr val="FF0000"/>
                </a:solidFill>
              </a:rPr>
              <a:t> от </a:t>
            </a:r>
            <a:r>
              <a:rPr lang="ru-RU" sz="2400" dirty="0" err="1">
                <a:solidFill>
                  <a:srgbClr val="FF0000"/>
                </a:solidFill>
              </a:rPr>
              <a:t>местоположенията</a:t>
            </a:r>
            <a:r>
              <a:rPr lang="ru-RU" sz="2400" dirty="0">
                <a:solidFill>
                  <a:srgbClr val="FF0000"/>
                </a:solidFill>
              </a:rPr>
              <a:t>, цените на </a:t>
            </a:r>
            <a:r>
              <a:rPr lang="ru-RU" sz="2400" dirty="0" err="1">
                <a:solidFill>
                  <a:srgbClr val="FF0000"/>
                </a:solidFill>
              </a:rPr>
              <a:t>дизела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състоянието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пътя</a:t>
            </a:r>
            <a:r>
              <a:rPr lang="ru-RU" sz="2400" dirty="0">
                <a:solidFill>
                  <a:srgbClr val="FF0000"/>
                </a:solidFill>
              </a:rPr>
              <a:t>, </a:t>
            </a:r>
            <a:r>
              <a:rPr lang="ru-RU" sz="2400" dirty="0" err="1">
                <a:solidFill>
                  <a:srgbClr val="FF0000"/>
                </a:solidFill>
              </a:rPr>
              <a:t>времето</a:t>
            </a:r>
            <a:r>
              <a:rPr lang="ru-RU" sz="2400" dirty="0">
                <a:solidFill>
                  <a:srgbClr val="FF0000"/>
                </a:solidFill>
              </a:rPr>
              <a:t> и </a:t>
            </a:r>
            <a:r>
              <a:rPr lang="ru-RU" sz="2400" dirty="0" err="1">
                <a:solidFill>
                  <a:srgbClr val="FF0000"/>
                </a:solidFill>
              </a:rPr>
              <a:t>други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фактори</a:t>
            </a:r>
            <a:r>
              <a:rPr lang="ru-RU" sz="2400" dirty="0">
                <a:solidFill>
                  <a:srgbClr val="FF0000"/>
                </a:solidFill>
              </a:rPr>
              <a:t>.</a:t>
            </a:r>
            <a:r>
              <a:rPr lang="ru-RU" sz="2400" dirty="0"/>
              <a:t> </a:t>
            </a:r>
            <a:r>
              <a:rPr lang="ru-RU" sz="2400" dirty="0" err="1"/>
              <a:t>Алгоритъмът</a:t>
            </a:r>
            <a:r>
              <a:rPr lang="ru-RU" sz="2400" dirty="0"/>
              <a:t> за решение е </a:t>
            </a:r>
            <a:r>
              <a:rPr lang="ru-RU" sz="2400" dirty="0" err="1"/>
              <a:t>демонстриран</a:t>
            </a:r>
            <a:r>
              <a:rPr lang="ru-RU" sz="2400" dirty="0"/>
              <a:t> с числен пример.</a:t>
            </a:r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371716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1564"/>
            <a:ext cx="11677650" cy="720436"/>
          </a:xfrm>
        </p:spPr>
        <p:txBody>
          <a:bodyPr>
            <a:noAutofit/>
          </a:bodyPr>
          <a:lstStyle/>
          <a:p>
            <a:pPr algn="ctr"/>
            <a:r>
              <a:rPr lang="bg-BG" sz="3200" b="1" dirty="0">
                <a:solidFill>
                  <a:schemeClr val="accent2"/>
                </a:solidFill>
              </a:rPr>
              <a:t>Постигнати научни резултати</a:t>
            </a:r>
            <a:endParaRPr lang="bg-BG" sz="32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1" y="762000"/>
            <a:ext cx="10607386" cy="6248400"/>
          </a:xfrm>
        </p:spPr>
        <p:txBody>
          <a:bodyPr>
            <a:normAutofit fontScale="92500"/>
          </a:bodyPr>
          <a:lstStyle/>
          <a:p>
            <a:r>
              <a:rPr lang="ru-RU" sz="2400" dirty="0" err="1"/>
              <a:t>Изследван</a:t>
            </a:r>
            <a:r>
              <a:rPr lang="ru-RU" sz="2400" dirty="0"/>
              <a:t> е проблем за </a:t>
            </a:r>
            <a:r>
              <a:rPr lang="ru-RU" sz="2400" dirty="0" err="1"/>
              <a:t>избор</a:t>
            </a:r>
            <a:r>
              <a:rPr lang="ru-RU" sz="2400" dirty="0"/>
              <a:t> на оптимален кандидат от </a:t>
            </a:r>
            <a:r>
              <a:rPr lang="ru-RU" sz="2400" dirty="0" err="1"/>
              <a:t>франчайз</a:t>
            </a:r>
            <a:r>
              <a:rPr lang="ru-RU" sz="2400" dirty="0"/>
              <a:t> верига и е </a:t>
            </a:r>
            <a:r>
              <a:rPr lang="ru-RU" sz="2400" dirty="0" err="1"/>
              <a:t>разработен</a:t>
            </a:r>
            <a:r>
              <a:rPr lang="ru-RU" sz="2400" dirty="0"/>
              <a:t> </a:t>
            </a:r>
            <a:r>
              <a:rPr lang="ru-RU" sz="2400" dirty="0" err="1"/>
              <a:t>алгоритъм</a:t>
            </a:r>
            <a:r>
              <a:rPr lang="ru-RU" sz="2400" dirty="0"/>
              <a:t> за решение </a:t>
            </a:r>
            <a:r>
              <a:rPr lang="ru-RU" sz="2400" dirty="0" err="1"/>
              <a:t>във</a:t>
            </a:r>
            <a:r>
              <a:rPr lang="ru-RU" sz="2400" dirty="0"/>
              <a:t> </a:t>
            </a:r>
            <a:r>
              <a:rPr lang="ru-RU" sz="2400" dirty="0" err="1"/>
              <a:t>времето</a:t>
            </a:r>
            <a:r>
              <a:rPr lang="ru-RU" sz="2400" dirty="0"/>
              <a:t>, </a:t>
            </a:r>
            <a:r>
              <a:rPr lang="ru-RU" sz="2400" dirty="0" err="1"/>
              <a:t>базиран</a:t>
            </a:r>
            <a:r>
              <a:rPr lang="ru-RU" sz="2400" dirty="0"/>
              <a:t> на интуиционистки </a:t>
            </a:r>
            <a:r>
              <a:rPr lang="ru-RU" sz="2400" dirty="0" err="1"/>
              <a:t>размити</a:t>
            </a:r>
            <a:r>
              <a:rPr lang="ru-RU" sz="2400" dirty="0"/>
              <a:t> двойки и </a:t>
            </a:r>
            <a:r>
              <a:rPr lang="ru-RU" sz="2400" dirty="0" err="1"/>
              <a:t>индексирани</a:t>
            </a:r>
            <a:r>
              <a:rPr lang="ru-RU" sz="2400" dirty="0"/>
              <a:t>  </a:t>
            </a:r>
            <a:r>
              <a:rPr lang="ru-RU" sz="2400" dirty="0" err="1"/>
              <a:t>матрици</a:t>
            </a:r>
            <a:r>
              <a:rPr lang="ru-RU" sz="2400" dirty="0"/>
              <a:t> </a:t>
            </a:r>
            <a:r>
              <a:rPr lang="ru-RU" sz="2400" dirty="0" err="1"/>
              <a:t>като</a:t>
            </a:r>
            <a:r>
              <a:rPr lang="ru-RU" sz="2400" dirty="0"/>
              <a:t> средство за анализ на </a:t>
            </a:r>
            <a:r>
              <a:rPr lang="ru-RU" sz="2400" dirty="0" err="1"/>
              <a:t>данни</a:t>
            </a:r>
            <a:r>
              <a:rPr lang="ru-RU" sz="2400" dirty="0"/>
              <a:t> при </a:t>
            </a:r>
            <a:r>
              <a:rPr lang="ru-RU" sz="2400" dirty="0" err="1"/>
              <a:t>несигурни</a:t>
            </a:r>
            <a:r>
              <a:rPr lang="ru-RU" sz="2400" dirty="0"/>
              <a:t> условия </a:t>
            </a:r>
            <a:r>
              <a:rPr lang="ru-RU" sz="2400" dirty="0" err="1"/>
              <a:t>във</a:t>
            </a:r>
            <a:r>
              <a:rPr lang="ru-RU" sz="2400" dirty="0"/>
              <a:t> </a:t>
            </a:r>
            <a:r>
              <a:rPr lang="ru-RU" sz="2400" dirty="0" err="1"/>
              <a:t>времето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FF0000"/>
                </a:solidFill>
              </a:rPr>
              <a:t>Разработена</a:t>
            </a:r>
            <a:r>
              <a:rPr lang="ru-RU" sz="2400" dirty="0">
                <a:solidFill>
                  <a:srgbClr val="FF0000"/>
                </a:solidFill>
              </a:rPr>
              <a:t> е </a:t>
            </a:r>
            <a:r>
              <a:rPr lang="ru-RU" sz="2400" dirty="0" err="1">
                <a:solidFill>
                  <a:srgbClr val="FF0000"/>
                </a:solidFill>
              </a:rPr>
              <a:t>софтуерна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програма</a:t>
            </a:r>
            <a:r>
              <a:rPr lang="ru-RU" sz="2400" dirty="0">
                <a:solidFill>
                  <a:srgbClr val="FF0000"/>
                </a:solidFill>
              </a:rPr>
              <a:t> и е приложена при </a:t>
            </a:r>
            <a:r>
              <a:rPr lang="ru-RU" sz="2400" dirty="0" err="1">
                <a:solidFill>
                  <a:srgbClr val="FF0000"/>
                </a:solidFill>
              </a:rPr>
              <a:t>вземане</a:t>
            </a:r>
            <a:r>
              <a:rPr lang="ru-RU" sz="2400" dirty="0">
                <a:solidFill>
                  <a:srgbClr val="FF0000"/>
                </a:solidFill>
              </a:rPr>
              <a:t> на решения за </a:t>
            </a:r>
            <a:r>
              <a:rPr lang="ru-RU" sz="2400" dirty="0" err="1">
                <a:solidFill>
                  <a:srgbClr val="FF0000"/>
                </a:solidFill>
              </a:rPr>
              <a:t>избор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франчайзополучател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>
                <a:solidFill>
                  <a:srgbClr val="FF0000"/>
                </a:solidFill>
              </a:rPr>
              <a:t>голяма</a:t>
            </a:r>
            <a:r>
              <a:rPr lang="ru-RU" sz="2400" dirty="0">
                <a:solidFill>
                  <a:srgbClr val="FF0000"/>
                </a:solidFill>
              </a:rPr>
              <a:t> верига заведения за </a:t>
            </a:r>
            <a:r>
              <a:rPr lang="ru-RU" sz="2400" dirty="0" err="1">
                <a:solidFill>
                  <a:srgbClr val="FF0000"/>
                </a:solidFill>
              </a:rPr>
              <a:t>бързо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хранене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>
                <a:solidFill>
                  <a:srgbClr val="FF0000"/>
                </a:solidFill>
              </a:rPr>
              <a:t>България</a:t>
            </a:r>
            <a:r>
              <a:rPr lang="ru-RU" sz="2400" dirty="0"/>
              <a:t>.</a:t>
            </a:r>
          </a:p>
          <a:p>
            <a:r>
              <a:rPr lang="ru-RU" sz="2400" dirty="0" err="1"/>
              <a:t>Представено</a:t>
            </a:r>
            <a:r>
              <a:rPr lang="ru-RU" sz="2400" dirty="0"/>
              <a:t> е </a:t>
            </a:r>
            <a:r>
              <a:rPr lang="ru-RU" sz="2400" dirty="0" err="1"/>
              <a:t>темпорално</a:t>
            </a:r>
            <a:r>
              <a:rPr lang="ru-RU" sz="2400" dirty="0"/>
              <a:t> интуиционистки </a:t>
            </a:r>
            <a:r>
              <a:rPr lang="ru-RU" sz="2400" dirty="0" err="1"/>
              <a:t>размито</a:t>
            </a:r>
            <a:r>
              <a:rPr lang="ru-RU" sz="2400" dirty="0"/>
              <a:t> </a:t>
            </a:r>
            <a:r>
              <a:rPr lang="ru-RU" sz="2400" dirty="0" err="1"/>
              <a:t>разширение</a:t>
            </a:r>
            <a:r>
              <a:rPr lang="ru-RU" sz="2400" dirty="0"/>
              <a:t> на </a:t>
            </a:r>
            <a:r>
              <a:rPr lang="ru-RU" sz="2400" dirty="0" err="1"/>
              <a:t>унгарския</a:t>
            </a:r>
            <a:r>
              <a:rPr lang="ru-RU" sz="2400" dirty="0"/>
              <a:t> метод за </a:t>
            </a:r>
            <a:r>
              <a:rPr lang="ru-RU" sz="2400" dirty="0" err="1"/>
              <a:t>решаване</a:t>
            </a:r>
            <a:r>
              <a:rPr lang="ru-RU" sz="2400" dirty="0"/>
              <a:t> на </a:t>
            </a:r>
            <a:r>
              <a:rPr lang="ru-RU" sz="2400" dirty="0" err="1"/>
              <a:t>логистичен</a:t>
            </a:r>
            <a:r>
              <a:rPr lang="ru-RU" sz="2400" dirty="0"/>
              <a:t> проблем (TIFHA-TSP), </a:t>
            </a:r>
            <a:r>
              <a:rPr lang="ru-RU" sz="2400" dirty="0" err="1"/>
              <a:t>базиран</a:t>
            </a:r>
            <a:r>
              <a:rPr lang="ru-RU" sz="2400" dirty="0"/>
              <a:t> на интуициониски </a:t>
            </a:r>
            <a:r>
              <a:rPr lang="ru-RU" sz="2400" dirty="0" err="1"/>
              <a:t>размитата</a:t>
            </a:r>
            <a:r>
              <a:rPr lang="ru-RU" sz="2400" dirty="0"/>
              <a:t> логика и </a:t>
            </a:r>
            <a:r>
              <a:rPr lang="ru-RU" sz="2400" dirty="0" err="1"/>
              <a:t>теорията</a:t>
            </a:r>
            <a:r>
              <a:rPr lang="ru-RU" sz="2400" dirty="0"/>
              <a:t> на </a:t>
            </a:r>
            <a:r>
              <a:rPr lang="ru-RU" sz="2400" dirty="0" err="1"/>
              <a:t>индексираните</a:t>
            </a:r>
            <a:r>
              <a:rPr lang="ru-RU" sz="2400" dirty="0"/>
              <a:t> </a:t>
            </a:r>
            <a:r>
              <a:rPr lang="ru-RU" sz="2400" dirty="0" err="1"/>
              <a:t>матрици</a:t>
            </a:r>
            <a:r>
              <a:rPr lang="ru-RU" sz="2400" dirty="0"/>
              <a:t>. </a:t>
            </a:r>
            <a:r>
              <a:rPr lang="ru-RU" sz="2400" dirty="0" err="1">
                <a:solidFill>
                  <a:srgbClr val="FF0000"/>
                </a:solidFill>
              </a:rPr>
              <a:t>Експертният</a:t>
            </a:r>
            <a:r>
              <a:rPr lang="ru-RU" sz="2400" dirty="0">
                <a:solidFill>
                  <a:srgbClr val="FF0000"/>
                </a:solidFill>
              </a:rPr>
              <a:t> подход се </a:t>
            </a:r>
            <a:r>
              <a:rPr lang="ru-RU" sz="2400" dirty="0" err="1">
                <a:solidFill>
                  <a:srgbClr val="FF0000"/>
                </a:solidFill>
              </a:rPr>
              <a:t>използва</a:t>
            </a:r>
            <a:r>
              <a:rPr lang="ru-RU" sz="2400" dirty="0">
                <a:solidFill>
                  <a:srgbClr val="FF0000"/>
                </a:solidFill>
              </a:rPr>
              <a:t> за </a:t>
            </a:r>
            <a:r>
              <a:rPr lang="ru-RU" sz="2400" dirty="0" err="1">
                <a:solidFill>
                  <a:srgbClr val="FF0000"/>
                </a:solidFill>
              </a:rPr>
              <a:t>определяне</a:t>
            </a:r>
            <a:r>
              <a:rPr lang="ru-RU" sz="2400" dirty="0">
                <a:solidFill>
                  <a:srgbClr val="FF0000"/>
                </a:solidFill>
              </a:rPr>
              <a:t> на интуиционистки </a:t>
            </a:r>
            <a:r>
              <a:rPr lang="ru-RU" sz="2400" dirty="0" err="1">
                <a:solidFill>
                  <a:srgbClr val="FF0000"/>
                </a:solidFill>
              </a:rPr>
              <a:t>размити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времеви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стойности</a:t>
            </a:r>
            <a:r>
              <a:rPr lang="ru-RU" sz="2400" dirty="0">
                <a:solidFill>
                  <a:srgbClr val="FF0000"/>
                </a:solidFill>
              </a:rPr>
              <a:t> за </a:t>
            </a:r>
            <a:r>
              <a:rPr lang="ru-RU" sz="2400" dirty="0" err="1">
                <a:solidFill>
                  <a:srgbClr val="FF0000"/>
                </a:solidFill>
              </a:rPr>
              <a:t>преминаване</a:t>
            </a:r>
            <a:r>
              <a:rPr lang="ru-RU" sz="2400" dirty="0">
                <a:solidFill>
                  <a:srgbClr val="FF0000"/>
                </a:solidFill>
              </a:rPr>
              <a:t> по </a:t>
            </a:r>
            <a:r>
              <a:rPr lang="ru-RU" sz="2400" dirty="0" err="1">
                <a:solidFill>
                  <a:srgbClr val="FF0000"/>
                </a:solidFill>
              </a:rPr>
              <a:t>маршрутите</a:t>
            </a:r>
            <a:r>
              <a:rPr lang="ru-RU" sz="2400" dirty="0">
                <a:solidFill>
                  <a:srgbClr val="FF0000"/>
                </a:solidFill>
              </a:rPr>
              <a:t> между </a:t>
            </a:r>
            <a:r>
              <a:rPr lang="ru-RU" sz="2400" dirty="0" err="1">
                <a:solidFill>
                  <a:srgbClr val="FF0000"/>
                </a:solidFill>
              </a:rPr>
              <a:t>населените</a:t>
            </a:r>
            <a:r>
              <a:rPr lang="ru-RU" sz="2400" dirty="0">
                <a:solidFill>
                  <a:srgbClr val="FF0000"/>
                </a:solidFill>
              </a:rPr>
              <a:t> места. </a:t>
            </a:r>
            <a:r>
              <a:rPr lang="ru-RU" sz="2400" dirty="0" err="1">
                <a:solidFill>
                  <a:srgbClr val="FF0000"/>
                </a:solidFill>
              </a:rPr>
              <a:t>Рейтинговите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коефициенти</a:t>
            </a:r>
            <a:r>
              <a:rPr lang="ru-RU" sz="2400" dirty="0">
                <a:solidFill>
                  <a:srgbClr val="FF0000"/>
                </a:solidFill>
              </a:rPr>
              <a:t> на </a:t>
            </a:r>
            <a:r>
              <a:rPr lang="ru-RU" sz="2400" dirty="0" err="1">
                <a:solidFill>
                  <a:srgbClr val="FF0000"/>
                </a:solidFill>
              </a:rPr>
              <a:t>експертите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участват</a:t>
            </a:r>
            <a:r>
              <a:rPr lang="ru-RU" sz="2400" dirty="0">
                <a:solidFill>
                  <a:srgbClr val="FF0000"/>
                </a:solidFill>
              </a:rPr>
              <a:t> в </a:t>
            </a:r>
            <a:r>
              <a:rPr lang="ru-RU" sz="2400" dirty="0" err="1">
                <a:solidFill>
                  <a:srgbClr val="FF0000"/>
                </a:solidFill>
              </a:rPr>
              <a:t>модела</a:t>
            </a:r>
            <a:r>
              <a:rPr lang="ru-RU" sz="2400" dirty="0">
                <a:solidFill>
                  <a:srgbClr val="FF0000"/>
                </a:solidFill>
              </a:rPr>
              <a:t>. </a:t>
            </a:r>
            <a:r>
              <a:rPr lang="ru-RU" sz="2400" dirty="0" err="1">
                <a:solidFill>
                  <a:srgbClr val="FF0000"/>
                </a:solidFill>
              </a:rPr>
              <a:t>Разработено</a:t>
            </a:r>
            <a:r>
              <a:rPr lang="ru-RU" sz="2400" dirty="0">
                <a:solidFill>
                  <a:srgbClr val="FF0000"/>
                </a:solidFill>
              </a:rPr>
              <a:t> е </a:t>
            </a:r>
            <a:r>
              <a:rPr lang="ru-RU" sz="2400" dirty="0" err="1">
                <a:solidFill>
                  <a:srgbClr val="FF0000"/>
                </a:solidFill>
              </a:rPr>
              <a:t>софтуерно</a:t>
            </a:r>
            <a:r>
              <a:rPr lang="ru-RU" sz="2400" dirty="0">
                <a:solidFill>
                  <a:srgbClr val="FF0000"/>
                </a:solidFill>
              </a:rPr>
              <a:t> приложение за </a:t>
            </a:r>
            <a:r>
              <a:rPr lang="ru-RU" sz="2400" dirty="0" err="1">
                <a:solidFill>
                  <a:srgbClr val="FF0000"/>
                </a:solidFill>
              </a:rPr>
              <a:t>използването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 err="1">
                <a:solidFill>
                  <a:srgbClr val="FF0000"/>
                </a:solidFill>
              </a:rPr>
              <a:t>му</a:t>
            </a:r>
            <a:r>
              <a:rPr lang="ru-RU" sz="2400" dirty="0">
                <a:solidFill>
                  <a:srgbClr val="FF0000"/>
                </a:solidFill>
              </a:rPr>
              <a:t> в реален случай на TIFHA-TSP</a:t>
            </a:r>
            <a:r>
              <a:rPr lang="ru-RU" sz="2400" dirty="0"/>
              <a:t>.</a:t>
            </a:r>
          </a:p>
          <a:p>
            <a:pPr marL="0" indent="0" algn="just">
              <a:buNone/>
            </a:pPr>
            <a:r>
              <a:rPr lang="ru-RU" sz="2400" dirty="0">
                <a:highlight>
                  <a:srgbClr val="FF00FF"/>
                </a:highlight>
              </a:rPr>
              <a:t>ПОСТИГНАТИТЕ РЕЗУЛТАТИ НАПЪЛНО ОТРАЗЯВАТ ПОСТИГАНЕТО НА ПРОЕКТНАТА ЦЕЛ.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5976506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1323</TotalTime>
  <Words>1542</Words>
  <Application>Microsoft Office PowerPoint</Application>
  <PresentationFormat>Widescreen</PresentationFormat>
  <Paragraphs>87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 3</vt:lpstr>
      <vt:lpstr>Facet</vt:lpstr>
      <vt:lpstr>ПРОЕКТ № НИХ–449/2021</vt:lpstr>
      <vt:lpstr>Изследователски екип</vt:lpstr>
      <vt:lpstr>ЦЕЛ: Проектът цели чрез приложението на модерни методи за извличане на информация и знания да се представят съвременни алтернативи за оптимално и ефективно управление на бизнеса.</vt:lpstr>
      <vt:lpstr>Публикационна дейност - ВТОРИ етап 2022 </vt:lpstr>
      <vt:lpstr>Публикационна дейност - ВТОРИ етап </vt:lpstr>
      <vt:lpstr>Публикационна дейност през ВТОРИЯ етап-2022 </vt:lpstr>
      <vt:lpstr>Бюджет втора година</vt:lpstr>
      <vt:lpstr>Постигнати научни резултати</vt:lpstr>
      <vt:lpstr>Постигнати научни резултати</vt:lpstr>
      <vt:lpstr>Финансов мениджмънт и проектна ефективност</vt:lpstr>
      <vt:lpstr>БЛАГОДАРИМ ВИ ЗА ВНИМАНИЕТО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№ 401/2017 г.</dc:title>
  <dc:creator>User</dc:creator>
  <cp:lastModifiedBy>Stoyan Tranev</cp:lastModifiedBy>
  <cp:revision>81</cp:revision>
  <dcterms:created xsi:type="dcterms:W3CDTF">2017-12-01T08:06:04Z</dcterms:created>
  <dcterms:modified xsi:type="dcterms:W3CDTF">2022-12-07T18:58:01Z</dcterms:modified>
</cp:coreProperties>
</file>