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4" r:id="rId2"/>
    <p:sldId id="258" r:id="rId3"/>
    <p:sldId id="257" r:id="rId4"/>
    <p:sldId id="280" r:id="rId5"/>
    <p:sldId id="284" r:id="rId6"/>
    <p:sldId id="285" r:id="rId7"/>
    <p:sldId id="283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0B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644DE1-7818-45F1-9214-A194C7F377E5}" v="4" dt="2021-11-27T20:12:51.9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oyan Tranev" userId="3860ec01dca6ed6c" providerId="LiveId" clId="{1F644DE1-7818-45F1-9214-A194C7F377E5}"/>
    <pc:docChg chg="undo custSel addSld delSld modSld">
      <pc:chgData name="Stoyan Tranev" userId="3860ec01dca6ed6c" providerId="LiveId" clId="{1F644DE1-7818-45F1-9214-A194C7F377E5}" dt="2021-11-27T20:32:48.335" v="485" actId="6549"/>
      <pc:docMkLst>
        <pc:docMk/>
      </pc:docMkLst>
      <pc:sldChg chg="modSp mod">
        <pc:chgData name="Stoyan Tranev" userId="3860ec01dca6ed6c" providerId="LiveId" clId="{1F644DE1-7818-45F1-9214-A194C7F377E5}" dt="2021-11-27T19:59:17.839" v="174" actId="5793"/>
        <pc:sldMkLst>
          <pc:docMk/>
          <pc:sldMk cId="2876612143" sldId="257"/>
        </pc:sldMkLst>
        <pc:spChg chg="mod">
          <ac:chgData name="Stoyan Tranev" userId="3860ec01dca6ed6c" providerId="LiveId" clId="{1F644DE1-7818-45F1-9214-A194C7F377E5}" dt="2021-11-27T19:57:22.767" v="169" actId="20577"/>
          <ac:spMkLst>
            <pc:docMk/>
            <pc:sldMk cId="2876612143" sldId="257"/>
            <ac:spMk id="2" creationId="{00000000-0000-0000-0000-000000000000}"/>
          </ac:spMkLst>
        </pc:spChg>
        <pc:spChg chg="mod">
          <ac:chgData name="Stoyan Tranev" userId="3860ec01dca6ed6c" providerId="LiveId" clId="{1F644DE1-7818-45F1-9214-A194C7F377E5}" dt="2021-11-27T19:59:17.839" v="174" actId="5793"/>
          <ac:spMkLst>
            <pc:docMk/>
            <pc:sldMk cId="2876612143" sldId="257"/>
            <ac:spMk id="3" creationId="{00000000-0000-0000-0000-000000000000}"/>
          </ac:spMkLst>
        </pc:spChg>
      </pc:sldChg>
      <pc:sldChg chg="modSp mod">
        <pc:chgData name="Stoyan Tranev" userId="3860ec01dca6ed6c" providerId="LiveId" clId="{1F644DE1-7818-45F1-9214-A194C7F377E5}" dt="2021-11-27T20:10:17.706" v="295" actId="20577"/>
        <pc:sldMkLst>
          <pc:docMk/>
          <pc:sldMk cId="3166319233" sldId="258"/>
        </pc:sldMkLst>
        <pc:spChg chg="mod">
          <ac:chgData name="Stoyan Tranev" userId="3860ec01dca6ed6c" providerId="LiveId" clId="{1F644DE1-7818-45F1-9214-A194C7F377E5}" dt="2021-11-27T20:10:17.706" v="295" actId="20577"/>
          <ac:spMkLst>
            <pc:docMk/>
            <pc:sldMk cId="3166319233" sldId="258"/>
            <ac:spMk id="3" creationId="{00000000-0000-0000-0000-000000000000}"/>
          </ac:spMkLst>
        </pc:spChg>
      </pc:sldChg>
      <pc:sldChg chg="modSp del mod">
        <pc:chgData name="Stoyan Tranev" userId="3860ec01dca6ed6c" providerId="LiveId" clId="{1F644DE1-7818-45F1-9214-A194C7F377E5}" dt="2021-11-27T20:02:43.922" v="181" actId="2696"/>
        <pc:sldMkLst>
          <pc:docMk/>
          <pc:sldMk cId="3634577635" sldId="259"/>
        </pc:sldMkLst>
        <pc:spChg chg="mod">
          <ac:chgData name="Stoyan Tranev" userId="3860ec01dca6ed6c" providerId="LiveId" clId="{1F644DE1-7818-45F1-9214-A194C7F377E5}" dt="2021-11-27T19:59:59.408" v="178" actId="6549"/>
          <ac:spMkLst>
            <pc:docMk/>
            <pc:sldMk cId="3634577635" sldId="259"/>
            <ac:spMk id="2" creationId="{00000000-0000-0000-0000-000000000000}"/>
          </ac:spMkLst>
        </pc:spChg>
        <pc:spChg chg="mod">
          <ac:chgData name="Stoyan Tranev" userId="3860ec01dca6ed6c" providerId="LiveId" clId="{1F644DE1-7818-45F1-9214-A194C7F377E5}" dt="2021-11-27T20:02:27.106" v="180" actId="27636"/>
          <ac:spMkLst>
            <pc:docMk/>
            <pc:sldMk cId="3634577635" sldId="259"/>
            <ac:spMk id="3" creationId="{00000000-0000-0000-0000-000000000000}"/>
          </ac:spMkLst>
        </pc:spChg>
      </pc:sldChg>
      <pc:sldChg chg="modSp mod">
        <pc:chgData name="Stoyan Tranev" userId="3860ec01dca6ed6c" providerId="LiveId" clId="{1F644DE1-7818-45F1-9214-A194C7F377E5}" dt="2021-11-27T20:32:48.335" v="485" actId="6549"/>
        <pc:sldMkLst>
          <pc:docMk/>
          <pc:sldMk cId="614990074" sldId="264"/>
        </pc:sldMkLst>
        <pc:spChg chg="mod">
          <ac:chgData name="Stoyan Tranev" userId="3860ec01dca6ed6c" providerId="LiveId" clId="{1F644DE1-7818-45F1-9214-A194C7F377E5}" dt="2021-11-27T20:32:48.335" v="485" actId="6549"/>
          <ac:spMkLst>
            <pc:docMk/>
            <pc:sldMk cId="614990074" sldId="264"/>
            <ac:spMk id="3" creationId="{00000000-0000-0000-0000-000000000000}"/>
          </ac:spMkLst>
        </pc:spChg>
      </pc:sldChg>
      <pc:sldChg chg="modSp mod">
        <pc:chgData name="Stoyan Tranev" userId="3860ec01dca6ed6c" providerId="LiveId" clId="{1F644DE1-7818-45F1-9214-A194C7F377E5}" dt="2021-11-27T18:51:57.598" v="28" actId="114"/>
        <pc:sldMkLst>
          <pc:docMk/>
          <pc:sldMk cId="711718292" sldId="274"/>
        </pc:sldMkLst>
        <pc:spChg chg="mod">
          <ac:chgData name="Stoyan Tranev" userId="3860ec01dca6ed6c" providerId="LiveId" clId="{1F644DE1-7818-45F1-9214-A194C7F377E5}" dt="2021-11-27T18:51:13.124" v="18" actId="122"/>
          <ac:spMkLst>
            <pc:docMk/>
            <pc:sldMk cId="711718292" sldId="274"/>
            <ac:spMk id="2" creationId="{00000000-0000-0000-0000-000000000000}"/>
          </ac:spMkLst>
        </pc:spChg>
        <pc:spChg chg="mod">
          <ac:chgData name="Stoyan Tranev" userId="3860ec01dca6ed6c" providerId="LiveId" clId="{1F644DE1-7818-45F1-9214-A194C7F377E5}" dt="2021-11-27T18:51:57.598" v="28" actId="114"/>
          <ac:spMkLst>
            <pc:docMk/>
            <pc:sldMk cId="711718292" sldId="274"/>
            <ac:spMk id="3" creationId="{00000000-0000-0000-0000-000000000000}"/>
          </ac:spMkLst>
        </pc:spChg>
      </pc:sldChg>
      <pc:sldChg chg="modSp mod">
        <pc:chgData name="Stoyan Tranev" userId="3860ec01dca6ed6c" providerId="LiveId" clId="{1F644DE1-7818-45F1-9214-A194C7F377E5}" dt="2021-11-27T20:12:48.502" v="308" actId="20578"/>
        <pc:sldMkLst>
          <pc:docMk/>
          <pc:sldMk cId="1243294427" sldId="280"/>
        </pc:sldMkLst>
        <pc:spChg chg="mod">
          <ac:chgData name="Stoyan Tranev" userId="3860ec01dca6ed6c" providerId="LiveId" clId="{1F644DE1-7818-45F1-9214-A194C7F377E5}" dt="2021-11-27T20:12:10.947" v="302" actId="14100"/>
          <ac:spMkLst>
            <pc:docMk/>
            <pc:sldMk cId="1243294427" sldId="280"/>
            <ac:spMk id="2" creationId="{00000000-0000-0000-0000-000000000000}"/>
          </ac:spMkLst>
        </pc:spChg>
        <pc:spChg chg="mod">
          <ac:chgData name="Stoyan Tranev" userId="3860ec01dca6ed6c" providerId="LiveId" clId="{1F644DE1-7818-45F1-9214-A194C7F377E5}" dt="2021-11-27T20:12:48.502" v="308" actId="20578"/>
          <ac:spMkLst>
            <pc:docMk/>
            <pc:sldMk cId="1243294427" sldId="280"/>
            <ac:spMk id="3" creationId="{00000000-0000-0000-0000-000000000000}"/>
          </ac:spMkLst>
        </pc:spChg>
      </pc:sldChg>
      <pc:sldChg chg="modSp mod">
        <pc:chgData name="Stoyan Tranev" userId="3860ec01dca6ed6c" providerId="LiveId" clId="{1F644DE1-7818-45F1-9214-A194C7F377E5}" dt="2021-11-27T20:29:44.015" v="480" actId="6549"/>
        <pc:sldMkLst>
          <pc:docMk/>
          <pc:sldMk cId="3046905393" sldId="283"/>
        </pc:sldMkLst>
        <pc:spChg chg="mod">
          <ac:chgData name="Stoyan Tranev" userId="3860ec01dca6ed6c" providerId="LiveId" clId="{1F644DE1-7818-45F1-9214-A194C7F377E5}" dt="2021-11-27T20:29:44.015" v="480" actId="6549"/>
          <ac:spMkLst>
            <pc:docMk/>
            <pc:sldMk cId="3046905393" sldId="283"/>
            <ac:spMk id="3" creationId="{00000000-0000-0000-0000-000000000000}"/>
          </ac:spMkLst>
        </pc:spChg>
      </pc:sldChg>
      <pc:sldChg chg="modSp add mod">
        <pc:chgData name="Stoyan Tranev" userId="3860ec01dca6ed6c" providerId="LiveId" clId="{1F644DE1-7818-45F1-9214-A194C7F377E5}" dt="2021-11-27T20:16:12.832" v="341" actId="14100"/>
        <pc:sldMkLst>
          <pc:docMk/>
          <pc:sldMk cId="899684051" sldId="284"/>
        </pc:sldMkLst>
        <pc:spChg chg="mod">
          <ac:chgData name="Stoyan Tranev" userId="3860ec01dca6ed6c" providerId="LiveId" clId="{1F644DE1-7818-45F1-9214-A194C7F377E5}" dt="2021-11-27T20:16:12.832" v="341" actId="14100"/>
          <ac:spMkLst>
            <pc:docMk/>
            <pc:sldMk cId="899684051" sldId="284"/>
            <ac:spMk id="3" creationId="{00000000-0000-0000-0000-000000000000}"/>
          </ac:spMkLst>
        </pc:spChg>
      </pc:sldChg>
      <pc:sldChg chg="modSp add mod">
        <pc:chgData name="Stoyan Tranev" userId="3860ec01dca6ed6c" providerId="LiveId" clId="{1F644DE1-7818-45F1-9214-A194C7F377E5}" dt="2021-11-27T20:22:02.701" v="435" actId="207"/>
        <pc:sldMkLst>
          <pc:docMk/>
          <pc:sldMk cId="3485410734" sldId="285"/>
        </pc:sldMkLst>
        <pc:spChg chg="mod">
          <ac:chgData name="Stoyan Tranev" userId="3860ec01dca6ed6c" providerId="LiveId" clId="{1F644DE1-7818-45F1-9214-A194C7F377E5}" dt="2021-11-27T20:22:02.701" v="435" actId="207"/>
          <ac:spMkLst>
            <pc:docMk/>
            <pc:sldMk cId="3485410734" sldId="285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526" y="182881"/>
            <a:ext cx="8452774" cy="960119"/>
          </a:xfrm>
        </p:spPr>
        <p:txBody>
          <a:bodyPr/>
          <a:lstStyle/>
          <a:p>
            <a:pPr algn="ctr"/>
            <a:r>
              <a:rPr lang="bg-BG" sz="4400" dirty="0"/>
              <a:t>ПРОЕКТ № НИХ–4</a:t>
            </a:r>
            <a:r>
              <a:rPr lang="en-US" sz="4400" dirty="0"/>
              <a:t>49</a:t>
            </a:r>
            <a:r>
              <a:rPr lang="bg-BG" sz="4400" dirty="0"/>
              <a:t>/20</a:t>
            </a:r>
            <a:r>
              <a:rPr lang="en-US" sz="4400" dirty="0"/>
              <a:t>2</a:t>
            </a:r>
            <a:r>
              <a:rPr lang="bg-BG" sz="4400" dirty="0"/>
              <a:t>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1164" y="1615440"/>
            <a:ext cx="8908472" cy="5242560"/>
          </a:xfrm>
        </p:spPr>
        <p:txBody>
          <a:bodyPr>
            <a:normAutofit/>
          </a:bodyPr>
          <a:lstStyle/>
          <a:p>
            <a:r>
              <a:rPr lang="ru-RU" b="1" dirty="0"/>
              <a:t> </a:t>
            </a:r>
            <a:endParaRPr lang="bg-BG" dirty="0"/>
          </a:p>
          <a:p>
            <a:pPr algn="ctr"/>
            <a:r>
              <a:rPr lang="ru-RU" sz="4600" b="1" dirty="0">
                <a:solidFill>
                  <a:schemeClr val="accent2">
                    <a:lumMod val="75000"/>
                  </a:schemeClr>
                </a:solidFill>
              </a:rPr>
              <a:t>МОДЕРНИ МЕТОДИ ЗА ВЗЕМАНЕ НА УПРАВЛЕНСКИ РЕШЕНИЯ</a:t>
            </a:r>
          </a:p>
          <a:p>
            <a:pPr algn="ctr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/срок на проекта – две </a:t>
            </a:r>
            <a:r>
              <a:rPr lang="ru-RU" sz="2000" b="1" dirty="0" err="1">
                <a:solidFill>
                  <a:schemeClr val="accent2">
                    <a:lumMod val="75000"/>
                  </a:schemeClr>
                </a:solidFill>
              </a:rPr>
              <a:t>години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(20</a:t>
            </a:r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1-202</a:t>
            </a:r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г.)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/</a:t>
            </a:r>
          </a:p>
          <a:p>
            <a:pPr algn="ctr"/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Ръководител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bg-BG" sz="2400" b="1" dirty="0">
                <a:solidFill>
                  <a:schemeClr val="accent2">
                    <a:lumMod val="75000"/>
                  </a:schemeClr>
                </a:solidFill>
              </a:rPr>
              <a:t>научния екип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bg-BG" sz="2000" b="1" i="1" dirty="0" err="1">
                <a:solidFill>
                  <a:schemeClr val="accent2">
                    <a:lumMod val="75000"/>
                  </a:schemeClr>
                </a:solidFill>
              </a:rPr>
              <a:t>доц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. д-р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Стоян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</a:rPr>
              <a:t>Транев</a:t>
            </a:r>
            <a:endParaRPr lang="bg-BG" sz="24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bg-BG" sz="30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bg-BG" sz="30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bg-BG" sz="3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71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05" y="-88900"/>
            <a:ext cx="10390908" cy="431800"/>
          </a:xfrm>
        </p:spPr>
        <p:txBody>
          <a:bodyPr>
            <a:noAutofit/>
          </a:bodyPr>
          <a:lstStyle/>
          <a:p>
            <a:pPr algn="ctr"/>
            <a:r>
              <a:rPr lang="bg-BG" sz="2800" b="1" dirty="0">
                <a:solidFill>
                  <a:schemeClr val="accent2"/>
                </a:solidFill>
              </a:rPr>
              <a:t>Изследователски екип</a:t>
            </a:r>
            <a:endParaRPr lang="bg-BG" sz="28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431800"/>
            <a:ext cx="11645900" cy="6288810"/>
          </a:xfrm>
        </p:spPr>
        <p:txBody>
          <a:bodyPr>
            <a:normAutofit fontScale="25000" lnSpcReduction="20000"/>
          </a:bodyPr>
          <a:lstStyle/>
          <a:p>
            <a:r>
              <a:rPr lang="bg-BG" sz="7600" i="1" u="sng" dirty="0">
                <a:solidFill>
                  <a:srgbClr val="FF0000"/>
                </a:solidFill>
              </a:rPr>
              <a:t>Научен екип първа година-2021: общ брой участници – 11. </a:t>
            </a:r>
          </a:p>
          <a:p>
            <a:r>
              <a:rPr lang="bg-BG" sz="7600" i="1" dirty="0"/>
              <a:t> Трима доцента ( и тримата от </a:t>
            </a:r>
            <a:r>
              <a:rPr lang="ru-RU" sz="7600" i="1" dirty="0"/>
              <a:t>Университет «Проф. д-р </a:t>
            </a:r>
            <a:r>
              <a:rPr lang="ru-RU" sz="7600" i="1" dirty="0" err="1"/>
              <a:t>Асен</a:t>
            </a:r>
            <a:r>
              <a:rPr lang="ru-RU" sz="7600" i="1" dirty="0"/>
              <a:t> Златаров» - Бургас, </a:t>
            </a:r>
          </a:p>
          <a:p>
            <a:r>
              <a:rPr lang="ru-RU" sz="7600" i="1" dirty="0" err="1">
                <a:solidFill>
                  <a:srgbClr val="0070C0"/>
                </a:solidFill>
              </a:rPr>
              <a:t>двама</a:t>
            </a:r>
            <a:r>
              <a:rPr lang="ru-RU" sz="7600" i="1" dirty="0">
                <a:solidFill>
                  <a:srgbClr val="0070C0"/>
                </a:solidFill>
              </a:rPr>
              <a:t> от ФОН и един от ФПН</a:t>
            </a:r>
            <a:r>
              <a:rPr lang="ru-RU" sz="7600" i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sz="7600" i="1" dirty="0"/>
              <a:t>.</a:t>
            </a:r>
          </a:p>
          <a:p>
            <a:r>
              <a:rPr lang="ru-RU" sz="7600" i="1" dirty="0"/>
              <a:t>1. </a:t>
            </a:r>
            <a:r>
              <a:rPr lang="ru-RU" sz="7600" i="1" dirty="0" err="1">
                <a:solidFill>
                  <a:srgbClr val="7030A0"/>
                </a:solidFill>
              </a:rPr>
              <a:t>Проектен</a:t>
            </a:r>
            <a:r>
              <a:rPr lang="ru-RU" sz="7600" i="1" dirty="0">
                <a:solidFill>
                  <a:srgbClr val="7030A0"/>
                </a:solidFill>
              </a:rPr>
              <a:t> </a:t>
            </a:r>
            <a:r>
              <a:rPr lang="ru-RU" sz="7600" i="1" dirty="0" err="1">
                <a:solidFill>
                  <a:srgbClr val="7030A0"/>
                </a:solidFill>
              </a:rPr>
              <a:t>мениджър</a:t>
            </a:r>
            <a:r>
              <a:rPr lang="ru-RU" sz="7600" i="1" dirty="0">
                <a:solidFill>
                  <a:srgbClr val="7030A0"/>
                </a:solidFill>
              </a:rPr>
              <a:t>: </a:t>
            </a:r>
            <a:r>
              <a:rPr lang="ru-RU" sz="7600" i="1" dirty="0"/>
              <a:t>доц. д-р </a:t>
            </a:r>
            <a:r>
              <a:rPr lang="ru-RU" sz="7600" i="1" dirty="0" err="1"/>
              <a:t>Стоян</a:t>
            </a:r>
            <a:r>
              <a:rPr lang="ru-RU" sz="7600" i="1" dirty="0"/>
              <a:t> </a:t>
            </a:r>
            <a:r>
              <a:rPr lang="ru-RU" sz="7600" i="1" dirty="0" err="1"/>
              <a:t>Транев</a:t>
            </a:r>
            <a:r>
              <a:rPr lang="ru-RU" sz="7600" i="1" dirty="0"/>
              <a:t> </a:t>
            </a:r>
            <a:r>
              <a:rPr lang="ru-RU" sz="7600" i="1" dirty="0" err="1"/>
              <a:t>Транев</a:t>
            </a:r>
            <a:r>
              <a:rPr lang="ru-RU" sz="7600" i="1" dirty="0"/>
              <a:t> – Университет «Проф. д-р </a:t>
            </a:r>
            <a:r>
              <a:rPr lang="ru-RU" sz="7600" i="1" dirty="0" err="1"/>
              <a:t>Асен</a:t>
            </a:r>
            <a:r>
              <a:rPr lang="ru-RU" sz="7600" i="1" dirty="0"/>
              <a:t> </a:t>
            </a:r>
            <a:r>
              <a:rPr lang="ru-RU" sz="7600" i="1" dirty="0" err="1"/>
              <a:t>Златаров</a:t>
            </a:r>
            <a:r>
              <a:rPr lang="ru-RU" sz="7600" i="1" dirty="0"/>
              <a:t>» -- Бургас</a:t>
            </a:r>
          </a:p>
          <a:p>
            <a:r>
              <a:rPr lang="ru-RU" sz="7600" i="1" dirty="0"/>
              <a:t>2. доц. д-р </a:t>
            </a:r>
            <a:r>
              <a:rPr lang="ru-RU" sz="7600" i="1" dirty="0" err="1"/>
              <a:t>Златина</a:t>
            </a:r>
            <a:r>
              <a:rPr lang="ru-RU" sz="7600" i="1" dirty="0"/>
              <a:t> </a:t>
            </a:r>
            <a:r>
              <a:rPr lang="ru-RU" sz="7600" i="1" dirty="0" err="1"/>
              <a:t>Калудова</a:t>
            </a:r>
            <a:r>
              <a:rPr lang="ru-RU" sz="7600" i="1" dirty="0"/>
              <a:t> Караджова</a:t>
            </a:r>
            <a:r>
              <a:rPr lang="en-US" sz="7600" i="1" dirty="0"/>
              <a:t> </a:t>
            </a:r>
            <a:r>
              <a:rPr lang="ru-RU" sz="7600" i="1" dirty="0"/>
              <a:t>– Университет «Проф. д-р </a:t>
            </a:r>
            <a:r>
              <a:rPr lang="ru-RU" sz="7600" i="1" dirty="0" err="1"/>
              <a:t>Асен</a:t>
            </a:r>
            <a:r>
              <a:rPr lang="ru-RU" sz="7600" i="1" dirty="0"/>
              <a:t> Златаров» -- Бургас</a:t>
            </a:r>
          </a:p>
          <a:p>
            <a:r>
              <a:rPr lang="en-US" sz="7600" i="1" dirty="0"/>
              <a:t>3. </a:t>
            </a:r>
            <a:r>
              <a:rPr lang="ru-RU" sz="7600" i="1" dirty="0"/>
              <a:t>доц. д-р </a:t>
            </a:r>
            <a:r>
              <a:rPr lang="ru-RU" sz="7600" i="1" dirty="0" err="1"/>
              <a:t>Величка</a:t>
            </a:r>
            <a:r>
              <a:rPr lang="ru-RU" sz="7600" i="1" dirty="0"/>
              <a:t> </a:t>
            </a:r>
            <a:r>
              <a:rPr lang="ru-RU" sz="7600" i="1" dirty="0" err="1"/>
              <a:t>Николова</a:t>
            </a:r>
            <a:r>
              <a:rPr lang="ru-RU" sz="7600" i="1" dirty="0"/>
              <a:t> Транева</a:t>
            </a:r>
            <a:r>
              <a:rPr lang="en-US" sz="7600" i="1" dirty="0"/>
              <a:t> </a:t>
            </a:r>
            <a:r>
              <a:rPr lang="ru-RU" sz="7600" i="1" dirty="0"/>
              <a:t> – Университет «Проф. д-р </a:t>
            </a:r>
            <a:r>
              <a:rPr lang="ru-RU" sz="7600" i="1" dirty="0" err="1"/>
              <a:t>Асен</a:t>
            </a:r>
            <a:r>
              <a:rPr lang="ru-RU" sz="7600" i="1" dirty="0"/>
              <a:t> </a:t>
            </a:r>
            <a:r>
              <a:rPr lang="ru-RU" sz="7600" i="1" dirty="0" err="1"/>
              <a:t>Златаров</a:t>
            </a:r>
            <a:r>
              <a:rPr lang="ru-RU" sz="7600" i="1" dirty="0"/>
              <a:t>» -- Бургас</a:t>
            </a:r>
          </a:p>
          <a:p>
            <a:r>
              <a:rPr lang="bg-BG" sz="7600" i="1" dirty="0"/>
              <a:t>Един докторант от </a:t>
            </a:r>
            <a:r>
              <a:rPr lang="en-US" sz="7600" i="1" dirty="0"/>
              <a:t>- </a:t>
            </a:r>
            <a:r>
              <a:rPr lang="bg-BG" sz="7600" i="1" dirty="0">
                <a:solidFill>
                  <a:srgbClr val="00B050"/>
                </a:solidFill>
              </a:rPr>
              <a:t>ФОН </a:t>
            </a:r>
            <a:endParaRPr lang="bg-BG" sz="7600" i="1" dirty="0">
              <a:solidFill>
                <a:srgbClr val="FF0000"/>
              </a:solidFill>
            </a:endParaRPr>
          </a:p>
          <a:p>
            <a:r>
              <a:rPr lang="ru-RU" sz="7600" i="1" dirty="0">
                <a:solidFill>
                  <a:schemeClr val="tx1"/>
                </a:solidFill>
              </a:rPr>
              <a:t>1. докторант Яна </a:t>
            </a:r>
            <a:r>
              <a:rPr lang="ru-RU" sz="7600" i="1" dirty="0" err="1">
                <a:solidFill>
                  <a:schemeClr val="tx1"/>
                </a:solidFill>
              </a:rPr>
              <a:t>Вангелова</a:t>
            </a:r>
            <a:r>
              <a:rPr lang="ru-RU" sz="7600" i="1" dirty="0">
                <a:solidFill>
                  <a:schemeClr val="tx1"/>
                </a:solidFill>
              </a:rPr>
              <a:t> </a:t>
            </a:r>
            <a:r>
              <a:rPr lang="ru-RU" sz="7600" i="1" dirty="0" err="1">
                <a:solidFill>
                  <a:schemeClr val="tx1"/>
                </a:solidFill>
              </a:rPr>
              <a:t>Вангелова</a:t>
            </a:r>
            <a:r>
              <a:rPr lang="ru-RU" sz="7600" i="1" dirty="0">
                <a:solidFill>
                  <a:schemeClr val="tx1"/>
                </a:solidFill>
              </a:rPr>
              <a:t>– Университет «Проф. д-р </a:t>
            </a:r>
            <a:r>
              <a:rPr lang="ru-RU" sz="7600" i="1" dirty="0" err="1">
                <a:solidFill>
                  <a:schemeClr val="tx1"/>
                </a:solidFill>
              </a:rPr>
              <a:t>Асен</a:t>
            </a:r>
            <a:r>
              <a:rPr lang="ru-RU" sz="7600" i="1" dirty="0">
                <a:solidFill>
                  <a:schemeClr val="tx1"/>
                </a:solidFill>
              </a:rPr>
              <a:t> </a:t>
            </a:r>
            <a:r>
              <a:rPr lang="ru-RU" sz="7600" i="1" dirty="0" err="1">
                <a:solidFill>
                  <a:schemeClr val="tx1"/>
                </a:solidFill>
              </a:rPr>
              <a:t>Златаров</a:t>
            </a:r>
            <a:r>
              <a:rPr lang="ru-RU" sz="7600" i="1" dirty="0">
                <a:solidFill>
                  <a:schemeClr val="tx1"/>
                </a:solidFill>
              </a:rPr>
              <a:t>» -- Бургас</a:t>
            </a:r>
          </a:p>
          <a:p>
            <a:r>
              <a:rPr lang="bg-BG" sz="7600" i="1" dirty="0">
                <a:solidFill>
                  <a:srgbClr val="7030A0"/>
                </a:solidFill>
              </a:rPr>
              <a:t>Седем студента - </a:t>
            </a:r>
            <a:r>
              <a:rPr lang="ru-RU" sz="7600" i="1" dirty="0">
                <a:solidFill>
                  <a:srgbClr val="7030A0"/>
                </a:solidFill>
              </a:rPr>
              <a:t>Университет «Проф. д-р </a:t>
            </a:r>
            <a:r>
              <a:rPr lang="ru-RU" sz="7600" i="1" dirty="0" err="1">
                <a:solidFill>
                  <a:srgbClr val="7030A0"/>
                </a:solidFill>
              </a:rPr>
              <a:t>Асен</a:t>
            </a:r>
            <a:r>
              <a:rPr lang="ru-RU" sz="7600" i="1" dirty="0">
                <a:solidFill>
                  <a:srgbClr val="7030A0"/>
                </a:solidFill>
              </a:rPr>
              <a:t> Златаров» -- Бургас</a:t>
            </a:r>
            <a:endParaRPr lang="bg-BG" sz="7600" i="1" dirty="0">
              <a:solidFill>
                <a:srgbClr val="7030A0"/>
              </a:solidFill>
            </a:endParaRPr>
          </a:p>
          <a:p>
            <a:r>
              <a:rPr lang="ru-RU" sz="7600" i="1" dirty="0">
                <a:solidFill>
                  <a:schemeClr val="tx1"/>
                </a:solidFill>
              </a:rPr>
              <a:t>1. Магистрант </a:t>
            </a:r>
            <a:r>
              <a:rPr lang="ru-RU" sz="7600" i="1" dirty="0" err="1">
                <a:solidFill>
                  <a:schemeClr val="tx1"/>
                </a:solidFill>
              </a:rPr>
              <a:t>Евгени</a:t>
            </a:r>
            <a:r>
              <a:rPr lang="ru-RU" sz="7600" i="1" dirty="0">
                <a:solidFill>
                  <a:schemeClr val="tx1"/>
                </a:solidFill>
              </a:rPr>
              <a:t> </a:t>
            </a:r>
            <a:r>
              <a:rPr lang="ru-RU" sz="7600" i="1" dirty="0" err="1">
                <a:solidFill>
                  <a:schemeClr val="tx1"/>
                </a:solidFill>
              </a:rPr>
              <a:t>Пенков</a:t>
            </a:r>
            <a:r>
              <a:rPr lang="ru-RU" sz="7600" i="1" dirty="0">
                <a:solidFill>
                  <a:schemeClr val="tx1"/>
                </a:solidFill>
              </a:rPr>
              <a:t> </a:t>
            </a:r>
            <a:r>
              <a:rPr lang="ru-RU" sz="7600" i="1" dirty="0" err="1">
                <a:solidFill>
                  <a:schemeClr val="tx1"/>
                </a:solidFill>
              </a:rPr>
              <a:t>Ганчев</a:t>
            </a:r>
            <a:r>
              <a:rPr lang="ru-RU" sz="7600" i="1" dirty="0">
                <a:solidFill>
                  <a:schemeClr val="tx1"/>
                </a:solidFill>
              </a:rPr>
              <a:t>, </a:t>
            </a:r>
            <a:r>
              <a:rPr lang="ru-RU" sz="7600" i="1" dirty="0" err="1">
                <a:solidFill>
                  <a:schemeClr val="tx1"/>
                </a:solidFill>
              </a:rPr>
              <a:t>Специалност</a:t>
            </a:r>
            <a:r>
              <a:rPr lang="ru-RU" sz="7600" i="1" dirty="0">
                <a:solidFill>
                  <a:schemeClr val="tx1"/>
                </a:solidFill>
              </a:rPr>
              <a:t> „</a:t>
            </a:r>
            <a:r>
              <a:rPr lang="ru-RU" sz="7600" i="1" dirty="0" err="1">
                <a:solidFill>
                  <a:schemeClr val="tx1"/>
                </a:solidFill>
              </a:rPr>
              <a:t>Индустриален</a:t>
            </a:r>
            <a:r>
              <a:rPr lang="ru-RU" sz="7600" i="1" dirty="0">
                <a:solidFill>
                  <a:schemeClr val="tx1"/>
                </a:solidFill>
              </a:rPr>
              <a:t> </a:t>
            </a:r>
            <a:r>
              <a:rPr lang="ru-RU" sz="7600" i="1" dirty="0" err="1">
                <a:solidFill>
                  <a:schemeClr val="tx1"/>
                </a:solidFill>
              </a:rPr>
              <a:t>мениджмънт</a:t>
            </a:r>
            <a:r>
              <a:rPr lang="ru-RU" sz="7600" i="1" dirty="0">
                <a:solidFill>
                  <a:schemeClr val="tx1"/>
                </a:solidFill>
              </a:rPr>
              <a:t>”, </a:t>
            </a:r>
            <a:r>
              <a:rPr lang="ru-RU" sz="7600" i="1" dirty="0" err="1">
                <a:solidFill>
                  <a:schemeClr val="tx1"/>
                </a:solidFill>
              </a:rPr>
              <a:t>магистърска</a:t>
            </a:r>
            <a:r>
              <a:rPr lang="ru-RU" sz="7600" i="1" dirty="0">
                <a:solidFill>
                  <a:schemeClr val="tx1"/>
                </a:solidFill>
              </a:rPr>
              <a:t> </a:t>
            </a:r>
            <a:r>
              <a:rPr lang="ru-RU" sz="7600" i="1" dirty="0" err="1">
                <a:solidFill>
                  <a:schemeClr val="tx1"/>
                </a:solidFill>
              </a:rPr>
              <a:t>програма</a:t>
            </a:r>
            <a:r>
              <a:rPr lang="ru-RU" sz="7600" i="1" dirty="0">
                <a:solidFill>
                  <a:schemeClr val="tx1"/>
                </a:solidFill>
              </a:rPr>
              <a:t> „Технологии и </a:t>
            </a:r>
            <a:r>
              <a:rPr lang="ru-RU" sz="7600" i="1" dirty="0" err="1">
                <a:solidFill>
                  <a:schemeClr val="tx1"/>
                </a:solidFill>
              </a:rPr>
              <a:t>мениджмънт</a:t>
            </a:r>
            <a:r>
              <a:rPr lang="ru-RU" sz="7600" i="1" dirty="0">
                <a:solidFill>
                  <a:schemeClr val="tx1"/>
                </a:solidFill>
              </a:rPr>
              <a:t> на </a:t>
            </a:r>
            <a:r>
              <a:rPr lang="ru-RU" sz="7600" i="1" dirty="0" err="1">
                <a:solidFill>
                  <a:schemeClr val="tx1"/>
                </a:solidFill>
              </a:rPr>
              <a:t>петролната</a:t>
            </a:r>
            <a:r>
              <a:rPr lang="ru-RU" sz="7600" i="1" dirty="0">
                <a:solidFill>
                  <a:schemeClr val="tx1"/>
                </a:solidFill>
              </a:rPr>
              <a:t> и </a:t>
            </a:r>
            <a:r>
              <a:rPr lang="ru-RU" sz="7600" i="1" dirty="0" err="1">
                <a:solidFill>
                  <a:schemeClr val="tx1"/>
                </a:solidFill>
              </a:rPr>
              <a:t>газовата</a:t>
            </a:r>
            <a:r>
              <a:rPr lang="ru-RU" sz="7600" i="1" dirty="0">
                <a:solidFill>
                  <a:schemeClr val="tx1"/>
                </a:solidFill>
              </a:rPr>
              <a:t> инфраструктура”- широк </a:t>
            </a:r>
            <a:r>
              <a:rPr lang="ru-RU" sz="7600" i="1" dirty="0" err="1">
                <a:solidFill>
                  <a:schemeClr val="tx1"/>
                </a:solidFill>
              </a:rPr>
              <a:t>профил</a:t>
            </a:r>
            <a:r>
              <a:rPr lang="ru-RU" sz="7600" i="1" dirty="0">
                <a:solidFill>
                  <a:schemeClr val="tx1"/>
                </a:solidFill>
              </a:rPr>
              <a:t>, </a:t>
            </a:r>
            <a:r>
              <a:rPr lang="ru-RU" sz="7600" i="1" dirty="0" err="1">
                <a:solidFill>
                  <a:schemeClr val="tx1"/>
                </a:solidFill>
              </a:rPr>
              <a:t>задочно</a:t>
            </a:r>
            <a:r>
              <a:rPr lang="ru-RU" sz="7600" i="1" dirty="0">
                <a:solidFill>
                  <a:schemeClr val="tx1"/>
                </a:solidFill>
              </a:rPr>
              <a:t>, фак. № </a:t>
            </a:r>
            <a:r>
              <a:rPr lang="ru-RU" sz="7600" i="1" dirty="0" err="1">
                <a:solidFill>
                  <a:schemeClr val="tx1"/>
                </a:solidFill>
              </a:rPr>
              <a:t>ПГИшпз</a:t>
            </a:r>
            <a:r>
              <a:rPr lang="ru-RU" sz="7600" i="1" dirty="0">
                <a:solidFill>
                  <a:schemeClr val="tx1"/>
                </a:solidFill>
              </a:rPr>
              <a:t> 264</a:t>
            </a:r>
          </a:p>
          <a:p>
            <a:r>
              <a:rPr lang="ru-RU" sz="7600" i="1" dirty="0">
                <a:solidFill>
                  <a:schemeClr val="tx1"/>
                </a:solidFill>
              </a:rPr>
              <a:t>2.	Пламена Димитрова </a:t>
            </a:r>
            <a:r>
              <a:rPr lang="ru-RU" sz="7600" i="1" dirty="0" err="1">
                <a:solidFill>
                  <a:schemeClr val="tx1"/>
                </a:solidFill>
              </a:rPr>
              <a:t>Петкова</a:t>
            </a:r>
            <a:r>
              <a:rPr lang="ru-RU" sz="7600" i="1" dirty="0">
                <a:solidFill>
                  <a:schemeClr val="tx1"/>
                </a:solidFill>
              </a:rPr>
              <a:t>, студентка спец. СУ, </a:t>
            </a:r>
            <a:r>
              <a:rPr lang="ru-RU" sz="7600" i="1" dirty="0" err="1">
                <a:solidFill>
                  <a:schemeClr val="tx1"/>
                </a:solidFill>
              </a:rPr>
              <a:t>редовно</a:t>
            </a:r>
            <a:r>
              <a:rPr lang="ru-RU" sz="7600" i="1" dirty="0">
                <a:solidFill>
                  <a:schemeClr val="tx1"/>
                </a:solidFill>
              </a:rPr>
              <a:t>, II</a:t>
            </a:r>
            <a:r>
              <a:rPr lang="en-US" sz="7600" i="1" dirty="0">
                <a:solidFill>
                  <a:schemeClr val="tx1"/>
                </a:solidFill>
              </a:rPr>
              <a:t>I</a:t>
            </a:r>
            <a:r>
              <a:rPr lang="ru-RU" sz="7600" i="1" dirty="0">
                <a:solidFill>
                  <a:schemeClr val="tx1"/>
                </a:solidFill>
              </a:rPr>
              <a:t> курс, фак. № 1401</a:t>
            </a:r>
          </a:p>
          <a:p>
            <a:r>
              <a:rPr lang="ru-RU" sz="7600" i="1" dirty="0">
                <a:solidFill>
                  <a:schemeClr val="tx1"/>
                </a:solidFill>
              </a:rPr>
              <a:t>3.	Галина Иванова студентка спец. М, II</a:t>
            </a:r>
            <a:r>
              <a:rPr lang="en-US" sz="7600" i="1" dirty="0">
                <a:solidFill>
                  <a:schemeClr val="tx1"/>
                </a:solidFill>
              </a:rPr>
              <a:t>I</a:t>
            </a:r>
            <a:r>
              <a:rPr lang="ru-RU" sz="7600" i="1" dirty="0">
                <a:solidFill>
                  <a:schemeClr val="tx1"/>
                </a:solidFill>
              </a:rPr>
              <a:t> курс, </a:t>
            </a:r>
            <a:r>
              <a:rPr lang="ru-RU" sz="7600" i="1" dirty="0" err="1">
                <a:solidFill>
                  <a:schemeClr val="tx1"/>
                </a:solidFill>
              </a:rPr>
              <a:t>редовно</a:t>
            </a:r>
            <a:r>
              <a:rPr lang="ru-RU" sz="7600" i="1" dirty="0">
                <a:solidFill>
                  <a:schemeClr val="tx1"/>
                </a:solidFill>
              </a:rPr>
              <a:t>, фак. № 1401</a:t>
            </a:r>
          </a:p>
          <a:p>
            <a:r>
              <a:rPr lang="ru-RU" sz="7600" i="1" dirty="0">
                <a:solidFill>
                  <a:schemeClr val="tx1"/>
                </a:solidFill>
              </a:rPr>
              <a:t>4.	Ирина Георгиева </a:t>
            </a:r>
            <a:r>
              <a:rPr lang="ru-RU" sz="7600" i="1" dirty="0" err="1">
                <a:solidFill>
                  <a:schemeClr val="tx1"/>
                </a:solidFill>
              </a:rPr>
              <a:t>Вълчева</a:t>
            </a:r>
            <a:r>
              <a:rPr lang="ru-RU" sz="7600" i="1" dirty="0">
                <a:solidFill>
                  <a:schemeClr val="tx1"/>
                </a:solidFill>
              </a:rPr>
              <a:t> спец. Т, </a:t>
            </a:r>
            <a:r>
              <a:rPr lang="ru-RU" sz="7600" i="1" dirty="0" err="1">
                <a:solidFill>
                  <a:schemeClr val="tx1"/>
                </a:solidFill>
              </a:rPr>
              <a:t>задочно</a:t>
            </a:r>
            <a:r>
              <a:rPr lang="ru-RU" sz="7600" i="1" dirty="0">
                <a:solidFill>
                  <a:schemeClr val="tx1"/>
                </a:solidFill>
              </a:rPr>
              <a:t>, I</a:t>
            </a:r>
            <a:r>
              <a:rPr lang="en-US" sz="7600" i="1" dirty="0">
                <a:solidFill>
                  <a:schemeClr val="tx1"/>
                </a:solidFill>
              </a:rPr>
              <a:t>V</a:t>
            </a:r>
            <a:r>
              <a:rPr lang="ru-RU" sz="7600" i="1" dirty="0">
                <a:solidFill>
                  <a:schemeClr val="tx1"/>
                </a:solidFill>
              </a:rPr>
              <a:t>курс, фак. № </a:t>
            </a:r>
            <a:r>
              <a:rPr lang="ru-RU" sz="7600" i="1" dirty="0" err="1">
                <a:solidFill>
                  <a:schemeClr val="tx1"/>
                </a:solidFill>
              </a:rPr>
              <a:t>Тз</a:t>
            </a:r>
            <a:r>
              <a:rPr lang="ru-RU" sz="7600" i="1" dirty="0">
                <a:solidFill>
                  <a:schemeClr val="tx1"/>
                </a:solidFill>
              </a:rPr>
              <a:t> 498</a:t>
            </a:r>
          </a:p>
          <a:p>
            <a:r>
              <a:rPr lang="ru-RU" sz="7600" i="1" dirty="0">
                <a:solidFill>
                  <a:schemeClr val="tx1"/>
                </a:solidFill>
              </a:rPr>
              <a:t>5.	</a:t>
            </a:r>
            <a:r>
              <a:rPr lang="ru-RU" sz="7600" i="1" dirty="0" err="1">
                <a:solidFill>
                  <a:schemeClr val="tx1"/>
                </a:solidFill>
              </a:rPr>
              <a:t>Деси</a:t>
            </a:r>
            <a:r>
              <a:rPr lang="ru-RU" sz="7600" i="1" dirty="0">
                <a:solidFill>
                  <a:schemeClr val="tx1"/>
                </a:solidFill>
              </a:rPr>
              <a:t> </a:t>
            </a:r>
            <a:r>
              <a:rPr lang="ru-RU" sz="7600" i="1" dirty="0" err="1">
                <a:solidFill>
                  <a:schemeClr val="tx1"/>
                </a:solidFill>
              </a:rPr>
              <a:t>Гюрова</a:t>
            </a:r>
            <a:r>
              <a:rPr lang="ru-RU" sz="7600" i="1" dirty="0">
                <a:solidFill>
                  <a:schemeClr val="tx1"/>
                </a:solidFill>
              </a:rPr>
              <a:t> </a:t>
            </a:r>
            <a:r>
              <a:rPr lang="ru-RU" sz="7600" i="1" dirty="0" err="1">
                <a:solidFill>
                  <a:schemeClr val="tx1"/>
                </a:solidFill>
              </a:rPr>
              <a:t>Кралева</a:t>
            </a:r>
            <a:r>
              <a:rPr lang="ru-RU" sz="7600" i="1" dirty="0">
                <a:solidFill>
                  <a:schemeClr val="tx1"/>
                </a:solidFill>
              </a:rPr>
              <a:t> ИМ, </a:t>
            </a:r>
            <a:r>
              <a:rPr lang="en-US" sz="7600" i="1" dirty="0">
                <a:solidFill>
                  <a:schemeClr val="tx1"/>
                </a:solidFill>
              </a:rPr>
              <a:t>I</a:t>
            </a:r>
            <a:r>
              <a:rPr lang="ru-RU" sz="7600" i="1" dirty="0">
                <a:solidFill>
                  <a:schemeClr val="tx1"/>
                </a:solidFill>
              </a:rPr>
              <a:t>I курс, </a:t>
            </a:r>
            <a:r>
              <a:rPr lang="ru-RU" sz="7600" i="1" dirty="0" err="1">
                <a:solidFill>
                  <a:schemeClr val="tx1"/>
                </a:solidFill>
              </a:rPr>
              <a:t>редовно</a:t>
            </a:r>
            <a:r>
              <a:rPr lang="ru-RU" sz="7600" i="1" dirty="0">
                <a:solidFill>
                  <a:schemeClr val="tx1"/>
                </a:solidFill>
              </a:rPr>
              <a:t>, фак. № ИМ 1107</a:t>
            </a:r>
          </a:p>
          <a:p>
            <a:r>
              <a:rPr lang="ru-RU" sz="7600" i="1" dirty="0">
                <a:solidFill>
                  <a:schemeClr val="tx1"/>
                </a:solidFill>
              </a:rPr>
              <a:t>6.	</a:t>
            </a:r>
            <a:r>
              <a:rPr lang="ru-RU" sz="7600" i="1" dirty="0" err="1">
                <a:solidFill>
                  <a:schemeClr val="tx1"/>
                </a:solidFill>
              </a:rPr>
              <a:t>Mарина</a:t>
            </a:r>
            <a:r>
              <a:rPr lang="ru-RU" sz="7600" i="1" dirty="0">
                <a:solidFill>
                  <a:schemeClr val="tx1"/>
                </a:solidFill>
              </a:rPr>
              <a:t> </a:t>
            </a:r>
            <a:r>
              <a:rPr lang="ru-RU" sz="7600" i="1" dirty="0" err="1">
                <a:solidFill>
                  <a:schemeClr val="tx1"/>
                </a:solidFill>
              </a:rPr>
              <a:t>Ангелова</a:t>
            </a:r>
            <a:r>
              <a:rPr lang="ru-RU" sz="7600" i="1" dirty="0">
                <a:solidFill>
                  <a:schemeClr val="tx1"/>
                </a:solidFill>
              </a:rPr>
              <a:t> Димитрова студентка спец. СУ, </a:t>
            </a:r>
            <a:r>
              <a:rPr lang="en-US" sz="7600" i="1" dirty="0">
                <a:solidFill>
                  <a:schemeClr val="tx1"/>
                </a:solidFill>
              </a:rPr>
              <a:t>I</a:t>
            </a:r>
            <a:r>
              <a:rPr lang="ru-RU" sz="7600" i="1" dirty="0">
                <a:solidFill>
                  <a:schemeClr val="tx1"/>
                </a:solidFill>
              </a:rPr>
              <a:t>II курс, фак. №: СУ1414</a:t>
            </a:r>
          </a:p>
          <a:p>
            <a:r>
              <a:rPr lang="ru-RU" sz="7600" i="1" dirty="0">
                <a:solidFill>
                  <a:schemeClr val="tx1"/>
                </a:solidFill>
              </a:rPr>
              <a:t>7.	Кристиана </a:t>
            </a:r>
            <a:r>
              <a:rPr lang="ru-RU" sz="7600" i="1" dirty="0" err="1">
                <a:solidFill>
                  <a:schemeClr val="tx1"/>
                </a:solidFill>
              </a:rPr>
              <a:t>Баласова</a:t>
            </a:r>
            <a:r>
              <a:rPr lang="ru-RU" sz="7600" i="1" dirty="0">
                <a:solidFill>
                  <a:schemeClr val="tx1"/>
                </a:solidFill>
              </a:rPr>
              <a:t> </a:t>
            </a:r>
            <a:r>
              <a:rPr lang="ru-RU" sz="7600" i="1" dirty="0" err="1">
                <a:solidFill>
                  <a:schemeClr val="tx1"/>
                </a:solidFill>
              </a:rPr>
              <a:t>Турнова</a:t>
            </a:r>
            <a:r>
              <a:rPr lang="ru-RU" sz="7600" i="1" dirty="0">
                <a:solidFill>
                  <a:schemeClr val="tx1"/>
                </a:solidFill>
              </a:rPr>
              <a:t> студентка спец. Т, </a:t>
            </a:r>
            <a:r>
              <a:rPr lang="en-US" sz="7600" i="1" dirty="0">
                <a:solidFill>
                  <a:schemeClr val="tx1"/>
                </a:solidFill>
              </a:rPr>
              <a:t>I</a:t>
            </a:r>
            <a:r>
              <a:rPr lang="ru-RU" sz="7600" i="1" dirty="0">
                <a:solidFill>
                  <a:schemeClr val="tx1"/>
                </a:solidFill>
              </a:rPr>
              <a:t>I курс, </a:t>
            </a:r>
            <a:r>
              <a:rPr lang="ru-RU" sz="7600" i="1" dirty="0" err="1">
                <a:solidFill>
                  <a:schemeClr val="tx1"/>
                </a:solidFill>
              </a:rPr>
              <a:t>редовно</a:t>
            </a:r>
            <a:r>
              <a:rPr lang="ru-RU" sz="7600" i="1" dirty="0">
                <a:solidFill>
                  <a:schemeClr val="tx1"/>
                </a:solidFill>
              </a:rPr>
              <a:t>, фак. №Т944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66319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691"/>
            <a:ext cx="10241280" cy="1475509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rgbClr val="FF0000"/>
                </a:solidFill>
              </a:rPr>
              <a:t>ЦЕЛ: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</a:rPr>
              <a:t>Проектът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цели чрез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</a:rPr>
              <a:t>приложението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</a:rPr>
              <a:t>модерни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</a:rPr>
              <a:t>методи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за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</a:rPr>
              <a:t>извличане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на информация и знания да се представят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</a:rPr>
              <a:t>съвременни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</a:rPr>
              <a:t>алтернативи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за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</a:rPr>
              <a:t>оптимално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и </a:t>
            </a:r>
            <a:r>
              <a:rPr lang="ru-RU" sz="2000" dirty="0" err="1">
                <a:solidFill>
                  <a:schemeClr val="accent2">
                    <a:lumMod val="75000"/>
                  </a:schemeClr>
                </a:solidFill>
              </a:rPr>
              <a:t>ефективно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управление на бизнеса.</a:t>
            </a:r>
            <a:endParaRPr lang="bg-BG" sz="2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7000"/>
            <a:ext cx="9144000" cy="50673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200" b="1" i="1" dirty="0">
                <a:solidFill>
                  <a:schemeClr val="accent2">
                    <a:lumMod val="50000"/>
                  </a:schemeClr>
                </a:solidFill>
              </a:rPr>
              <a:t>Задачи:</a:t>
            </a:r>
            <a:endParaRPr lang="bg-BG" sz="22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dirty="0"/>
              <a:t>1)	Да се </a:t>
            </a:r>
            <a:r>
              <a:rPr lang="ru-RU" dirty="0" err="1"/>
              <a:t>представи</a:t>
            </a:r>
            <a:r>
              <a:rPr lang="ru-RU" dirty="0"/>
              <a:t> </a:t>
            </a:r>
            <a:r>
              <a:rPr lang="ru-RU" dirty="0" err="1"/>
              <a:t>използването</a:t>
            </a:r>
            <a:r>
              <a:rPr lang="ru-RU" dirty="0"/>
              <a:t> на интуиционистката размитост в управление на бизнеса и да се да се </a:t>
            </a:r>
            <a:r>
              <a:rPr lang="ru-RU" dirty="0" err="1"/>
              <a:t>изследва</a:t>
            </a:r>
            <a:r>
              <a:rPr lang="ru-RU" dirty="0"/>
              <a:t> </a:t>
            </a:r>
            <a:r>
              <a:rPr lang="ru-RU" dirty="0" err="1"/>
              <a:t>приложението</a:t>
            </a:r>
            <a:r>
              <a:rPr lang="ru-RU" dirty="0"/>
              <a:t> на </a:t>
            </a:r>
            <a:r>
              <a:rPr lang="ru-RU" dirty="0" err="1"/>
              <a:t>съвременни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и модели за </a:t>
            </a:r>
            <a:r>
              <a:rPr lang="ru-RU" dirty="0" err="1"/>
              <a:t>вземане</a:t>
            </a:r>
            <a:r>
              <a:rPr lang="ru-RU" dirty="0"/>
              <a:t> на </a:t>
            </a:r>
            <a:r>
              <a:rPr lang="ru-RU" dirty="0" err="1"/>
              <a:t>ефективни</a:t>
            </a:r>
            <a:r>
              <a:rPr lang="ru-RU" dirty="0"/>
              <a:t> </a:t>
            </a:r>
            <a:r>
              <a:rPr lang="ru-RU" dirty="0" err="1"/>
              <a:t>управленски</a:t>
            </a:r>
            <a:r>
              <a:rPr lang="ru-RU" dirty="0"/>
              <a:t> решения;</a:t>
            </a:r>
          </a:p>
          <a:p>
            <a:pPr lvl="0"/>
            <a:r>
              <a:rPr lang="ru-RU" dirty="0"/>
              <a:t>2)	Да се </a:t>
            </a:r>
            <a:r>
              <a:rPr lang="ru-RU" dirty="0" err="1"/>
              <a:t>моделират</a:t>
            </a:r>
            <a:r>
              <a:rPr lang="ru-RU" dirty="0"/>
              <a:t> и </a:t>
            </a:r>
            <a:r>
              <a:rPr lang="ru-RU" dirty="0" err="1"/>
              <a:t>актуализират</a:t>
            </a:r>
            <a:r>
              <a:rPr lang="ru-RU" dirty="0"/>
              <a:t> </a:t>
            </a:r>
            <a:r>
              <a:rPr lang="ru-RU" dirty="0" err="1"/>
              <a:t>методите</a:t>
            </a:r>
            <a:r>
              <a:rPr lang="ru-RU" dirty="0"/>
              <a:t> за управление на бизнеса и </a:t>
            </a:r>
            <a:r>
              <a:rPr lang="ru-RU" dirty="0" err="1"/>
              <a:t>извличане</a:t>
            </a:r>
            <a:r>
              <a:rPr lang="ru-RU" dirty="0"/>
              <a:t> на знания за </a:t>
            </a:r>
            <a:r>
              <a:rPr lang="ru-RU" dirty="0" err="1"/>
              <a:t>мениджмънта</a:t>
            </a:r>
            <a:r>
              <a:rPr lang="ru-RU" dirty="0"/>
              <a:t> чрез </a:t>
            </a:r>
            <a:r>
              <a:rPr lang="ru-RU" dirty="0" err="1"/>
              <a:t>формално</a:t>
            </a:r>
            <a:r>
              <a:rPr lang="ru-RU" dirty="0"/>
              <a:t> описание с </a:t>
            </a:r>
            <a:r>
              <a:rPr lang="ru-RU" dirty="0" err="1"/>
              <a:t>апарата</a:t>
            </a:r>
            <a:r>
              <a:rPr lang="ru-RU" dirty="0"/>
              <a:t> на </a:t>
            </a:r>
            <a:r>
              <a:rPr lang="ru-RU" dirty="0" err="1"/>
              <a:t>индексираните</a:t>
            </a:r>
            <a:r>
              <a:rPr lang="ru-RU" dirty="0"/>
              <a:t> </a:t>
            </a:r>
            <a:r>
              <a:rPr lang="ru-RU" dirty="0" err="1"/>
              <a:t>матрици</a:t>
            </a:r>
            <a:r>
              <a:rPr lang="ru-RU" dirty="0"/>
              <a:t> и интуиционистки </a:t>
            </a:r>
            <a:r>
              <a:rPr lang="ru-RU" dirty="0" err="1"/>
              <a:t>размитите</a:t>
            </a:r>
            <a:r>
              <a:rPr lang="ru-RU" dirty="0"/>
              <a:t> множества, </a:t>
            </a:r>
            <a:r>
              <a:rPr lang="ru-RU" dirty="0" err="1"/>
              <a:t>както</a:t>
            </a:r>
            <a:r>
              <a:rPr lang="ru-RU" dirty="0"/>
              <a:t> и с </a:t>
            </a:r>
            <a:r>
              <a:rPr lang="ru-RU" dirty="0" err="1"/>
              <a:t>други</a:t>
            </a:r>
            <a:r>
              <a:rPr lang="ru-RU" dirty="0"/>
              <a:t> </a:t>
            </a:r>
            <a:r>
              <a:rPr lang="ru-RU" dirty="0" err="1"/>
              <a:t>съвременни</a:t>
            </a:r>
            <a:r>
              <a:rPr lang="ru-RU" dirty="0"/>
              <a:t> </a:t>
            </a:r>
            <a:r>
              <a:rPr lang="ru-RU" dirty="0" err="1"/>
              <a:t>инструменти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3)	Да се </a:t>
            </a:r>
            <a:r>
              <a:rPr lang="ru-RU" dirty="0" err="1"/>
              <a:t>дефинират</a:t>
            </a:r>
            <a:r>
              <a:rPr lang="ru-RU" dirty="0"/>
              <a:t> нови </a:t>
            </a:r>
            <a:r>
              <a:rPr lang="ru-RU" dirty="0" err="1"/>
              <a:t>инструменти</a:t>
            </a:r>
            <a:r>
              <a:rPr lang="ru-RU" dirty="0"/>
              <a:t> за </a:t>
            </a:r>
            <a:r>
              <a:rPr lang="ru-RU" dirty="0" err="1"/>
              <a:t>извличане</a:t>
            </a:r>
            <a:r>
              <a:rPr lang="ru-RU" dirty="0"/>
              <a:t> на знания от </a:t>
            </a:r>
            <a:r>
              <a:rPr lang="ru-RU" dirty="0" err="1"/>
              <a:t>данни</a:t>
            </a:r>
            <a:r>
              <a:rPr lang="ru-RU" dirty="0"/>
              <a:t>, </a:t>
            </a:r>
            <a:r>
              <a:rPr lang="ru-RU" dirty="0" err="1"/>
              <a:t>свързани</a:t>
            </a:r>
            <a:r>
              <a:rPr lang="ru-RU" dirty="0"/>
              <a:t> с </a:t>
            </a:r>
            <a:r>
              <a:rPr lang="ru-RU" dirty="0" err="1"/>
              <a:t>управлението</a:t>
            </a:r>
            <a:r>
              <a:rPr lang="ru-RU" dirty="0"/>
              <a:t> на бизнеса - </a:t>
            </a:r>
            <a:r>
              <a:rPr lang="ru-RU" dirty="0" err="1"/>
              <a:t>разработване</a:t>
            </a:r>
            <a:r>
              <a:rPr lang="ru-RU" dirty="0"/>
              <a:t> на нови или </a:t>
            </a:r>
            <a:r>
              <a:rPr lang="ru-RU" dirty="0" err="1"/>
              <a:t>модифицирани</a:t>
            </a:r>
            <a:r>
              <a:rPr lang="ru-RU" dirty="0"/>
              <a:t> </a:t>
            </a:r>
            <a:r>
              <a:rPr lang="ru-RU" dirty="0" err="1"/>
              <a:t>метаевристични</a:t>
            </a:r>
            <a:r>
              <a:rPr lang="ru-RU" dirty="0"/>
              <a:t> </a:t>
            </a:r>
            <a:r>
              <a:rPr lang="ru-RU" dirty="0" err="1"/>
              <a:t>алгоритми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4)	Да се </a:t>
            </a:r>
            <a:r>
              <a:rPr lang="ru-RU" dirty="0" err="1"/>
              <a:t>моделират</a:t>
            </a:r>
            <a:r>
              <a:rPr lang="ru-RU" dirty="0"/>
              <a:t> с </a:t>
            </a:r>
            <a:r>
              <a:rPr lang="ru-RU" dirty="0" err="1"/>
              <a:t>индексирани</a:t>
            </a:r>
            <a:r>
              <a:rPr lang="ru-RU" dirty="0"/>
              <a:t> </a:t>
            </a:r>
            <a:r>
              <a:rPr lang="ru-RU" dirty="0" err="1"/>
              <a:t>матрици</a:t>
            </a:r>
            <a:r>
              <a:rPr lang="ru-RU" dirty="0"/>
              <a:t> или чрез </a:t>
            </a:r>
            <a:r>
              <a:rPr lang="ru-RU" dirty="0" err="1"/>
              <a:t>евристични</a:t>
            </a:r>
            <a:r>
              <a:rPr lang="ru-RU" dirty="0"/>
              <a:t> </a:t>
            </a:r>
            <a:r>
              <a:rPr lang="ru-RU" dirty="0" err="1"/>
              <a:t>алгоритми</a:t>
            </a:r>
            <a:r>
              <a:rPr lang="ru-RU" dirty="0"/>
              <a:t> </a:t>
            </a:r>
            <a:r>
              <a:rPr lang="ru-RU" dirty="0" err="1"/>
              <a:t>отделни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 на </a:t>
            </a:r>
            <a:r>
              <a:rPr lang="ru-RU" dirty="0" err="1"/>
              <a:t>управлението</a:t>
            </a:r>
            <a:r>
              <a:rPr lang="ru-RU" dirty="0"/>
              <a:t> на </a:t>
            </a:r>
            <a:r>
              <a:rPr lang="ru-RU" dirty="0" err="1"/>
              <a:t>реални</a:t>
            </a:r>
            <a:r>
              <a:rPr lang="ru-RU" dirty="0"/>
              <a:t> </a:t>
            </a:r>
            <a:r>
              <a:rPr lang="ru-RU" dirty="0" err="1"/>
              <a:t>икономически</a:t>
            </a:r>
            <a:r>
              <a:rPr lang="ru-RU" dirty="0"/>
              <a:t> </a:t>
            </a:r>
            <a:r>
              <a:rPr lang="ru-RU" dirty="0" err="1"/>
              <a:t>обекти</a:t>
            </a:r>
            <a:r>
              <a:rPr lang="ru-RU" dirty="0"/>
              <a:t> – </a:t>
            </a:r>
            <a:r>
              <a:rPr lang="ru-RU" dirty="0" err="1"/>
              <a:t>експертни</a:t>
            </a:r>
            <a:r>
              <a:rPr lang="ru-RU" dirty="0"/>
              <a:t> оценки, анализ на риска, </a:t>
            </a:r>
            <a:r>
              <a:rPr lang="ru-RU" dirty="0" err="1"/>
              <a:t>многокритериален</a:t>
            </a:r>
            <a:r>
              <a:rPr lang="ru-RU" dirty="0"/>
              <a:t> анализ в </a:t>
            </a:r>
            <a:r>
              <a:rPr lang="ru-RU" dirty="0" err="1"/>
              <a:t>оценяването</a:t>
            </a:r>
            <a:r>
              <a:rPr lang="ru-RU" dirty="0"/>
              <a:t> на </a:t>
            </a:r>
            <a:r>
              <a:rPr lang="ru-RU" dirty="0" err="1"/>
              <a:t>човешките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, дистрибуция и др.;</a:t>
            </a:r>
          </a:p>
          <a:p>
            <a:pPr lvl="0"/>
            <a:r>
              <a:rPr lang="ru-RU" dirty="0"/>
              <a:t>5)	Да се </a:t>
            </a:r>
            <a:r>
              <a:rPr lang="ru-RU" dirty="0" err="1"/>
              <a:t>използват</a:t>
            </a:r>
            <a:r>
              <a:rPr lang="ru-RU" dirty="0"/>
              <a:t>, </a:t>
            </a:r>
            <a:r>
              <a:rPr lang="ru-RU" dirty="0" err="1"/>
              <a:t>разширят</a:t>
            </a:r>
            <a:r>
              <a:rPr lang="ru-RU" dirty="0"/>
              <a:t> и </a:t>
            </a:r>
            <a:r>
              <a:rPr lang="ru-RU" dirty="0" err="1"/>
              <a:t>тестват</a:t>
            </a:r>
            <a:r>
              <a:rPr lang="ru-RU" dirty="0"/>
              <a:t> </a:t>
            </a:r>
            <a:r>
              <a:rPr lang="ru-RU" dirty="0" err="1"/>
              <a:t>софтуерните</a:t>
            </a:r>
            <a:r>
              <a:rPr lang="ru-RU" dirty="0"/>
              <a:t> приложения, </a:t>
            </a:r>
            <a:r>
              <a:rPr lang="ru-RU" dirty="0" err="1"/>
              <a:t>публикуване</a:t>
            </a:r>
            <a:r>
              <a:rPr lang="ru-RU" dirty="0"/>
              <a:t> в среда под отворен код, за </a:t>
            </a:r>
            <a:r>
              <a:rPr lang="ru-RU" dirty="0" err="1"/>
              <a:t>индексираните</a:t>
            </a:r>
            <a:r>
              <a:rPr lang="ru-RU" dirty="0"/>
              <a:t> </a:t>
            </a:r>
            <a:r>
              <a:rPr lang="ru-RU" dirty="0" err="1"/>
              <a:t>матрици</a:t>
            </a:r>
            <a:r>
              <a:rPr lang="ru-RU" dirty="0"/>
              <a:t> и за интеркритериален анализ за реализация и анализ на </a:t>
            </a:r>
            <a:r>
              <a:rPr lang="ru-RU" dirty="0" err="1"/>
              <a:t>разработените</a:t>
            </a:r>
            <a:r>
              <a:rPr lang="ru-RU" dirty="0"/>
              <a:t> </a:t>
            </a:r>
            <a:r>
              <a:rPr lang="ru-RU" dirty="0" err="1"/>
              <a:t>оптимални</a:t>
            </a:r>
            <a:r>
              <a:rPr lang="ru-RU" dirty="0"/>
              <a:t> бизнес-модели;</a:t>
            </a:r>
          </a:p>
          <a:p>
            <a:pPr lvl="0"/>
            <a:r>
              <a:rPr lang="ru-RU" dirty="0"/>
              <a:t>6)	Да се </a:t>
            </a:r>
            <a:r>
              <a:rPr lang="ru-RU" dirty="0" err="1"/>
              <a:t>разпространят</a:t>
            </a:r>
            <a:r>
              <a:rPr lang="ru-RU" dirty="0"/>
              <a:t> </a:t>
            </a:r>
            <a:r>
              <a:rPr lang="ru-RU" dirty="0" err="1"/>
              <a:t>резултатите</a:t>
            </a:r>
            <a:r>
              <a:rPr lang="ru-RU" dirty="0"/>
              <a:t> от проекта.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76612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023" y="193964"/>
            <a:ext cx="10984675" cy="580736"/>
          </a:xfrm>
        </p:spPr>
        <p:txBody>
          <a:bodyPr>
            <a:noAutofit/>
          </a:bodyPr>
          <a:lstStyle/>
          <a:p>
            <a:r>
              <a:rPr lang="bg-BG" sz="3200" b="1" dirty="0">
                <a:solidFill>
                  <a:schemeClr val="accent2"/>
                </a:solidFill>
              </a:rPr>
              <a:t>П</a:t>
            </a:r>
            <a:r>
              <a:rPr lang="en-US" sz="3200" b="1" dirty="0" err="1">
                <a:solidFill>
                  <a:schemeClr val="accent2"/>
                </a:solidFill>
              </a:rPr>
              <a:t>убликационна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дейност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bg-BG" sz="3200" b="1" dirty="0">
                <a:solidFill>
                  <a:schemeClr val="accent2"/>
                </a:solidFill>
              </a:rPr>
              <a:t>през първия етап-2021</a:t>
            </a:r>
            <a:r>
              <a:rPr lang="bg-BG" sz="3200" b="1" dirty="0"/>
              <a:t/>
            </a:r>
            <a:br>
              <a:rPr lang="bg-BG" sz="3200" b="1" dirty="0"/>
            </a:b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774" y="1308100"/>
            <a:ext cx="10984675" cy="5359400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 </a:t>
            </a:r>
            <a:r>
              <a:rPr lang="bg-BG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72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Списък на научните публикации, публикувани в издания с импакт фактор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Traneva</a:t>
            </a:r>
            <a:r>
              <a:rPr lang="en-US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Velichka</a:t>
            </a:r>
            <a:r>
              <a:rPr lang="en-US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Tranev, Stoyan. „Intuitionistic Fuzzy Two-factor Variance Analysis of Movie Ticket Sales“, Journal of Intelligent &amp; Fuzzy Systems, IOS press, vol. Pre-press, 2021: 1 – 11. DOI: 10.3233/JIFS-219212 (Impact factor 1.64)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II.  </a:t>
            </a:r>
            <a:r>
              <a:rPr lang="bg-BG" sz="7200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Списък на научните публикации, публикувани в издания с импакт ранг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Traneva</a:t>
            </a:r>
            <a:r>
              <a:rPr lang="en-US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V., Tranev, S., Intuitionistic Fuzzy Approach for Outsourcing Provider Selection in a Refinery, Proceedings of 13th International Conference LSSC 2021, </a:t>
            </a:r>
            <a:r>
              <a:rPr lang="en-US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Sozopol</a:t>
            </a:r>
            <a:r>
              <a:rPr lang="en-US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Bulgaria, Lecture Notes in Computer Science, vol. 13127, 2021 (in press)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Traneva</a:t>
            </a:r>
            <a:r>
              <a:rPr lang="en-US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V., Tranev, S., Zero Point Approach to Three-Dimensional Intuitionistic Fuzzy Transportation Problem, In: S. </a:t>
            </a:r>
            <a:r>
              <a:rPr lang="en-US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Fidanova</a:t>
            </a:r>
            <a:r>
              <a:rPr lang="en-US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(eds.) Recent advances in computational optimization, Studies in computational intelligence, vol. 986. Springer, Cham, 2021,  1-27,  https://doi.org/10.1007/978-3-030-82397-9_16 (in press) (SJR 0.295)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43294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023" y="193964"/>
            <a:ext cx="10984675" cy="580736"/>
          </a:xfrm>
        </p:spPr>
        <p:txBody>
          <a:bodyPr>
            <a:noAutofit/>
          </a:bodyPr>
          <a:lstStyle/>
          <a:p>
            <a:r>
              <a:rPr lang="bg-BG" sz="3200" b="1" dirty="0">
                <a:solidFill>
                  <a:schemeClr val="accent2"/>
                </a:solidFill>
              </a:rPr>
              <a:t>П</a:t>
            </a:r>
            <a:r>
              <a:rPr lang="en-US" sz="3200" b="1" dirty="0" err="1">
                <a:solidFill>
                  <a:schemeClr val="accent2"/>
                </a:solidFill>
              </a:rPr>
              <a:t>убликационна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дейност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bg-BG" sz="3200" b="1" dirty="0">
                <a:solidFill>
                  <a:schemeClr val="accent2"/>
                </a:solidFill>
              </a:rPr>
              <a:t>през първия етап-2021</a:t>
            </a:r>
            <a:r>
              <a:rPr lang="bg-BG" sz="3200" b="1" dirty="0"/>
              <a:t/>
            </a:r>
            <a:br>
              <a:rPr lang="bg-BG" sz="3200" b="1" dirty="0"/>
            </a:b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55700"/>
            <a:ext cx="10788649" cy="5511800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III.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Списък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научните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публикации,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представени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световни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вторични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литературни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източници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	Транева В., С. Транев, Интеркритериалният анализ (ICRA) –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иновативен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инструмент за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оптимизиране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оценяването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човешките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ресурси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Българско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електронно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научно списание „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Стопанско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управление“,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Бр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1, 2021, (стр. 82-89), он-лайн академично издание - ISSN 2738-7399, https://spisanie-su.eu/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	Транев С.,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Лидерството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стратегическата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трансформация на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човешките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ресурси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Българско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електронно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научно списание „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Стопанско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управление“,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Бр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2, 2021, (стр. 4-11), он-лайн академично издание - ISSN 2738-7399, https://spisanie-su.eu/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99684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023" y="193964"/>
            <a:ext cx="10984675" cy="580736"/>
          </a:xfrm>
        </p:spPr>
        <p:txBody>
          <a:bodyPr>
            <a:noAutofit/>
          </a:bodyPr>
          <a:lstStyle/>
          <a:p>
            <a:r>
              <a:rPr lang="bg-BG" sz="3200" b="1" dirty="0">
                <a:solidFill>
                  <a:schemeClr val="accent2"/>
                </a:solidFill>
              </a:rPr>
              <a:t>П</a:t>
            </a:r>
            <a:r>
              <a:rPr lang="en-US" sz="3200" b="1" dirty="0" err="1">
                <a:solidFill>
                  <a:schemeClr val="accent2"/>
                </a:solidFill>
              </a:rPr>
              <a:t>убликационна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дейност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bg-BG" sz="3200" b="1" dirty="0">
                <a:solidFill>
                  <a:schemeClr val="accent2"/>
                </a:solidFill>
              </a:rPr>
              <a:t>през първия етап-2021</a:t>
            </a:r>
            <a:r>
              <a:rPr lang="bg-BG" sz="3200" b="1" dirty="0"/>
              <a:t/>
            </a:r>
            <a:br>
              <a:rPr lang="bg-BG" sz="3200" b="1" dirty="0"/>
            </a:b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04900"/>
            <a:ext cx="10788649" cy="556260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IV.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Списък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научните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докторантски</a:t>
            </a:r>
            <a:r>
              <a:rPr lang="ru-RU" sz="7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студентски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публикации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7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72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Вангелова</a:t>
            </a:r>
            <a:r>
              <a:rPr lang="ru-RU" sz="7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Я., Х. </a:t>
            </a:r>
            <a:r>
              <a:rPr lang="ru-RU" sz="72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Даскалов</a:t>
            </a:r>
            <a:r>
              <a:rPr lang="ru-RU" sz="7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72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Отворени</a:t>
            </a:r>
            <a:r>
              <a:rPr lang="ru-RU" sz="7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иновации</a:t>
            </a:r>
            <a:r>
              <a:rPr lang="ru-RU" sz="7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72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университетската</a:t>
            </a:r>
            <a:r>
              <a:rPr lang="ru-RU" sz="7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система на </a:t>
            </a:r>
            <a:r>
              <a:rPr lang="ru-RU" sz="72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локално</a:t>
            </a:r>
            <a:r>
              <a:rPr lang="ru-RU" sz="7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72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регионално</a:t>
            </a:r>
            <a:r>
              <a:rPr lang="ru-RU" sz="7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ниво</a:t>
            </a:r>
            <a:r>
              <a:rPr lang="ru-RU" sz="7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контекста на </a:t>
            </a:r>
            <a:r>
              <a:rPr lang="ru-RU" sz="72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стратегията</a:t>
            </a:r>
            <a:r>
              <a:rPr lang="ru-RU" sz="7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ru-RU" sz="72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европа</a:t>
            </a:r>
            <a:r>
              <a:rPr lang="ru-RU" sz="7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2020“, </a:t>
            </a:r>
            <a:r>
              <a:rPr lang="ru-RU" sz="72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Българско</a:t>
            </a:r>
            <a:r>
              <a:rPr lang="ru-RU" sz="7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електронно</a:t>
            </a:r>
            <a:r>
              <a:rPr lang="ru-RU" sz="7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научно списание „</a:t>
            </a:r>
            <a:r>
              <a:rPr lang="ru-RU" sz="72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Стопанско</a:t>
            </a:r>
            <a:r>
              <a:rPr lang="ru-RU" sz="7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управление“, </a:t>
            </a:r>
            <a:r>
              <a:rPr lang="ru-RU" sz="72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Бр</a:t>
            </a:r>
            <a:r>
              <a:rPr lang="ru-RU" sz="7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1, 2021, (стр. 66-73), он-лайн академично издание - ISSN 2738-7399, https://spisanie-su.eu/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7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7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7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Даскалов</a:t>
            </a:r>
            <a:r>
              <a:rPr lang="ru-RU" sz="7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Х., Я. </a:t>
            </a:r>
            <a:r>
              <a:rPr lang="ru-RU" sz="72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Вангелова</a:t>
            </a:r>
            <a:r>
              <a:rPr lang="ru-RU" sz="7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Решения с “отворен код“ за </a:t>
            </a:r>
            <a:r>
              <a:rPr lang="ru-RU" sz="72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системата</a:t>
            </a:r>
            <a:r>
              <a:rPr lang="ru-RU" sz="7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72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висшето</a:t>
            </a:r>
            <a:r>
              <a:rPr lang="ru-RU" sz="7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образование в контекста на </a:t>
            </a:r>
            <a:r>
              <a:rPr lang="ru-RU" sz="72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четвъртата</a:t>
            </a:r>
            <a:r>
              <a:rPr lang="ru-RU" sz="7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индустриална</a:t>
            </a:r>
            <a:r>
              <a:rPr lang="ru-RU" sz="7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революция, </a:t>
            </a:r>
            <a:r>
              <a:rPr lang="ru-RU" sz="72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Българско</a:t>
            </a:r>
            <a:r>
              <a:rPr lang="ru-RU" sz="7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електронно</a:t>
            </a:r>
            <a:r>
              <a:rPr lang="ru-RU" sz="7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научно списание „</a:t>
            </a:r>
            <a:r>
              <a:rPr lang="ru-RU" sz="72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Стопанско</a:t>
            </a:r>
            <a:r>
              <a:rPr lang="ru-RU" sz="7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управление“, </a:t>
            </a:r>
            <a:r>
              <a:rPr lang="ru-RU" sz="72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Бр</a:t>
            </a:r>
            <a:r>
              <a:rPr lang="ru-RU" sz="72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1, 2021, (стр. 74-81), он-лайн академично издание - ISSN 2738-7399, https://spisanie-su.eu/	</a:t>
            </a:r>
            <a:endParaRPr lang="en-US" sz="72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Марина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Ангелова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Димитрова II-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ри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курс, СУ1414.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Съвременна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интерпретация на метода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интервю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XVI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студентска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научна конференция "Теория и практика на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съвременното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управление и педагогика" –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лятна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сесия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13.06.2021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Галина Иванова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Иванова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II-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ри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курс, М1240.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Модерни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обучението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човешките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ресурси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XVI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студентска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научна конференция "Теория и практика на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съвременното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управление и педагогика" –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лятна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сесия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13.06.2021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Пламена Димитрова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Петкова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II-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ри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курс, СУ 1401. Подбор на персонала. XVI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студентска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научна конференция "Теория и практика на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съвременното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управление и педагогика" –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лятна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7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сесия</a:t>
            </a:r>
            <a:r>
              <a:rPr lang="ru-RU" sz="7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13.06.2021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85410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023" y="193964"/>
            <a:ext cx="10984675" cy="72043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err="1">
                <a:solidFill>
                  <a:schemeClr val="accent2"/>
                </a:solidFill>
              </a:rPr>
              <a:t>Бюджетиране</a:t>
            </a: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927100"/>
            <a:ext cx="9994900" cy="57785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bg-BG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Отпуснат бюджет за първата година - 3000 лева - изразходените</a:t>
            </a:r>
            <a:r>
              <a:rPr lang="ru-RU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 проекта средства </a:t>
            </a:r>
            <a:r>
              <a:rPr lang="ru-RU" sz="3200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</a:t>
            </a:r>
            <a:r>
              <a:rPr lang="ru-RU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3005,39 лева.</a:t>
            </a:r>
            <a:endParaRPr lang="en-GB" sz="32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"Дълготрайни материални активи„ -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798</a:t>
            </a:r>
            <a:r>
              <a:rPr lang="bg-BG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лева</a:t>
            </a:r>
            <a:endParaRPr lang="en-GB" sz="3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 за научни публикации – 1955,39 лева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g-BG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Отпуснат</a:t>
            </a:r>
            <a:r>
              <a:rPr lang="ru-RU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бюджет за </a:t>
            </a:r>
            <a:r>
              <a:rPr lang="ru-RU" sz="3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първата</a:t>
            </a:r>
            <a:r>
              <a:rPr lang="ru-RU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година - 2170 </a:t>
            </a:r>
            <a:r>
              <a:rPr lang="ru-RU" sz="3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лв</a:t>
            </a:r>
            <a:r>
              <a:rPr lang="ru-RU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– </a:t>
            </a:r>
            <a:r>
              <a:rPr lang="ru-RU" sz="3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изразходените</a:t>
            </a:r>
            <a:r>
              <a:rPr lang="ru-RU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средства </a:t>
            </a:r>
            <a:r>
              <a:rPr lang="ru-RU" sz="3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</a:t>
            </a:r>
            <a:r>
              <a:rPr lang="ru-RU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2170 </a:t>
            </a:r>
            <a:r>
              <a:rPr lang="ru-RU" sz="3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лв</a:t>
            </a:r>
            <a:r>
              <a:rPr lang="ru-RU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Външни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услуги":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62,59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лева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"Такси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правоучастия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“: –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977,91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лева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"Командировки": -76 лева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"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Рецензенти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": - 65 лева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материали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активи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": -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49,50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лева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"Административно/финансово-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счетоводно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обслужване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": –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217</a:t>
            </a:r>
            <a:r>
              <a:rPr lang="ru-RU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лева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3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46905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41564"/>
            <a:ext cx="11677650" cy="720436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solidFill>
                  <a:schemeClr val="accent2"/>
                </a:solidFill>
              </a:rPr>
              <a:t>Постигнати научни резултати</a:t>
            </a:r>
            <a:endParaRPr lang="bg-BG" sz="32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" y="762000"/>
            <a:ext cx="11353800" cy="6248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 err="1"/>
              <a:t>Въз</a:t>
            </a:r>
            <a:r>
              <a:rPr lang="ru-RU" sz="2400" dirty="0"/>
              <a:t> основа на </a:t>
            </a:r>
            <a:r>
              <a:rPr lang="ru-RU" sz="2400" dirty="0" err="1"/>
              <a:t>извършеното</a:t>
            </a:r>
            <a:r>
              <a:rPr lang="ru-RU" sz="2400" dirty="0"/>
              <a:t> </a:t>
            </a:r>
            <a:r>
              <a:rPr lang="ru-RU" sz="2400" dirty="0" err="1"/>
              <a:t>изследване</a:t>
            </a:r>
            <a:r>
              <a:rPr lang="ru-RU" sz="2400" dirty="0"/>
              <a:t> и </a:t>
            </a:r>
            <a:r>
              <a:rPr lang="ru-RU" sz="2400" dirty="0" err="1"/>
              <a:t>получените</a:t>
            </a:r>
            <a:r>
              <a:rPr lang="ru-RU" sz="2400" dirty="0"/>
              <a:t> </a:t>
            </a:r>
            <a:r>
              <a:rPr lang="ru-RU" sz="2400" dirty="0" err="1"/>
              <a:t>резултати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да се </a:t>
            </a:r>
            <a:r>
              <a:rPr lang="ru-RU" sz="2400" dirty="0" err="1"/>
              <a:t>направи</a:t>
            </a:r>
            <a:r>
              <a:rPr lang="ru-RU" sz="2400" dirty="0"/>
              <a:t> </a:t>
            </a:r>
            <a:r>
              <a:rPr lang="ru-RU" sz="2400" dirty="0" err="1"/>
              <a:t>следното</a:t>
            </a:r>
            <a:r>
              <a:rPr lang="ru-RU" sz="2400" dirty="0"/>
              <a:t> заключение:</a:t>
            </a:r>
          </a:p>
          <a:p>
            <a:pPr marL="0" indent="0">
              <a:buNone/>
            </a:pPr>
            <a:r>
              <a:rPr lang="ru-RU" sz="2400" dirty="0" err="1"/>
              <a:t>Първо</a:t>
            </a:r>
            <a:r>
              <a:rPr lang="ru-RU" sz="2400" dirty="0"/>
              <a:t>, </a:t>
            </a:r>
            <a:r>
              <a:rPr lang="ru-RU" sz="2400" dirty="0" err="1"/>
              <a:t>изборът</a:t>
            </a:r>
            <a:r>
              <a:rPr lang="ru-RU" sz="2400" dirty="0"/>
              <a:t> на </a:t>
            </a:r>
            <a:r>
              <a:rPr lang="ru-RU" sz="2400" dirty="0" err="1"/>
              <a:t>темата</a:t>
            </a:r>
            <a:r>
              <a:rPr lang="ru-RU" sz="2400" dirty="0"/>
              <a:t> е </a:t>
            </a:r>
            <a:r>
              <a:rPr lang="ru-RU" sz="2400" dirty="0" err="1"/>
              <a:t>сполучлив</a:t>
            </a:r>
            <a:r>
              <a:rPr lang="ru-RU" sz="2400" dirty="0"/>
              <a:t> и </a:t>
            </a:r>
            <a:r>
              <a:rPr lang="ru-RU" sz="2400" dirty="0" err="1"/>
              <a:t>отразява</a:t>
            </a:r>
            <a:r>
              <a:rPr lang="ru-RU" sz="2400" dirty="0"/>
              <a:t> </a:t>
            </a:r>
            <a:r>
              <a:rPr lang="ru-RU" sz="2400" dirty="0" err="1"/>
              <a:t>актуална</a:t>
            </a:r>
            <a:r>
              <a:rPr lang="ru-RU" sz="2400" dirty="0"/>
              <a:t> проблематика, </a:t>
            </a:r>
            <a:r>
              <a:rPr lang="ru-RU" sz="2400" dirty="0" err="1"/>
              <a:t>свързана</a:t>
            </a:r>
            <a:r>
              <a:rPr lang="ru-RU" sz="2400" dirty="0"/>
              <a:t> с </a:t>
            </a:r>
            <a:r>
              <a:rPr lang="ru-RU" sz="2400" dirty="0" err="1"/>
              <a:t>представянето</a:t>
            </a:r>
            <a:r>
              <a:rPr lang="ru-RU" sz="2400" dirty="0"/>
              <a:t> на </a:t>
            </a:r>
            <a:r>
              <a:rPr lang="ru-RU" sz="2400" dirty="0" err="1"/>
              <a:t>използването</a:t>
            </a:r>
            <a:r>
              <a:rPr lang="ru-RU" sz="2400" dirty="0"/>
              <a:t> на интуиционистката размитост в </a:t>
            </a:r>
            <a:r>
              <a:rPr lang="ru-RU" sz="2400" dirty="0" err="1"/>
              <a:t>някой</a:t>
            </a:r>
            <a:r>
              <a:rPr lang="ru-RU" sz="2400" dirty="0"/>
              <a:t> </a:t>
            </a:r>
            <a:r>
              <a:rPr lang="ru-RU" sz="2400" dirty="0" err="1"/>
              <a:t>аспекти</a:t>
            </a:r>
            <a:r>
              <a:rPr lang="ru-RU" sz="2400" dirty="0"/>
              <a:t> от </a:t>
            </a:r>
            <a:r>
              <a:rPr lang="ru-RU" sz="2400" dirty="0" err="1"/>
              <a:t>управлението</a:t>
            </a:r>
            <a:r>
              <a:rPr lang="ru-RU" sz="2400" dirty="0"/>
              <a:t> на бизнеса и </a:t>
            </a:r>
            <a:r>
              <a:rPr lang="ru-RU" sz="2400" dirty="0" err="1"/>
              <a:t>изследване</a:t>
            </a:r>
            <a:r>
              <a:rPr lang="ru-RU" sz="2400" dirty="0"/>
              <a:t> </a:t>
            </a:r>
            <a:r>
              <a:rPr lang="ru-RU" sz="2400" dirty="0" err="1"/>
              <a:t>приложението</a:t>
            </a:r>
            <a:r>
              <a:rPr lang="ru-RU" sz="2400" dirty="0"/>
              <a:t> на </a:t>
            </a:r>
            <a:r>
              <a:rPr lang="ru-RU" sz="2400" dirty="0" err="1"/>
              <a:t>съвременни</a:t>
            </a:r>
            <a:r>
              <a:rPr lang="ru-RU" sz="2400" dirty="0"/>
              <a:t> </a:t>
            </a:r>
            <a:r>
              <a:rPr lang="ru-RU" sz="2400" dirty="0" err="1"/>
              <a:t>методи</a:t>
            </a:r>
            <a:r>
              <a:rPr lang="ru-RU" sz="2400" dirty="0"/>
              <a:t> и модели за </a:t>
            </a:r>
            <a:r>
              <a:rPr lang="ru-RU" sz="2400" dirty="0" err="1"/>
              <a:t>вземане</a:t>
            </a:r>
            <a:r>
              <a:rPr lang="ru-RU" sz="2400" dirty="0"/>
              <a:t> на </a:t>
            </a:r>
            <a:r>
              <a:rPr lang="ru-RU" sz="2400" dirty="0" err="1"/>
              <a:t>ефективни</a:t>
            </a:r>
            <a:r>
              <a:rPr lang="ru-RU" sz="2400" dirty="0"/>
              <a:t> </a:t>
            </a:r>
            <a:r>
              <a:rPr lang="ru-RU" sz="2400" dirty="0" err="1"/>
              <a:t>управленски</a:t>
            </a:r>
            <a:r>
              <a:rPr lang="ru-RU" sz="2400" dirty="0"/>
              <a:t> решения. </a:t>
            </a:r>
          </a:p>
          <a:p>
            <a:pPr marL="0" indent="0">
              <a:buNone/>
            </a:pPr>
            <a:r>
              <a:rPr lang="ru-RU" sz="2400" dirty="0" err="1"/>
              <a:t>Второ</a:t>
            </a:r>
            <a:r>
              <a:rPr lang="ru-RU" sz="2400" dirty="0"/>
              <a:t>, </a:t>
            </a:r>
            <a:r>
              <a:rPr lang="ru-RU" sz="2400" dirty="0" err="1"/>
              <a:t>разработи</a:t>
            </a:r>
            <a:r>
              <a:rPr lang="ru-RU" sz="2400" dirty="0"/>
              <a:t> се интуиционистки </a:t>
            </a:r>
            <a:r>
              <a:rPr lang="ru-RU" sz="2400" dirty="0" err="1"/>
              <a:t>размит</a:t>
            </a:r>
            <a:r>
              <a:rPr lang="ru-RU" sz="2400" dirty="0"/>
              <a:t> </a:t>
            </a:r>
            <a:r>
              <a:rPr lang="ru-RU" sz="2400" dirty="0" err="1"/>
              <a:t>двуфакторен</a:t>
            </a:r>
            <a:r>
              <a:rPr lang="ru-RU" sz="2400" dirty="0"/>
              <a:t> </a:t>
            </a:r>
            <a:r>
              <a:rPr lang="ru-RU" sz="2400" dirty="0" err="1"/>
              <a:t>дисперсионен</a:t>
            </a:r>
            <a:r>
              <a:rPr lang="ru-RU" sz="2400" dirty="0"/>
              <a:t> анализ (2-D IFANOVA), </a:t>
            </a:r>
            <a:r>
              <a:rPr lang="ru-RU" sz="2400" dirty="0" err="1"/>
              <a:t>който</a:t>
            </a:r>
            <a:r>
              <a:rPr lang="ru-RU" sz="2400" dirty="0"/>
              <a:t> се приложи за </a:t>
            </a:r>
            <a:r>
              <a:rPr lang="ru-RU" sz="2400" dirty="0" err="1"/>
              <a:t>изследване</a:t>
            </a:r>
            <a:r>
              <a:rPr lang="ru-RU" sz="2400" dirty="0"/>
              <a:t> на </a:t>
            </a:r>
            <a:r>
              <a:rPr lang="ru-RU" sz="2400" dirty="0" err="1"/>
              <a:t>влиянието</a:t>
            </a:r>
            <a:r>
              <a:rPr lang="ru-RU" sz="2400" dirty="0"/>
              <a:t> на </a:t>
            </a:r>
            <a:r>
              <a:rPr lang="ru-RU" sz="2400" dirty="0" err="1"/>
              <a:t>факторите</a:t>
            </a:r>
            <a:r>
              <a:rPr lang="ru-RU" sz="2400" dirty="0"/>
              <a:t> „сезон ” и „цена на билета”. </a:t>
            </a:r>
            <a:r>
              <a:rPr lang="ru-RU" sz="2400" dirty="0" err="1"/>
              <a:t>Извърши</a:t>
            </a:r>
            <a:r>
              <a:rPr lang="ru-RU" sz="2400" dirty="0"/>
              <a:t> се и сравнителен анализ на </a:t>
            </a:r>
            <a:r>
              <a:rPr lang="ru-RU" sz="2400" dirty="0" err="1"/>
              <a:t>резултатите</a:t>
            </a:r>
            <a:r>
              <a:rPr lang="ru-RU" sz="2400" dirty="0"/>
              <a:t>, </a:t>
            </a:r>
            <a:r>
              <a:rPr lang="ru-RU" sz="2400" dirty="0" err="1"/>
              <a:t>получени</a:t>
            </a:r>
            <a:r>
              <a:rPr lang="ru-RU" sz="2400" dirty="0"/>
              <a:t> след </a:t>
            </a:r>
            <a:r>
              <a:rPr lang="ru-RU" sz="2400" dirty="0" err="1"/>
              <a:t>прилагането</a:t>
            </a:r>
            <a:r>
              <a:rPr lang="ru-RU" sz="2400" dirty="0"/>
              <a:t> на ANOVA и 2-D IFANOVA </a:t>
            </a:r>
            <a:r>
              <a:rPr lang="ru-RU" sz="2400" dirty="0" err="1"/>
              <a:t>върху</a:t>
            </a:r>
            <a:r>
              <a:rPr lang="ru-RU" sz="2400" dirty="0"/>
              <a:t> </a:t>
            </a:r>
            <a:r>
              <a:rPr lang="ru-RU" sz="2400" dirty="0" err="1"/>
              <a:t>реалния</a:t>
            </a:r>
            <a:r>
              <a:rPr lang="ru-RU" sz="2400" dirty="0"/>
              <a:t> набор от </a:t>
            </a:r>
            <a:r>
              <a:rPr lang="ru-RU" sz="2400" dirty="0" err="1"/>
              <a:t>данни</a:t>
            </a:r>
            <a:r>
              <a:rPr lang="ru-RU" sz="2400" dirty="0"/>
              <a:t>. </a:t>
            </a:r>
            <a:r>
              <a:rPr lang="ru-RU" sz="2400" dirty="0" err="1"/>
              <a:t>Въведе</a:t>
            </a:r>
            <a:r>
              <a:rPr lang="ru-RU" sz="2400" dirty="0"/>
              <a:t> се </a:t>
            </a:r>
            <a:r>
              <a:rPr lang="ru-RU" sz="2400" dirty="0" err="1"/>
              <a:t>разширение</a:t>
            </a:r>
            <a:r>
              <a:rPr lang="ru-RU" sz="2400" dirty="0"/>
              <a:t> на </a:t>
            </a:r>
            <a:r>
              <a:rPr lang="ru-RU" sz="2400" dirty="0" err="1"/>
              <a:t>индексираните</a:t>
            </a:r>
            <a:r>
              <a:rPr lang="ru-RU" sz="2400" dirty="0"/>
              <a:t> </a:t>
            </a:r>
            <a:r>
              <a:rPr lang="ru-RU" sz="2400" dirty="0" err="1"/>
              <a:t>матрици</a:t>
            </a:r>
            <a:r>
              <a:rPr lang="ru-RU" sz="2400" dirty="0"/>
              <a:t> чрез </a:t>
            </a:r>
            <a:r>
              <a:rPr lang="ru-RU" sz="2400" dirty="0" err="1"/>
              <a:t>дефиниране</a:t>
            </a:r>
            <a:r>
              <a:rPr lang="ru-RU" sz="2400" dirty="0"/>
              <a:t> на n-</a:t>
            </a:r>
            <a:r>
              <a:rPr lang="ru-RU" sz="2400" dirty="0" err="1"/>
              <a:t>мерни</a:t>
            </a:r>
            <a:r>
              <a:rPr lang="ru-RU" sz="2400" dirty="0"/>
              <a:t>, </a:t>
            </a:r>
            <a:r>
              <a:rPr lang="ru-RU" sz="2400" dirty="0" err="1"/>
              <a:t>дефинираха</a:t>
            </a:r>
            <a:r>
              <a:rPr lang="ru-RU" sz="2400" dirty="0"/>
              <a:t> се агрегиращи операции </a:t>
            </a:r>
            <a:r>
              <a:rPr lang="ru-RU" sz="2400" dirty="0" err="1"/>
              <a:t>върху</a:t>
            </a:r>
            <a:r>
              <a:rPr lang="ru-RU" sz="2400" dirty="0"/>
              <a:t> </a:t>
            </a:r>
            <a:r>
              <a:rPr lang="ru-RU" sz="2400" dirty="0" err="1"/>
              <a:t>този</a:t>
            </a:r>
            <a:r>
              <a:rPr lang="ru-RU" sz="2400" dirty="0"/>
              <a:t> тип </a:t>
            </a:r>
            <a:r>
              <a:rPr lang="ru-RU" sz="2400" dirty="0" err="1"/>
              <a:t>матрици</a:t>
            </a:r>
            <a:r>
              <a:rPr lang="ru-RU" sz="2400" dirty="0"/>
              <a:t>, което </a:t>
            </a:r>
            <a:r>
              <a:rPr lang="ru-RU" sz="2400" dirty="0" err="1"/>
              <a:t>даде</a:t>
            </a:r>
            <a:r>
              <a:rPr lang="ru-RU" sz="2400" dirty="0"/>
              <a:t> </a:t>
            </a:r>
            <a:r>
              <a:rPr lang="ru-RU" sz="2400" dirty="0" err="1"/>
              <a:t>възможност</a:t>
            </a:r>
            <a:r>
              <a:rPr lang="ru-RU" sz="2400" dirty="0"/>
              <a:t> за </a:t>
            </a:r>
            <a:r>
              <a:rPr lang="ru-RU" sz="2400" dirty="0" err="1"/>
              <a:t>използването</a:t>
            </a:r>
            <a:r>
              <a:rPr lang="ru-RU" sz="2400" dirty="0"/>
              <a:t> им в </a:t>
            </a:r>
            <a:r>
              <a:rPr lang="ru-RU" sz="2400" dirty="0" err="1"/>
              <a:t>процеса</a:t>
            </a:r>
            <a:r>
              <a:rPr lang="ru-RU" sz="2400" dirty="0"/>
              <a:t> за </a:t>
            </a:r>
            <a:r>
              <a:rPr lang="ru-RU" sz="2400" dirty="0" err="1"/>
              <a:t>вземане</a:t>
            </a:r>
            <a:r>
              <a:rPr lang="ru-RU" sz="2400" dirty="0"/>
              <a:t> на решения. </a:t>
            </a:r>
          </a:p>
          <a:p>
            <a:pPr marL="0" indent="0">
              <a:buNone/>
            </a:pPr>
            <a:r>
              <a:rPr lang="ru-RU" sz="2400" dirty="0" err="1"/>
              <a:t>Трето</a:t>
            </a:r>
            <a:r>
              <a:rPr lang="ru-RU" sz="2400" dirty="0"/>
              <a:t>, </a:t>
            </a:r>
            <a:r>
              <a:rPr lang="ru-RU" sz="2400" dirty="0" err="1"/>
              <a:t>разширени</a:t>
            </a:r>
            <a:r>
              <a:rPr lang="ru-RU" sz="2400" dirty="0"/>
              <a:t> </a:t>
            </a:r>
            <a:r>
              <a:rPr lang="ru-RU" sz="2400" dirty="0" err="1"/>
              <a:t>са</a:t>
            </a:r>
            <a:r>
              <a:rPr lang="ru-RU" sz="2400" dirty="0"/>
              <a:t> </a:t>
            </a:r>
            <a:r>
              <a:rPr lang="ru-RU" sz="2400" dirty="0" err="1"/>
              <a:t>приложенията</a:t>
            </a:r>
            <a:r>
              <a:rPr lang="ru-RU" sz="2400" dirty="0"/>
              <a:t> на </a:t>
            </a:r>
            <a:r>
              <a:rPr lang="ru-RU" sz="2400" dirty="0" err="1"/>
              <a:t>IMs</a:t>
            </a:r>
            <a:r>
              <a:rPr lang="ru-RU" sz="2400" dirty="0"/>
              <a:t> за </a:t>
            </a:r>
            <a:r>
              <a:rPr lang="ru-RU" sz="2400" dirty="0" err="1"/>
              <a:t>решаване</a:t>
            </a:r>
            <a:r>
              <a:rPr lang="ru-RU" sz="2400" dirty="0"/>
              <a:t> на широк </a:t>
            </a:r>
            <a:r>
              <a:rPr lang="ru-RU" sz="2400" dirty="0" err="1"/>
              <a:t>спектър</a:t>
            </a:r>
            <a:r>
              <a:rPr lang="ru-RU" sz="2400" dirty="0"/>
              <a:t> </a:t>
            </a:r>
            <a:r>
              <a:rPr lang="ru-RU" sz="2400" dirty="0" err="1"/>
              <a:t>актуални</a:t>
            </a:r>
            <a:r>
              <a:rPr lang="ru-RU" sz="2400" dirty="0"/>
              <a:t> задачи, </a:t>
            </a:r>
            <a:r>
              <a:rPr lang="ru-RU" sz="2400" dirty="0" err="1"/>
              <a:t>свързани</a:t>
            </a:r>
            <a:r>
              <a:rPr lang="ru-RU" sz="2400" dirty="0"/>
              <a:t> с </a:t>
            </a:r>
            <a:r>
              <a:rPr lang="ru-RU" sz="2400" dirty="0" err="1"/>
              <a:t>логистична</a:t>
            </a:r>
            <a:r>
              <a:rPr lang="ru-RU" sz="2400" dirty="0"/>
              <a:t> </a:t>
            </a:r>
            <a:r>
              <a:rPr lang="ru-RU" sz="2400" dirty="0" err="1"/>
              <a:t>дейност</a:t>
            </a:r>
            <a:r>
              <a:rPr lang="ru-RU" sz="2400" dirty="0"/>
              <a:t> и с </a:t>
            </a:r>
            <a:r>
              <a:rPr lang="ru-RU" sz="2400" dirty="0" err="1"/>
              <a:t>оценяване</a:t>
            </a:r>
            <a:r>
              <a:rPr lang="ru-RU" sz="2400" dirty="0"/>
              <a:t> и </a:t>
            </a:r>
            <a:r>
              <a:rPr lang="ru-RU" sz="2400" dirty="0" err="1"/>
              <a:t>избор</a:t>
            </a:r>
            <a:r>
              <a:rPr lang="ru-RU" sz="2400" dirty="0"/>
              <a:t> на най-</a:t>
            </a:r>
            <a:r>
              <a:rPr lang="ru-RU" sz="2400" dirty="0" err="1"/>
              <a:t>подходящия</a:t>
            </a:r>
            <a:r>
              <a:rPr lang="ru-RU" sz="2400" dirty="0"/>
              <a:t> аутсорсингов </a:t>
            </a:r>
            <a:r>
              <a:rPr lang="ru-RU" sz="2400" dirty="0" err="1"/>
              <a:t>доставчик</a:t>
            </a:r>
            <a:r>
              <a:rPr lang="ru-RU" sz="2400" dirty="0"/>
              <a:t>. </a:t>
            </a:r>
          </a:p>
          <a:p>
            <a:pPr marL="0" indent="0">
              <a:buNone/>
            </a:pPr>
            <a:r>
              <a:rPr lang="ru-RU" sz="2400" dirty="0" err="1"/>
              <a:t>Четвърто</a:t>
            </a:r>
            <a:r>
              <a:rPr lang="ru-RU" sz="2400" dirty="0"/>
              <a:t>, </a:t>
            </a:r>
            <a:r>
              <a:rPr lang="ru-RU" sz="2400" dirty="0" err="1"/>
              <a:t>Представени</a:t>
            </a:r>
            <a:r>
              <a:rPr lang="ru-RU" sz="2400" dirty="0"/>
              <a:t> </a:t>
            </a:r>
            <a:r>
              <a:rPr lang="ru-RU" sz="2400" dirty="0" err="1"/>
              <a:t>са</a:t>
            </a:r>
            <a:r>
              <a:rPr lang="ru-RU" sz="2400" dirty="0"/>
              <a:t> </a:t>
            </a:r>
            <a:r>
              <a:rPr lang="ru-RU" sz="2400" dirty="0" err="1"/>
              <a:t>софтуерни</a:t>
            </a:r>
            <a:r>
              <a:rPr lang="ru-RU" sz="2400" dirty="0"/>
              <a:t> приложения за </a:t>
            </a:r>
            <a:r>
              <a:rPr lang="ru-RU" sz="2400" dirty="0" err="1"/>
              <a:t>решаване</a:t>
            </a:r>
            <a:r>
              <a:rPr lang="ru-RU" sz="2400" dirty="0"/>
              <a:t> на  интуиционистки </a:t>
            </a:r>
            <a:r>
              <a:rPr lang="ru-RU" sz="2400" dirty="0" err="1"/>
              <a:t>размита</a:t>
            </a:r>
            <a:r>
              <a:rPr lang="ru-RU" sz="2400" dirty="0"/>
              <a:t> аутсорсингова задача и за </a:t>
            </a:r>
            <a:r>
              <a:rPr lang="ru-RU" sz="2400" dirty="0" err="1"/>
              <a:t>решаване</a:t>
            </a:r>
            <a:r>
              <a:rPr lang="ru-RU" sz="2400" dirty="0"/>
              <a:t> на  интуиционистки </a:t>
            </a:r>
            <a:r>
              <a:rPr lang="ru-RU" sz="2400" dirty="0" err="1"/>
              <a:t>размита</a:t>
            </a:r>
            <a:r>
              <a:rPr lang="ru-RU" sz="2400" dirty="0"/>
              <a:t> </a:t>
            </a:r>
            <a:r>
              <a:rPr lang="ru-RU" sz="2400" dirty="0" err="1"/>
              <a:t>транспортна</a:t>
            </a:r>
            <a:r>
              <a:rPr lang="ru-RU" sz="2400"/>
              <a:t> задача.</a:t>
            </a:r>
          </a:p>
          <a:p>
            <a:pPr marL="0" indent="0">
              <a:buNone/>
            </a:pP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614990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2CDE181-A81A-4AEE-8147-61661BCFE7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828675" y="1"/>
            <a:ext cx="13020675" cy="832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4868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924</TotalTime>
  <Words>840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 3</vt:lpstr>
      <vt:lpstr>Facet</vt:lpstr>
      <vt:lpstr>ПРОЕКТ № НИХ–449/2021</vt:lpstr>
      <vt:lpstr>Изследователски екип</vt:lpstr>
      <vt:lpstr>ЦЕЛ: Проектът цели чрез приложението на модерни методи за извличане на информация и знания да се представят съвременни алтернативи за оптимално и ефективно управление на бизнеса.</vt:lpstr>
      <vt:lpstr>Публикационна дейност през първия етап-2021 </vt:lpstr>
      <vt:lpstr>Публикационна дейност през първия етап-2021 </vt:lpstr>
      <vt:lpstr>Публикационна дейност през първия етап-2021 </vt:lpstr>
      <vt:lpstr>Бюджетиране</vt:lpstr>
      <vt:lpstr>Постигнати научни резултати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№ 401/2017 г.</dc:title>
  <dc:creator>User</dc:creator>
  <cp:lastModifiedBy>V.Manova</cp:lastModifiedBy>
  <cp:revision>79</cp:revision>
  <dcterms:created xsi:type="dcterms:W3CDTF">2017-12-01T08:06:04Z</dcterms:created>
  <dcterms:modified xsi:type="dcterms:W3CDTF">2021-12-15T08:10:55Z</dcterms:modified>
</cp:coreProperties>
</file>