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2700"/>
    <a:srgbClr val="663300"/>
    <a:srgbClr val="CC3300"/>
    <a:srgbClr val="9A7500"/>
    <a:srgbClr val="422C16"/>
    <a:srgbClr val="0C788E"/>
    <a:srgbClr val="006666"/>
    <a:srgbClr val="0099CC"/>
    <a:srgbClr val="3366CC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52" autoAdjust="0"/>
  </p:normalViewPr>
  <p:slideViewPr>
    <p:cSldViewPr>
      <p:cViewPr varScale="1">
        <p:scale>
          <a:sx n="109" d="100"/>
          <a:sy n="109" d="100"/>
        </p:scale>
        <p:origin x="1578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244D890-45AC-411D-9FCB-4146A32664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C969FCBA-AA0C-4F8A-9D4C-A14B2016DA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D5D3A3F6-FCEE-4803-B9BB-E0F8A3C46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935F1918-07E3-4E4B-9452-942172271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E3AC522E-3520-46D8-8A7C-6DD563B63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C7380-8D7C-4569-817C-C2CA10485B86}" type="slidenum">
              <a:rPr lang="es-ES" altLang="bg-BG"/>
              <a:pPr/>
              <a:t>‹#›</a:t>
            </a:fld>
            <a:endParaRPr lang="es-ES" altLang="bg-BG"/>
          </a:p>
        </p:txBody>
      </p:sp>
      <p:sp>
        <p:nvSpPr>
          <p:cNvPr id="7" name="Правоъгълник: със заоблени ъгли 6">
            <a:extLst>
              <a:ext uri="{FF2B5EF4-FFF2-40B4-BE49-F238E27FC236}">
                <a16:creationId xmlns:a16="http://schemas.microsoft.com/office/drawing/2014/main" id="{F1A8E456-4C81-4C7B-B7CD-03470DB4F507}"/>
              </a:ext>
            </a:extLst>
          </p:cNvPr>
          <p:cNvSpPr/>
          <p:nvPr userDrawn="1"/>
        </p:nvSpPr>
        <p:spPr>
          <a:xfrm>
            <a:off x="8001000" y="6597352"/>
            <a:ext cx="1143000" cy="260648"/>
          </a:xfrm>
          <a:prstGeom prst="roundRect">
            <a:avLst/>
          </a:prstGeom>
          <a:solidFill>
            <a:srgbClr val="663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144328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5F79A41-EE3A-4E61-85E3-7E5C68087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0FFB4E89-A370-413B-A133-C07EE014C8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0632588A-AFC7-4BFF-BAF7-FEA4C320F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181D6DFC-4852-4154-804A-846F72724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16E0D716-1E83-4B3D-9DB1-807FF1F1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9280E-01DF-4A77-831C-55F1F10733F1}" type="slidenum">
              <a:rPr lang="es-ES" altLang="bg-BG"/>
              <a:pPr/>
              <a:t>‹#›</a:t>
            </a:fld>
            <a:endParaRPr lang="es-ES" altLang="bg-BG"/>
          </a:p>
        </p:txBody>
      </p:sp>
    </p:spTree>
    <p:extLst>
      <p:ext uri="{BB962C8B-B14F-4D97-AF65-F5344CB8AC3E}">
        <p14:creationId xmlns:p14="http://schemas.microsoft.com/office/powerpoint/2010/main" val="2828417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>
            <a:extLst>
              <a:ext uri="{FF2B5EF4-FFF2-40B4-BE49-F238E27FC236}">
                <a16:creationId xmlns:a16="http://schemas.microsoft.com/office/drawing/2014/main" id="{09C7D2F3-9C6B-4915-B161-2F7E8ABD38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D78ACD8E-14FD-4632-A0A2-BA80DA4E1A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59DBD37E-8A8D-4F4C-8611-3DAF3036F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5BE6501F-EE14-4360-A347-52DA111AB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7A792258-0B56-4D69-A559-24B97047F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08442-DAE3-48C4-83F1-2CF8F9ADB682}" type="slidenum">
              <a:rPr lang="es-ES" altLang="bg-BG"/>
              <a:pPr/>
              <a:t>‹#›</a:t>
            </a:fld>
            <a:endParaRPr lang="es-ES" altLang="bg-BG"/>
          </a:p>
        </p:txBody>
      </p:sp>
    </p:spTree>
    <p:extLst>
      <p:ext uri="{BB962C8B-B14F-4D97-AF65-F5344CB8AC3E}">
        <p14:creationId xmlns:p14="http://schemas.microsoft.com/office/powerpoint/2010/main" val="1435459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F549CD60-FED0-42B4-AFCD-D505E6211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2ECF2D77-51B6-4D87-9F82-FD4869194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A0305953-0480-4A95-8EC1-0D9C1D08F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C2ADCF79-9BE9-40CF-909C-83779698C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A8B3D000-13AE-4611-98B9-B7481F24A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1BCDB-1A61-4EB8-9540-BBEEF292CC6D}" type="slidenum">
              <a:rPr lang="es-ES" altLang="bg-BG"/>
              <a:pPr/>
              <a:t>‹#›</a:t>
            </a:fld>
            <a:endParaRPr lang="es-ES" altLang="bg-BG"/>
          </a:p>
        </p:txBody>
      </p:sp>
    </p:spTree>
    <p:extLst>
      <p:ext uri="{BB962C8B-B14F-4D97-AF65-F5344CB8AC3E}">
        <p14:creationId xmlns:p14="http://schemas.microsoft.com/office/powerpoint/2010/main" val="832731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E4502071-9CE0-40F4-A85F-7BFB54A74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D31EA26B-E247-4AC3-A6F8-9A4DE31A24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B4EEBA9A-AD27-496B-BA10-2D8A391FF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969CB9F5-1685-4BB1-8821-CCD3A1786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52E67A64-8169-411B-A906-41F6F2358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E7694-9481-4B2A-A431-9B0F1460626C}" type="slidenum">
              <a:rPr lang="es-ES" altLang="bg-BG"/>
              <a:pPr/>
              <a:t>‹#›</a:t>
            </a:fld>
            <a:endParaRPr lang="es-ES" altLang="bg-BG"/>
          </a:p>
        </p:txBody>
      </p:sp>
    </p:spTree>
    <p:extLst>
      <p:ext uri="{BB962C8B-B14F-4D97-AF65-F5344CB8AC3E}">
        <p14:creationId xmlns:p14="http://schemas.microsoft.com/office/powerpoint/2010/main" val="622306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28A6783-70B8-4C9D-80EC-A9D9F782D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BFB9A4F0-B033-470E-B4F9-7476B52895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22023923-E443-4DE4-933F-B62149B77E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D321C509-ACD2-4744-A80F-80CF539CE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bg-BG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BEFE6F57-403B-456B-B21B-D05CFFF38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bg-BG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ECABF9A0-1C92-4D7E-9018-4CBC46C2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37AEF-B646-486B-8C8E-C3F4BD3A8D8A}" type="slidenum">
              <a:rPr lang="es-ES" altLang="bg-BG"/>
              <a:pPr/>
              <a:t>‹#›</a:t>
            </a:fld>
            <a:endParaRPr lang="es-ES" altLang="bg-BG"/>
          </a:p>
        </p:txBody>
      </p:sp>
    </p:spTree>
    <p:extLst>
      <p:ext uri="{BB962C8B-B14F-4D97-AF65-F5344CB8AC3E}">
        <p14:creationId xmlns:p14="http://schemas.microsoft.com/office/powerpoint/2010/main" val="1000858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87835FB-0334-41B3-872A-93BA00F3B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C0EEABB2-F59A-452D-B33B-BBBB70DB24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2812818B-E387-4FA9-84CD-14A7A267BE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Текстов контейнер 4">
            <a:extLst>
              <a:ext uri="{FF2B5EF4-FFF2-40B4-BE49-F238E27FC236}">
                <a16:creationId xmlns:a16="http://schemas.microsoft.com/office/drawing/2014/main" id="{D181FCBD-CB13-4EB0-9435-5CB6AB0BFA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>
            <a:extLst>
              <a:ext uri="{FF2B5EF4-FFF2-40B4-BE49-F238E27FC236}">
                <a16:creationId xmlns:a16="http://schemas.microsoft.com/office/drawing/2014/main" id="{DE6BE2C4-4EEF-4A3F-BC91-B859683069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7" name="Контейнер за дата 6">
            <a:extLst>
              <a:ext uri="{FF2B5EF4-FFF2-40B4-BE49-F238E27FC236}">
                <a16:creationId xmlns:a16="http://schemas.microsoft.com/office/drawing/2014/main" id="{9104A39D-5CEA-4551-9916-E5DE53B5B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bg-BG"/>
          </a:p>
        </p:txBody>
      </p:sp>
      <p:sp>
        <p:nvSpPr>
          <p:cNvPr id="8" name="Контейнер за долния колонтитул 7">
            <a:extLst>
              <a:ext uri="{FF2B5EF4-FFF2-40B4-BE49-F238E27FC236}">
                <a16:creationId xmlns:a16="http://schemas.microsoft.com/office/drawing/2014/main" id="{55B07EF4-6D37-4434-BCB9-124A3CED0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bg-BG"/>
          </a:p>
        </p:txBody>
      </p:sp>
      <p:sp>
        <p:nvSpPr>
          <p:cNvPr id="9" name="Контейнер за номер на слайда 8">
            <a:extLst>
              <a:ext uri="{FF2B5EF4-FFF2-40B4-BE49-F238E27FC236}">
                <a16:creationId xmlns:a16="http://schemas.microsoft.com/office/drawing/2014/main" id="{E298DBBE-1242-4941-9DF6-4EB9770DB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928C7-8F81-42AD-9984-1DD95746A28E}" type="slidenum">
              <a:rPr lang="es-ES" altLang="bg-BG"/>
              <a:pPr/>
              <a:t>‹#›</a:t>
            </a:fld>
            <a:endParaRPr lang="es-ES" altLang="bg-BG"/>
          </a:p>
        </p:txBody>
      </p:sp>
    </p:spTree>
    <p:extLst>
      <p:ext uri="{BB962C8B-B14F-4D97-AF65-F5344CB8AC3E}">
        <p14:creationId xmlns:p14="http://schemas.microsoft.com/office/powerpoint/2010/main" val="3932137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39B3E00-454D-48BB-81C7-DD5330044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дата 2">
            <a:extLst>
              <a:ext uri="{FF2B5EF4-FFF2-40B4-BE49-F238E27FC236}">
                <a16:creationId xmlns:a16="http://schemas.microsoft.com/office/drawing/2014/main" id="{C0114151-ECEB-4A7A-8E10-7EF42296D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bg-BG"/>
          </a:p>
        </p:txBody>
      </p:sp>
      <p:sp>
        <p:nvSpPr>
          <p:cNvPr id="4" name="Контейнер за долния колонтитул 3">
            <a:extLst>
              <a:ext uri="{FF2B5EF4-FFF2-40B4-BE49-F238E27FC236}">
                <a16:creationId xmlns:a16="http://schemas.microsoft.com/office/drawing/2014/main" id="{4A94A42B-97A9-47EB-9AE3-49F5BD70E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bg-BG"/>
          </a:p>
        </p:txBody>
      </p:sp>
      <p:sp>
        <p:nvSpPr>
          <p:cNvPr id="5" name="Контейнер за номер на слайда 4">
            <a:extLst>
              <a:ext uri="{FF2B5EF4-FFF2-40B4-BE49-F238E27FC236}">
                <a16:creationId xmlns:a16="http://schemas.microsoft.com/office/drawing/2014/main" id="{B6C1C6EA-5391-4CE6-9CD8-2A8E1A229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171A8-2479-4348-A1C9-BB60D58C84AF}" type="slidenum">
              <a:rPr lang="es-ES" altLang="bg-BG"/>
              <a:pPr/>
              <a:t>‹#›</a:t>
            </a:fld>
            <a:endParaRPr lang="es-ES" altLang="bg-BG"/>
          </a:p>
        </p:txBody>
      </p:sp>
    </p:spTree>
    <p:extLst>
      <p:ext uri="{BB962C8B-B14F-4D97-AF65-F5344CB8AC3E}">
        <p14:creationId xmlns:p14="http://schemas.microsoft.com/office/powerpoint/2010/main" val="4122494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>
            <a:extLst>
              <a:ext uri="{FF2B5EF4-FFF2-40B4-BE49-F238E27FC236}">
                <a16:creationId xmlns:a16="http://schemas.microsoft.com/office/drawing/2014/main" id="{26A9A600-4FD9-441B-8BE6-E4767A919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bg-BG"/>
          </a:p>
        </p:txBody>
      </p:sp>
      <p:sp>
        <p:nvSpPr>
          <p:cNvPr id="3" name="Контейнер за долния колонтитул 2">
            <a:extLst>
              <a:ext uri="{FF2B5EF4-FFF2-40B4-BE49-F238E27FC236}">
                <a16:creationId xmlns:a16="http://schemas.microsoft.com/office/drawing/2014/main" id="{492AF3F4-376C-46A4-ABA6-3B97A291E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bg-BG"/>
          </a:p>
        </p:txBody>
      </p:sp>
      <p:sp>
        <p:nvSpPr>
          <p:cNvPr id="4" name="Контейнер за номер на слайда 3">
            <a:extLst>
              <a:ext uri="{FF2B5EF4-FFF2-40B4-BE49-F238E27FC236}">
                <a16:creationId xmlns:a16="http://schemas.microsoft.com/office/drawing/2014/main" id="{DB76B7AB-2EDD-4745-9997-FBB54B20D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D32BE8-BEC8-4077-9DA9-FF7AE36DE133}" type="slidenum">
              <a:rPr lang="es-ES" altLang="bg-BG"/>
              <a:pPr/>
              <a:t>‹#›</a:t>
            </a:fld>
            <a:endParaRPr lang="es-ES" altLang="bg-BG" dirty="0"/>
          </a:p>
        </p:txBody>
      </p:sp>
    </p:spTree>
    <p:extLst>
      <p:ext uri="{BB962C8B-B14F-4D97-AF65-F5344CB8AC3E}">
        <p14:creationId xmlns:p14="http://schemas.microsoft.com/office/powerpoint/2010/main" val="2256044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D320C73-A6E3-435F-805B-2F907382B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45D18BBD-4C01-4475-B32C-537288D42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EF5B98F6-C5D9-49AC-A38F-F7DA2F2542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CD85E2A7-CCE3-4C2B-8A6C-C3F72629E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bg-BG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9DE687F8-3E34-4ADB-83BD-77CC5E82B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bg-BG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8166148F-5E28-4C8B-812D-65E5500D4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1A3EC-8EF8-47A3-B35A-170329CE0918}" type="slidenum">
              <a:rPr lang="es-ES" altLang="bg-BG"/>
              <a:pPr/>
              <a:t>‹#›</a:t>
            </a:fld>
            <a:endParaRPr lang="es-ES" altLang="bg-BG"/>
          </a:p>
        </p:txBody>
      </p:sp>
    </p:spTree>
    <p:extLst>
      <p:ext uri="{BB962C8B-B14F-4D97-AF65-F5344CB8AC3E}">
        <p14:creationId xmlns:p14="http://schemas.microsoft.com/office/powerpoint/2010/main" val="1164474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3F3F912-7866-4309-9CD7-FFF9CA409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картина 2">
            <a:extLst>
              <a:ext uri="{FF2B5EF4-FFF2-40B4-BE49-F238E27FC236}">
                <a16:creationId xmlns:a16="http://schemas.microsoft.com/office/drawing/2014/main" id="{143E2D35-7ACF-45C9-9FAA-D62F5AD1BD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C31DC2E1-652C-49D3-8DE0-8A6AC22744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26FD436F-B992-479D-8799-60925AF7E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bg-BG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2B36F748-B335-408F-8EB7-9FB3925BA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bg-BG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34533470-591B-4E6D-81AD-A4D1A75EC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8A441-D25D-44BB-9423-D3A447E242E0}" type="slidenum">
              <a:rPr lang="es-ES" altLang="bg-BG"/>
              <a:pPr/>
              <a:t>‹#›</a:t>
            </a:fld>
            <a:endParaRPr lang="es-ES" altLang="bg-BG"/>
          </a:p>
        </p:txBody>
      </p:sp>
    </p:spTree>
    <p:extLst>
      <p:ext uri="{BB962C8B-B14F-4D97-AF65-F5344CB8AC3E}">
        <p14:creationId xmlns:p14="http://schemas.microsoft.com/office/powerpoint/2010/main" val="2478339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FE7F830-7305-4FB1-BDBC-79570AFAB9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bg-BG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9654379-FD60-44B9-B780-62B1BBBBFB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bg-BG"/>
              <a:t>Haga clic para modificar el estilo de texto del patrón</a:t>
            </a:r>
          </a:p>
          <a:p>
            <a:pPr lvl="1"/>
            <a:r>
              <a:rPr lang="es-ES" altLang="bg-BG"/>
              <a:t>Segundo nivel</a:t>
            </a:r>
          </a:p>
          <a:p>
            <a:pPr lvl="2"/>
            <a:r>
              <a:rPr lang="es-ES" altLang="bg-BG"/>
              <a:t>Tercer nivel</a:t>
            </a:r>
          </a:p>
          <a:p>
            <a:pPr lvl="3"/>
            <a:r>
              <a:rPr lang="es-ES" altLang="bg-BG"/>
              <a:t>Cuarto nivel</a:t>
            </a:r>
          </a:p>
          <a:p>
            <a:pPr lvl="4"/>
            <a:r>
              <a:rPr lang="es-ES" altLang="bg-BG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3E96F0A-B832-4B59-90FA-5AC98B54569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bg-BG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81BD180-9CBA-4247-8D8B-BE933813CC1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bg-BG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F97FA2E-836B-4DFF-8648-7BB3E7E1D32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EB54A39-8EEE-42AB-A5D7-000724A08823}" type="slidenum">
              <a:rPr lang="es-ES" altLang="bg-BG"/>
              <a:pPr/>
              <a:t>‹#›</a:t>
            </a:fld>
            <a:endParaRPr lang="es-ES" altLang="bg-BG"/>
          </a:p>
        </p:txBody>
      </p:sp>
      <p:sp>
        <p:nvSpPr>
          <p:cNvPr id="7" name="Правоъгълник: със заоблени ъгли 6">
            <a:extLst>
              <a:ext uri="{FF2B5EF4-FFF2-40B4-BE49-F238E27FC236}">
                <a16:creationId xmlns:a16="http://schemas.microsoft.com/office/drawing/2014/main" id="{069CD1E9-F428-4823-9440-93718342D209}"/>
              </a:ext>
            </a:extLst>
          </p:cNvPr>
          <p:cNvSpPr/>
          <p:nvPr userDrawn="1"/>
        </p:nvSpPr>
        <p:spPr>
          <a:xfrm>
            <a:off x="8100392" y="6669360"/>
            <a:ext cx="1008112" cy="171177"/>
          </a:xfrm>
          <a:prstGeom prst="roundRect">
            <a:avLst/>
          </a:prstGeom>
          <a:solidFill>
            <a:srgbClr val="663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100" b="1" dirty="0"/>
              <a:t>НИХ - 437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slide" Target="slide2.x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>
            <a:extLst>
              <a:ext uri="{FF2B5EF4-FFF2-40B4-BE49-F238E27FC236}">
                <a16:creationId xmlns:a16="http://schemas.microsoft.com/office/drawing/2014/main" id="{1FB1D2CC-FA5B-4568-9973-B42725B6CCE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9512" y="116631"/>
            <a:ext cx="8784976" cy="3096345"/>
          </a:xfr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r>
              <a:rPr lang="ru-RU" altLang="bg-BG" sz="2400" b="1" dirty="0">
                <a:solidFill>
                  <a:srgbClr val="6633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Изследване проекциите на компетентностния подход при подготовката, възпитанието и развитието на личностните качества в предучилищна и начална училищна възраст чрез използване на алтернативни педагогически форми за организация на образователните дейности</a:t>
            </a:r>
            <a:endParaRPr lang="es-ES" altLang="bg-BG" sz="2400" b="1" dirty="0">
              <a:solidFill>
                <a:srgbClr val="6633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Rectangle 150">
            <a:extLst>
              <a:ext uri="{FF2B5EF4-FFF2-40B4-BE49-F238E27FC236}">
                <a16:creationId xmlns:a16="http://schemas.microsoft.com/office/drawing/2014/main" id="{32165166-E525-401D-BC72-B542D0068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5762" y="5013176"/>
            <a:ext cx="583247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bg-BG" sz="4800" b="1" dirty="0">
                <a:solidFill>
                  <a:srgbClr val="6633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НИХ - 437</a:t>
            </a:r>
            <a:endParaRPr lang="es-ES" altLang="bg-BG" sz="4800" b="1" dirty="0">
              <a:solidFill>
                <a:srgbClr val="6633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Rectangle 150">
            <a:extLst>
              <a:ext uri="{FF2B5EF4-FFF2-40B4-BE49-F238E27FC236}">
                <a16:creationId xmlns:a16="http://schemas.microsoft.com/office/drawing/2014/main" id="{F3B97036-C729-43C4-BF4C-0B2604DF2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5805264"/>
            <a:ext cx="3384376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ru-RU" altLang="bg-BG" sz="1600" b="1" dirty="0" err="1">
                <a:solidFill>
                  <a:srgbClr val="663300"/>
                </a:solidFill>
              </a:rPr>
              <a:t>Ръководител</a:t>
            </a:r>
            <a:r>
              <a:rPr lang="ru-RU" altLang="bg-BG" sz="1600" b="1" dirty="0">
                <a:solidFill>
                  <a:srgbClr val="663300"/>
                </a:solidFill>
              </a:rPr>
              <a:t>: </a:t>
            </a:r>
          </a:p>
          <a:p>
            <a:pPr algn="l"/>
            <a:r>
              <a:rPr lang="ru-RU" altLang="bg-BG" sz="1600" b="1" dirty="0">
                <a:solidFill>
                  <a:srgbClr val="663300"/>
                </a:solidFill>
              </a:rPr>
              <a:t>доц. д-р </a:t>
            </a:r>
            <a:r>
              <a:rPr lang="ru-RU" altLang="bg-BG" sz="1600" b="1" dirty="0" err="1">
                <a:solidFill>
                  <a:srgbClr val="663300"/>
                </a:solidFill>
              </a:rPr>
              <a:t>Красимира</a:t>
            </a:r>
            <a:r>
              <a:rPr lang="ru-RU" altLang="bg-BG" sz="1600" b="1" dirty="0">
                <a:solidFill>
                  <a:srgbClr val="663300"/>
                </a:solidFill>
              </a:rPr>
              <a:t> Димитрова</a:t>
            </a:r>
            <a:endParaRPr lang="es-ES" altLang="bg-BG" sz="1600" b="1" dirty="0">
              <a:solidFill>
                <a:srgbClr val="6633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: със заоблени ъгли 1">
            <a:hlinkClick r:id="rId2" action="ppaction://hlinksldjump"/>
            <a:extLst>
              <a:ext uri="{FF2B5EF4-FFF2-40B4-BE49-F238E27FC236}">
                <a16:creationId xmlns:a16="http://schemas.microsoft.com/office/drawing/2014/main" id="{B277451A-5108-461D-9BDD-512819104572}"/>
              </a:ext>
            </a:extLst>
          </p:cNvPr>
          <p:cNvSpPr/>
          <p:nvPr/>
        </p:nvSpPr>
        <p:spPr>
          <a:xfrm>
            <a:off x="536618" y="1412776"/>
            <a:ext cx="4032448" cy="648072"/>
          </a:xfrm>
          <a:prstGeom prst="roundRect">
            <a:avLst/>
          </a:prstGeom>
          <a:solidFill>
            <a:srgbClr val="663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/>
              <a:t>ЗА ПРОЕКТА</a:t>
            </a:r>
          </a:p>
        </p:txBody>
      </p:sp>
      <p:sp>
        <p:nvSpPr>
          <p:cNvPr id="8" name="Правоъгълник: със заоблени ъгли 7">
            <a:extLst>
              <a:ext uri="{FF2B5EF4-FFF2-40B4-BE49-F238E27FC236}">
                <a16:creationId xmlns:a16="http://schemas.microsoft.com/office/drawing/2014/main" id="{F77D6C14-3B94-4A1B-8361-5B13247F5CF2}"/>
              </a:ext>
            </a:extLst>
          </p:cNvPr>
          <p:cNvSpPr/>
          <p:nvPr/>
        </p:nvSpPr>
        <p:spPr>
          <a:xfrm>
            <a:off x="2699792" y="476672"/>
            <a:ext cx="4032448" cy="648072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>
                <a:solidFill>
                  <a:srgbClr val="663300"/>
                </a:solidFill>
              </a:rPr>
              <a:t>ОТЧЕТ ПЪРВА ГОДИНА</a:t>
            </a:r>
          </a:p>
        </p:txBody>
      </p:sp>
      <p:sp>
        <p:nvSpPr>
          <p:cNvPr id="9" name="Правоъгълник: със заоблени ъгли 8">
            <a:hlinkClick r:id="rId3" action="ppaction://hlinksldjump"/>
            <a:extLst>
              <a:ext uri="{FF2B5EF4-FFF2-40B4-BE49-F238E27FC236}">
                <a16:creationId xmlns:a16="http://schemas.microsoft.com/office/drawing/2014/main" id="{ABB32892-0F38-48E0-8503-E60E1D168FA6}"/>
              </a:ext>
            </a:extLst>
          </p:cNvPr>
          <p:cNvSpPr/>
          <p:nvPr/>
        </p:nvSpPr>
        <p:spPr>
          <a:xfrm>
            <a:off x="536618" y="2276872"/>
            <a:ext cx="4032448" cy="648072"/>
          </a:xfrm>
          <a:prstGeom prst="roundRect">
            <a:avLst/>
          </a:prstGeom>
          <a:solidFill>
            <a:srgbClr val="663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/>
              <a:t>НАУЧЕН КОЛЕКТИВ</a:t>
            </a:r>
          </a:p>
        </p:txBody>
      </p:sp>
      <p:sp>
        <p:nvSpPr>
          <p:cNvPr id="10" name="Правоъгълник: със заоблени ъгли 9">
            <a:hlinkClick r:id="rId4" action="ppaction://hlinksldjump"/>
            <a:extLst>
              <a:ext uri="{FF2B5EF4-FFF2-40B4-BE49-F238E27FC236}">
                <a16:creationId xmlns:a16="http://schemas.microsoft.com/office/drawing/2014/main" id="{28A6C6E1-1F64-4123-87D6-CB78F2C08F72}"/>
              </a:ext>
            </a:extLst>
          </p:cNvPr>
          <p:cNvSpPr/>
          <p:nvPr/>
        </p:nvSpPr>
        <p:spPr>
          <a:xfrm>
            <a:off x="536618" y="3127815"/>
            <a:ext cx="4032448" cy="648072"/>
          </a:xfrm>
          <a:prstGeom prst="roundRect">
            <a:avLst/>
          </a:prstGeom>
          <a:solidFill>
            <a:srgbClr val="663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/>
              <a:t>ПУБЛИКАЦИОННА ДЕЙНОСТ</a:t>
            </a:r>
          </a:p>
        </p:txBody>
      </p:sp>
      <p:sp>
        <p:nvSpPr>
          <p:cNvPr id="11" name="Правоъгълник: със заоблени ъгли 10">
            <a:hlinkClick r:id="rId5" action="ppaction://hlinksldjump"/>
            <a:extLst>
              <a:ext uri="{FF2B5EF4-FFF2-40B4-BE49-F238E27FC236}">
                <a16:creationId xmlns:a16="http://schemas.microsoft.com/office/drawing/2014/main" id="{E420AD31-C264-479D-BCAA-3C11CD0D7E08}"/>
              </a:ext>
            </a:extLst>
          </p:cNvPr>
          <p:cNvSpPr/>
          <p:nvPr/>
        </p:nvSpPr>
        <p:spPr>
          <a:xfrm>
            <a:off x="539552" y="4005064"/>
            <a:ext cx="4032448" cy="648072"/>
          </a:xfrm>
          <a:prstGeom prst="roundRect">
            <a:avLst/>
          </a:prstGeom>
          <a:solidFill>
            <a:srgbClr val="663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/>
              <a:t>ФИНАНСОВ ОТЧЕТ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switch dir="r"/>
      </p:transition>
    </mc:Choice>
    <mc:Fallback xmlns="">
      <p:transition spd="slow" advClick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: със заоблени ъгли 1">
            <a:extLst>
              <a:ext uri="{FF2B5EF4-FFF2-40B4-BE49-F238E27FC236}">
                <a16:creationId xmlns:a16="http://schemas.microsoft.com/office/drawing/2014/main" id="{91906F96-DDB4-4940-B5BA-CD6C7AF687B8}"/>
              </a:ext>
            </a:extLst>
          </p:cNvPr>
          <p:cNvSpPr/>
          <p:nvPr/>
        </p:nvSpPr>
        <p:spPr>
          <a:xfrm>
            <a:off x="142834" y="269134"/>
            <a:ext cx="4032448" cy="648072"/>
          </a:xfrm>
          <a:prstGeom prst="roundRect">
            <a:avLst/>
          </a:prstGeom>
          <a:solidFill>
            <a:srgbClr val="663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/>
              <a:t>ЗА ПРОЕКТА</a:t>
            </a:r>
          </a:p>
        </p:txBody>
      </p:sp>
      <p:sp>
        <p:nvSpPr>
          <p:cNvPr id="3" name="Стрелка наляво 2">
            <a:hlinkClick r:id="rId3" action="ppaction://hlinksldjump"/>
            <a:extLst>
              <a:ext uri="{FF2B5EF4-FFF2-40B4-BE49-F238E27FC236}">
                <a16:creationId xmlns:a16="http://schemas.microsoft.com/office/drawing/2014/main" id="{CFE62FF7-3F71-4B40-8A5C-9D03CC8C0C6E}"/>
              </a:ext>
            </a:extLst>
          </p:cNvPr>
          <p:cNvSpPr/>
          <p:nvPr/>
        </p:nvSpPr>
        <p:spPr>
          <a:xfrm>
            <a:off x="107504" y="5805264"/>
            <a:ext cx="8856984" cy="792088"/>
          </a:xfrm>
          <a:prstGeom prst="leftArrow">
            <a:avLst>
              <a:gd name="adj1" fmla="val 50000"/>
              <a:gd name="adj2" fmla="val 23817"/>
            </a:avLst>
          </a:prstGeom>
          <a:solidFill>
            <a:srgbClr val="663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/>
              <a:t>НАЗАД</a:t>
            </a:r>
          </a:p>
        </p:txBody>
      </p:sp>
      <p:sp>
        <p:nvSpPr>
          <p:cNvPr id="5" name="Правоъгълник 4">
            <a:extLst>
              <a:ext uri="{FF2B5EF4-FFF2-40B4-BE49-F238E27FC236}">
                <a16:creationId xmlns:a16="http://schemas.microsoft.com/office/drawing/2014/main" id="{4A0A08E0-40F6-417F-94BB-3304B4569538}"/>
              </a:ext>
            </a:extLst>
          </p:cNvPr>
          <p:cNvSpPr/>
          <p:nvPr/>
        </p:nvSpPr>
        <p:spPr>
          <a:xfrm>
            <a:off x="167791" y="1124744"/>
            <a:ext cx="8652681" cy="1800200"/>
          </a:xfrm>
          <a:prstGeom prst="rect">
            <a:avLst/>
          </a:prstGeom>
          <a:solidFill>
            <a:srgbClr val="663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" name="Текстово поле 5">
            <a:extLst>
              <a:ext uri="{FF2B5EF4-FFF2-40B4-BE49-F238E27FC236}">
                <a16:creationId xmlns:a16="http://schemas.microsoft.com/office/drawing/2014/main" id="{C15075A9-8390-4E8D-82D8-EA79E4DB04E2}"/>
              </a:ext>
            </a:extLst>
          </p:cNvPr>
          <p:cNvSpPr txBox="1"/>
          <p:nvPr/>
        </p:nvSpPr>
        <p:spPr>
          <a:xfrm>
            <a:off x="317667" y="1339590"/>
            <a:ext cx="8352928" cy="1323439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600" b="1" dirty="0" err="1">
                <a:solidFill>
                  <a:srgbClr val="A227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Целта</a:t>
            </a:r>
            <a:r>
              <a:rPr lang="ru-RU" sz="1600" b="1" dirty="0">
                <a:solidFill>
                  <a:srgbClr val="A227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проекта е да се </a:t>
            </a:r>
            <a:r>
              <a:rPr lang="ru-RU" sz="1600" b="1" dirty="0" err="1">
                <a:solidFill>
                  <a:srgbClr val="A227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разработи</a:t>
            </a:r>
            <a:r>
              <a:rPr lang="ru-RU" sz="1600" b="1" dirty="0">
                <a:solidFill>
                  <a:srgbClr val="A227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A227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инструментариум</a:t>
            </a:r>
            <a:r>
              <a:rPr lang="ru-RU" sz="1600" b="1" dirty="0">
                <a:solidFill>
                  <a:srgbClr val="A227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600" b="1" dirty="0" err="1">
                <a:solidFill>
                  <a:srgbClr val="A227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изследване</a:t>
            </a:r>
            <a:r>
              <a:rPr lang="ru-RU" sz="1600" b="1" dirty="0">
                <a:solidFill>
                  <a:srgbClr val="A227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проекциите на компетентностния подход при подготовката, възпитанието и развитието на личностните качества в предучилищна и начална училищна възраст чрез използване на алтернативни педагогически форми за организация на образователните дейности.</a:t>
            </a:r>
          </a:p>
        </p:txBody>
      </p:sp>
      <p:grpSp>
        <p:nvGrpSpPr>
          <p:cNvPr id="7" name="Групиране 6">
            <a:extLst>
              <a:ext uri="{FF2B5EF4-FFF2-40B4-BE49-F238E27FC236}">
                <a16:creationId xmlns:a16="http://schemas.microsoft.com/office/drawing/2014/main" id="{ED5BCC79-9A94-48A0-995F-961DFB64BFF4}"/>
              </a:ext>
            </a:extLst>
          </p:cNvPr>
          <p:cNvGrpSpPr/>
          <p:nvPr/>
        </p:nvGrpSpPr>
        <p:grpSpPr>
          <a:xfrm>
            <a:off x="6300192" y="3018936"/>
            <a:ext cx="2088232" cy="1994240"/>
            <a:chOff x="6084168" y="1268759"/>
            <a:chExt cx="2304256" cy="2130157"/>
          </a:xfrm>
        </p:grpSpPr>
        <p:sp>
          <p:nvSpPr>
            <p:cNvPr id="8" name="Правоъгълник: със заоблени ъгли 7">
              <a:extLst>
                <a:ext uri="{FF2B5EF4-FFF2-40B4-BE49-F238E27FC236}">
                  <a16:creationId xmlns:a16="http://schemas.microsoft.com/office/drawing/2014/main" id="{78F06CF6-0CED-44C0-B6CC-F3B49DF53708}"/>
                </a:ext>
              </a:extLst>
            </p:cNvPr>
            <p:cNvSpPr/>
            <p:nvPr/>
          </p:nvSpPr>
          <p:spPr>
            <a:xfrm>
              <a:off x="6084168" y="1268759"/>
              <a:ext cx="2304256" cy="2130157"/>
            </a:xfrm>
            <a:prstGeom prst="roundRect">
              <a:avLst/>
            </a:prstGeom>
            <a:solidFill>
              <a:srgbClr val="6633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b="1" dirty="0"/>
            </a:p>
          </p:txBody>
        </p:sp>
        <p:sp>
          <p:nvSpPr>
            <p:cNvPr id="9" name="Правоъгълник: със заоблени ъгли 8">
              <a:extLst>
                <a:ext uri="{FF2B5EF4-FFF2-40B4-BE49-F238E27FC236}">
                  <a16:creationId xmlns:a16="http://schemas.microsoft.com/office/drawing/2014/main" id="{57297F4C-FF27-4FC9-99CF-135EA6A4FC3E}"/>
                </a:ext>
              </a:extLst>
            </p:cNvPr>
            <p:cNvSpPr/>
            <p:nvPr/>
          </p:nvSpPr>
          <p:spPr>
            <a:xfrm>
              <a:off x="6444208" y="1556792"/>
              <a:ext cx="1656184" cy="1512168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b="1" dirty="0"/>
            </a:p>
          </p:txBody>
        </p:sp>
      </p:grpSp>
      <p:grpSp>
        <p:nvGrpSpPr>
          <p:cNvPr id="10" name="Групиране 9">
            <a:extLst>
              <a:ext uri="{FF2B5EF4-FFF2-40B4-BE49-F238E27FC236}">
                <a16:creationId xmlns:a16="http://schemas.microsoft.com/office/drawing/2014/main" id="{24D572E9-9A2A-4ED2-85A5-E08104C8FA18}"/>
              </a:ext>
            </a:extLst>
          </p:cNvPr>
          <p:cNvGrpSpPr/>
          <p:nvPr/>
        </p:nvGrpSpPr>
        <p:grpSpPr>
          <a:xfrm>
            <a:off x="251520" y="3284838"/>
            <a:ext cx="2916325" cy="711594"/>
            <a:chOff x="6084168" y="1268759"/>
            <a:chExt cx="2304256" cy="2130157"/>
          </a:xfrm>
        </p:grpSpPr>
        <p:sp>
          <p:nvSpPr>
            <p:cNvPr id="11" name="Правоъгълник: със заоблени ъгли 10">
              <a:extLst>
                <a:ext uri="{FF2B5EF4-FFF2-40B4-BE49-F238E27FC236}">
                  <a16:creationId xmlns:a16="http://schemas.microsoft.com/office/drawing/2014/main" id="{53DAB308-8F84-4661-BE0A-1F4CAD2120BC}"/>
                </a:ext>
              </a:extLst>
            </p:cNvPr>
            <p:cNvSpPr/>
            <p:nvPr/>
          </p:nvSpPr>
          <p:spPr>
            <a:xfrm>
              <a:off x="6084168" y="1268759"/>
              <a:ext cx="2304256" cy="2130157"/>
            </a:xfrm>
            <a:prstGeom prst="roundRect">
              <a:avLst/>
            </a:prstGeom>
            <a:solidFill>
              <a:srgbClr val="6633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b="1" dirty="0"/>
            </a:p>
          </p:txBody>
        </p:sp>
        <p:sp>
          <p:nvSpPr>
            <p:cNvPr id="12" name="Правоъгълник: със заоблени ъгли 11">
              <a:extLst>
                <a:ext uri="{FF2B5EF4-FFF2-40B4-BE49-F238E27FC236}">
                  <a16:creationId xmlns:a16="http://schemas.microsoft.com/office/drawing/2014/main" id="{8FFBFF80-11D0-41F5-91DF-B4AD661E2AF2}"/>
                </a:ext>
              </a:extLst>
            </p:cNvPr>
            <p:cNvSpPr/>
            <p:nvPr/>
          </p:nvSpPr>
          <p:spPr>
            <a:xfrm>
              <a:off x="6226406" y="1556791"/>
              <a:ext cx="2048227" cy="1512167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b="1" dirty="0">
                  <a:solidFill>
                    <a:srgbClr val="A22700"/>
                  </a:solidFill>
                </a:rPr>
                <a:t>ПРЕХОДЕН ПРОЕКТ</a:t>
              </a:r>
            </a:p>
          </p:txBody>
        </p:sp>
      </p:grpSp>
      <p:grpSp>
        <p:nvGrpSpPr>
          <p:cNvPr id="13" name="Групиране 12">
            <a:extLst>
              <a:ext uri="{FF2B5EF4-FFF2-40B4-BE49-F238E27FC236}">
                <a16:creationId xmlns:a16="http://schemas.microsoft.com/office/drawing/2014/main" id="{8E113C39-282B-404B-B321-E13CC06DFF60}"/>
              </a:ext>
            </a:extLst>
          </p:cNvPr>
          <p:cNvGrpSpPr/>
          <p:nvPr/>
        </p:nvGrpSpPr>
        <p:grpSpPr>
          <a:xfrm>
            <a:off x="5912532" y="421534"/>
            <a:ext cx="2916325" cy="711594"/>
            <a:chOff x="6084168" y="1268759"/>
            <a:chExt cx="2304256" cy="2130157"/>
          </a:xfrm>
        </p:grpSpPr>
        <p:sp>
          <p:nvSpPr>
            <p:cNvPr id="14" name="Правоъгълник: със заоблени ъгли 13">
              <a:extLst>
                <a:ext uri="{FF2B5EF4-FFF2-40B4-BE49-F238E27FC236}">
                  <a16:creationId xmlns:a16="http://schemas.microsoft.com/office/drawing/2014/main" id="{06261571-D6EF-4242-9777-3C1EF97DA2C3}"/>
                </a:ext>
              </a:extLst>
            </p:cNvPr>
            <p:cNvSpPr/>
            <p:nvPr/>
          </p:nvSpPr>
          <p:spPr>
            <a:xfrm>
              <a:off x="6084168" y="1268759"/>
              <a:ext cx="2304256" cy="2130157"/>
            </a:xfrm>
            <a:prstGeom prst="roundRect">
              <a:avLst/>
            </a:prstGeom>
            <a:solidFill>
              <a:srgbClr val="6633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b="1" dirty="0"/>
            </a:p>
          </p:txBody>
        </p:sp>
        <p:sp>
          <p:nvSpPr>
            <p:cNvPr id="15" name="Правоъгълник: със заоблени ъгли 14">
              <a:extLst>
                <a:ext uri="{FF2B5EF4-FFF2-40B4-BE49-F238E27FC236}">
                  <a16:creationId xmlns:a16="http://schemas.microsoft.com/office/drawing/2014/main" id="{E59F269A-AF0E-403F-B109-CDAFEE28C93E}"/>
                </a:ext>
              </a:extLst>
            </p:cNvPr>
            <p:cNvSpPr/>
            <p:nvPr/>
          </p:nvSpPr>
          <p:spPr>
            <a:xfrm>
              <a:off x="6226406" y="1556791"/>
              <a:ext cx="2048227" cy="1512167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b="1" dirty="0">
                  <a:solidFill>
                    <a:srgbClr val="A22700"/>
                  </a:solidFill>
                </a:rPr>
                <a:t>ЦЕЛИ И ЗАДАЧИ</a:t>
              </a:r>
            </a:p>
          </p:txBody>
        </p:sp>
      </p:grpSp>
      <p:graphicFrame>
        <p:nvGraphicFramePr>
          <p:cNvPr id="17" name="Обект 16">
            <a:hlinkClick r:id="" action="ppaction://ole?verb=0"/>
            <a:extLst>
              <a:ext uri="{FF2B5EF4-FFF2-40B4-BE49-F238E27FC236}">
                <a16:creationId xmlns:a16="http://schemas.microsoft.com/office/drawing/2014/main" id="{147D3D7F-635C-4074-9E99-0F44EF2300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9820140"/>
              </p:ext>
            </p:extLst>
          </p:nvPr>
        </p:nvGraphicFramePr>
        <p:xfrm>
          <a:off x="6876256" y="3516283"/>
          <a:ext cx="1101685" cy="95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37" name="Document" showAsIcon="1" r:id="rId4" imgW="914400" imgH="792685" progId="Word.Document.8">
                  <p:embed/>
                </p:oleObj>
              </mc:Choice>
              <mc:Fallback>
                <p:oleObj name="Document" showAsIcon="1" r:id="rId4" imgW="914400" imgH="792685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76256" y="3516283"/>
                        <a:ext cx="1101685" cy="954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523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наляво 2">
            <a:hlinkClick r:id="rId2" action="ppaction://hlinksldjump"/>
            <a:extLst>
              <a:ext uri="{FF2B5EF4-FFF2-40B4-BE49-F238E27FC236}">
                <a16:creationId xmlns:a16="http://schemas.microsoft.com/office/drawing/2014/main" id="{CFE62FF7-3F71-4B40-8A5C-9D03CC8C0C6E}"/>
              </a:ext>
            </a:extLst>
          </p:cNvPr>
          <p:cNvSpPr/>
          <p:nvPr/>
        </p:nvSpPr>
        <p:spPr>
          <a:xfrm>
            <a:off x="107504" y="5805264"/>
            <a:ext cx="8856984" cy="792088"/>
          </a:xfrm>
          <a:prstGeom prst="leftArrow">
            <a:avLst>
              <a:gd name="adj1" fmla="val 50000"/>
              <a:gd name="adj2" fmla="val 23817"/>
            </a:avLst>
          </a:prstGeom>
          <a:solidFill>
            <a:srgbClr val="663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/>
              <a:t>НАЗАД</a:t>
            </a:r>
          </a:p>
        </p:txBody>
      </p:sp>
      <p:sp>
        <p:nvSpPr>
          <p:cNvPr id="4" name="Правоъгълник: със заоблени ъгли 3">
            <a:extLst>
              <a:ext uri="{FF2B5EF4-FFF2-40B4-BE49-F238E27FC236}">
                <a16:creationId xmlns:a16="http://schemas.microsoft.com/office/drawing/2014/main" id="{6418B9F3-4344-4248-85D9-5A9EB9716C35}"/>
              </a:ext>
            </a:extLst>
          </p:cNvPr>
          <p:cNvSpPr/>
          <p:nvPr/>
        </p:nvSpPr>
        <p:spPr>
          <a:xfrm>
            <a:off x="268441" y="476672"/>
            <a:ext cx="4032448" cy="648072"/>
          </a:xfrm>
          <a:prstGeom prst="roundRect">
            <a:avLst/>
          </a:prstGeom>
          <a:solidFill>
            <a:srgbClr val="663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/>
              <a:t>НАУЧЕН КОЛЕКТИВ</a:t>
            </a:r>
          </a:p>
        </p:txBody>
      </p:sp>
      <p:grpSp>
        <p:nvGrpSpPr>
          <p:cNvPr id="15" name="Групиране 14">
            <a:extLst>
              <a:ext uri="{FF2B5EF4-FFF2-40B4-BE49-F238E27FC236}">
                <a16:creationId xmlns:a16="http://schemas.microsoft.com/office/drawing/2014/main" id="{771CE07C-CD54-48A1-BC52-A7FF9E6DA5B0}"/>
              </a:ext>
            </a:extLst>
          </p:cNvPr>
          <p:cNvGrpSpPr/>
          <p:nvPr/>
        </p:nvGrpSpPr>
        <p:grpSpPr>
          <a:xfrm>
            <a:off x="4887648" y="260649"/>
            <a:ext cx="4076840" cy="4680520"/>
            <a:chOff x="4843113" y="260649"/>
            <a:chExt cx="4076840" cy="4680520"/>
          </a:xfrm>
        </p:grpSpPr>
        <p:sp>
          <p:nvSpPr>
            <p:cNvPr id="14" name="Правоъгълник 13">
              <a:extLst>
                <a:ext uri="{FF2B5EF4-FFF2-40B4-BE49-F238E27FC236}">
                  <a16:creationId xmlns:a16="http://schemas.microsoft.com/office/drawing/2014/main" id="{3FC2A5D6-B4F3-462A-A16B-4ABEEB0569A2}"/>
                </a:ext>
              </a:extLst>
            </p:cNvPr>
            <p:cNvSpPr/>
            <p:nvPr/>
          </p:nvSpPr>
          <p:spPr>
            <a:xfrm>
              <a:off x="4843113" y="260649"/>
              <a:ext cx="4076840" cy="4680520"/>
            </a:xfrm>
            <a:prstGeom prst="rect">
              <a:avLst/>
            </a:prstGeom>
            <a:solidFill>
              <a:srgbClr val="6633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6" name="Текстово поле 5">
              <a:extLst>
                <a:ext uri="{FF2B5EF4-FFF2-40B4-BE49-F238E27FC236}">
                  <a16:creationId xmlns:a16="http://schemas.microsoft.com/office/drawing/2014/main" id="{C508A846-EB48-43F1-BCB5-B2D11F05345C}"/>
                </a:ext>
              </a:extLst>
            </p:cNvPr>
            <p:cNvSpPr txBox="1"/>
            <p:nvPr/>
          </p:nvSpPr>
          <p:spPr>
            <a:xfrm>
              <a:off x="4961593" y="367649"/>
              <a:ext cx="3826087" cy="61555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 algn="just">
                <a:spcBef>
                  <a:spcPts val="0"/>
                </a:spcBef>
                <a:spcAft>
                  <a:spcPts val="0"/>
                </a:spcAft>
              </a:pPr>
              <a:r>
                <a:rPr lang="bg-BG" sz="1600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Ръководител:</a:t>
              </a:r>
            </a:p>
            <a:p>
              <a:pPr algn="just">
                <a:spcBef>
                  <a:spcPts val="0"/>
                </a:spcBef>
                <a:spcAft>
                  <a:spcPts val="0"/>
                </a:spcAft>
              </a:pPr>
              <a:r>
                <a:rPr lang="bg-BG" sz="18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доц. д-р Красимира Димитрова</a:t>
              </a:r>
              <a:endParaRPr lang="bg-BG" dirty="0">
                <a:solidFill>
                  <a:srgbClr val="A22700"/>
                </a:solidFill>
              </a:endParaRPr>
            </a:p>
          </p:txBody>
        </p:sp>
        <p:sp>
          <p:nvSpPr>
            <p:cNvPr id="9" name="Текстово поле 8">
              <a:extLst>
                <a:ext uri="{FF2B5EF4-FFF2-40B4-BE49-F238E27FC236}">
                  <a16:creationId xmlns:a16="http://schemas.microsoft.com/office/drawing/2014/main" id="{998CBF65-9A0C-4DAB-BFAE-0F1E143FFCD6}"/>
                </a:ext>
              </a:extLst>
            </p:cNvPr>
            <p:cNvSpPr txBox="1"/>
            <p:nvPr/>
          </p:nvSpPr>
          <p:spPr>
            <a:xfrm>
              <a:off x="4968489" y="1136245"/>
              <a:ext cx="3826087" cy="361688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 algn="just">
                <a:spcBef>
                  <a:spcPts val="0"/>
                </a:spcBef>
                <a:spcAft>
                  <a:spcPts val="0"/>
                </a:spcAft>
              </a:pPr>
              <a:r>
                <a:rPr lang="ru-RU" sz="1600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Работен</a:t>
              </a:r>
              <a:r>
                <a:rPr lang="ru-RU" sz="1600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колектив</a:t>
              </a:r>
              <a:r>
                <a:rPr lang="ru-RU" sz="1600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  <a:p>
              <a:pPr algn="just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ru-RU" sz="16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доц. д-р Мария </a:t>
              </a:r>
              <a:r>
                <a:rPr lang="ru-RU" sz="1600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Дишкова</a:t>
              </a:r>
              <a:endParaRPr lang="ru-RU" sz="1600" b="1" dirty="0">
                <a:solidFill>
                  <a:srgbClr val="A227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ru-RU" sz="1600" b="1" dirty="0">
                  <a:solidFill>
                    <a:srgbClr val="A227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доц. д-р Златка Димитрова</a:t>
              </a:r>
            </a:p>
            <a:p>
              <a:pPr algn="just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ru-RU" sz="16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доц. д-р </a:t>
              </a:r>
              <a:r>
                <a:rPr lang="ru-RU" sz="1600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Дечко</a:t>
              </a:r>
              <a:r>
                <a:rPr lang="ru-RU" sz="16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Игнатов</a:t>
              </a:r>
            </a:p>
            <a:p>
              <a:pPr algn="just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ru-RU" sz="16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доц. д-р Елена </a:t>
              </a:r>
              <a:r>
                <a:rPr lang="ru-RU" sz="1600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Дичева</a:t>
              </a:r>
              <a:endParaRPr lang="ru-RU" sz="1600" b="1" dirty="0">
                <a:solidFill>
                  <a:srgbClr val="A227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ru-RU" sz="16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ас. д-р </a:t>
              </a:r>
              <a:r>
                <a:rPr lang="ru-RU" sz="1600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Смилена</a:t>
              </a:r>
              <a:r>
                <a:rPr lang="ru-RU" sz="16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Смилкова</a:t>
              </a:r>
            </a:p>
            <a:p>
              <a:pPr algn="just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ru-RU" sz="16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ас. д-р Пенка </a:t>
              </a:r>
              <a:r>
                <a:rPr lang="ru-RU" sz="1600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Вълчева</a:t>
              </a:r>
              <a:endParaRPr lang="ru-RU" sz="1600" b="1" dirty="0">
                <a:solidFill>
                  <a:srgbClr val="A227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ru-RU" sz="16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докторант Виктория Велева</a:t>
              </a:r>
            </a:p>
            <a:p>
              <a:pPr algn="just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ru-RU" sz="16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докторант Румяна </a:t>
              </a:r>
              <a:r>
                <a:rPr lang="ru-RU" sz="1600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Карадимитрова</a:t>
              </a:r>
              <a:endParaRPr lang="ru-RU" sz="1600" b="1" dirty="0">
                <a:solidFill>
                  <a:srgbClr val="A227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ru-RU" sz="16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докторант </a:t>
              </a:r>
              <a:r>
                <a:rPr lang="ru-RU" sz="1600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Ясена</a:t>
              </a:r>
              <a:r>
                <a:rPr lang="ru-RU" sz="16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Христова</a:t>
              </a:r>
            </a:p>
          </p:txBody>
        </p:sp>
      </p:grpSp>
      <p:grpSp>
        <p:nvGrpSpPr>
          <p:cNvPr id="16" name="Групиране 15">
            <a:extLst>
              <a:ext uri="{FF2B5EF4-FFF2-40B4-BE49-F238E27FC236}">
                <a16:creationId xmlns:a16="http://schemas.microsoft.com/office/drawing/2014/main" id="{FE873E32-9913-426F-8B8C-F869AEFB80A9}"/>
              </a:ext>
            </a:extLst>
          </p:cNvPr>
          <p:cNvGrpSpPr/>
          <p:nvPr/>
        </p:nvGrpSpPr>
        <p:grpSpPr>
          <a:xfrm>
            <a:off x="268441" y="1421262"/>
            <a:ext cx="4303559" cy="3375890"/>
            <a:chOff x="268441" y="1421262"/>
            <a:chExt cx="4303559" cy="3375890"/>
          </a:xfrm>
        </p:grpSpPr>
        <p:sp>
          <p:nvSpPr>
            <p:cNvPr id="12" name="Правоъгълник 11">
              <a:extLst>
                <a:ext uri="{FF2B5EF4-FFF2-40B4-BE49-F238E27FC236}">
                  <a16:creationId xmlns:a16="http://schemas.microsoft.com/office/drawing/2014/main" id="{5E683932-F0BD-494C-893F-B634D8D8C661}"/>
                </a:ext>
              </a:extLst>
            </p:cNvPr>
            <p:cNvSpPr/>
            <p:nvPr/>
          </p:nvSpPr>
          <p:spPr>
            <a:xfrm>
              <a:off x="268441" y="1421262"/>
              <a:ext cx="4303559" cy="3375890"/>
            </a:xfrm>
            <a:prstGeom prst="rect">
              <a:avLst/>
            </a:prstGeom>
            <a:solidFill>
              <a:srgbClr val="6633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0" name="Текстово поле 9">
              <a:extLst>
                <a:ext uri="{FF2B5EF4-FFF2-40B4-BE49-F238E27FC236}">
                  <a16:creationId xmlns:a16="http://schemas.microsoft.com/office/drawing/2014/main" id="{EA576970-A2E2-4D15-8B62-6B0F1E53B540}"/>
                </a:ext>
              </a:extLst>
            </p:cNvPr>
            <p:cNvSpPr txBox="1"/>
            <p:nvPr/>
          </p:nvSpPr>
          <p:spPr>
            <a:xfrm>
              <a:off x="440071" y="1556792"/>
              <a:ext cx="3959741" cy="307364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 algn="just">
                <a:spcBef>
                  <a:spcPts val="0"/>
                </a:spcBef>
                <a:spcAft>
                  <a:spcPts val="0"/>
                </a:spcAft>
              </a:pPr>
              <a:r>
                <a:rPr lang="ru-RU" sz="16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 проекта </a:t>
              </a:r>
              <a:r>
                <a:rPr lang="ru-RU" sz="1600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участват</a:t>
              </a:r>
              <a:r>
                <a:rPr lang="ru-RU" sz="16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  <a:p>
              <a:pPr algn="just">
                <a:spcBef>
                  <a:spcPts val="0"/>
                </a:spcBef>
                <a:spcAft>
                  <a:spcPts val="0"/>
                </a:spcAft>
              </a:pPr>
              <a:endParaRPr lang="ru-RU" sz="1600" b="1" dirty="0">
                <a:solidFill>
                  <a:srgbClr val="A227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85750" indent="-285750" algn="just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ru-RU" sz="1600" b="1" dirty="0">
                  <a:solidFill>
                    <a:srgbClr val="A227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ru-RU" sz="16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хабилитирани</a:t>
              </a:r>
              <a:r>
                <a:rPr lang="ru-RU" sz="16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преподаватели;</a:t>
              </a:r>
            </a:p>
            <a:p>
              <a:pPr marL="285750" indent="-285750" algn="just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ru-RU" sz="16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 </a:t>
              </a:r>
              <a:r>
                <a:rPr lang="ru-RU" sz="1600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докторанти</a:t>
              </a:r>
              <a:r>
                <a:rPr lang="ru-RU" sz="16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marL="285750" indent="-285750" algn="just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ru-RU" sz="16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 млад учен /</a:t>
              </a:r>
              <a:r>
                <a:rPr lang="ru-RU" sz="1600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постдокторант</a:t>
              </a:r>
              <a:r>
                <a:rPr lang="ru-RU" sz="16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/ </a:t>
              </a:r>
            </a:p>
            <a:p>
              <a:pPr marL="285750" indent="-285750" algn="just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ru-RU" sz="1600" b="1" dirty="0">
                  <a:solidFill>
                    <a:srgbClr val="A227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1 </a:t>
              </a:r>
              <a:r>
                <a:rPr lang="ru-RU" sz="1600" b="1" dirty="0" err="1">
                  <a:solidFill>
                    <a:srgbClr val="A227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постдокторант</a:t>
              </a:r>
              <a:r>
                <a:rPr lang="ru-RU" sz="1600" b="1" dirty="0">
                  <a:solidFill>
                    <a:srgbClr val="A227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 /който е над </a:t>
              </a:r>
              <a:r>
                <a:rPr lang="ru-RU" sz="1600" b="1" dirty="0" err="1">
                  <a:solidFill>
                    <a:srgbClr val="A227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възрастта</a:t>
              </a:r>
              <a:r>
                <a:rPr lang="ru-RU" sz="1600" b="1" dirty="0">
                  <a:solidFill>
                    <a:srgbClr val="A227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 на млад учен/</a:t>
              </a:r>
            </a:p>
            <a:p>
              <a:pPr marL="285750" indent="-285750" algn="just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ru-RU" sz="16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37 </a:t>
              </a:r>
              <a:r>
                <a:rPr lang="ru-RU" sz="1600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студенти</a:t>
              </a:r>
              <a:r>
                <a:rPr lang="ru-RU" sz="16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7875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наляво 2">
            <a:hlinkClick r:id="rId3" action="ppaction://hlinksldjump"/>
            <a:extLst>
              <a:ext uri="{FF2B5EF4-FFF2-40B4-BE49-F238E27FC236}">
                <a16:creationId xmlns:a16="http://schemas.microsoft.com/office/drawing/2014/main" id="{CFE62FF7-3F71-4B40-8A5C-9D03CC8C0C6E}"/>
              </a:ext>
            </a:extLst>
          </p:cNvPr>
          <p:cNvSpPr/>
          <p:nvPr/>
        </p:nvSpPr>
        <p:spPr>
          <a:xfrm>
            <a:off x="107504" y="5805264"/>
            <a:ext cx="8856984" cy="792088"/>
          </a:xfrm>
          <a:prstGeom prst="leftArrow">
            <a:avLst>
              <a:gd name="adj1" fmla="val 50000"/>
              <a:gd name="adj2" fmla="val 23817"/>
            </a:avLst>
          </a:prstGeom>
          <a:solidFill>
            <a:srgbClr val="663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/>
              <a:t>НАЗАД</a:t>
            </a:r>
          </a:p>
        </p:txBody>
      </p:sp>
      <p:sp>
        <p:nvSpPr>
          <p:cNvPr id="4" name="Правоъгълник: със заоблени ъгли 3">
            <a:extLst>
              <a:ext uri="{FF2B5EF4-FFF2-40B4-BE49-F238E27FC236}">
                <a16:creationId xmlns:a16="http://schemas.microsoft.com/office/drawing/2014/main" id="{A9CF39D6-7690-4641-AADC-6B9089AC98DB}"/>
              </a:ext>
            </a:extLst>
          </p:cNvPr>
          <p:cNvSpPr/>
          <p:nvPr/>
        </p:nvSpPr>
        <p:spPr>
          <a:xfrm>
            <a:off x="136813" y="260648"/>
            <a:ext cx="4032448" cy="648072"/>
          </a:xfrm>
          <a:prstGeom prst="roundRect">
            <a:avLst/>
          </a:prstGeom>
          <a:solidFill>
            <a:srgbClr val="663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/>
              <a:t>ПУБЛИКАЦИОННА ДЕЙНОСТ</a:t>
            </a:r>
          </a:p>
        </p:txBody>
      </p:sp>
      <p:grpSp>
        <p:nvGrpSpPr>
          <p:cNvPr id="5" name="Групиране 4">
            <a:extLst>
              <a:ext uri="{FF2B5EF4-FFF2-40B4-BE49-F238E27FC236}">
                <a16:creationId xmlns:a16="http://schemas.microsoft.com/office/drawing/2014/main" id="{D6EB2F55-3C8B-45C7-B9CF-2BE5857B88CA}"/>
              </a:ext>
            </a:extLst>
          </p:cNvPr>
          <p:cNvGrpSpPr/>
          <p:nvPr/>
        </p:nvGrpSpPr>
        <p:grpSpPr>
          <a:xfrm>
            <a:off x="187972" y="1203695"/>
            <a:ext cx="8696047" cy="1656184"/>
            <a:chOff x="228618" y="1288636"/>
            <a:chExt cx="4303559" cy="3375890"/>
          </a:xfrm>
        </p:grpSpPr>
        <p:sp>
          <p:nvSpPr>
            <p:cNvPr id="6" name="Правоъгълник 5">
              <a:extLst>
                <a:ext uri="{FF2B5EF4-FFF2-40B4-BE49-F238E27FC236}">
                  <a16:creationId xmlns:a16="http://schemas.microsoft.com/office/drawing/2014/main" id="{B59CA5B8-5B25-407E-AB1B-7FA9B0A66DD5}"/>
                </a:ext>
              </a:extLst>
            </p:cNvPr>
            <p:cNvSpPr/>
            <p:nvPr/>
          </p:nvSpPr>
          <p:spPr>
            <a:xfrm>
              <a:off x="228618" y="1288636"/>
              <a:ext cx="4303559" cy="3375890"/>
            </a:xfrm>
            <a:prstGeom prst="rect">
              <a:avLst/>
            </a:prstGeom>
            <a:solidFill>
              <a:srgbClr val="6633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" name="Текстово поле 6">
              <a:extLst>
                <a:ext uri="{FF2B5EF4-FFF2-40B4-BE49-F238E27FC236}">
                  <a16:creationId xmlns:a16="http://schemas.microsoft.com/office/drawing/2014/main" id="{74C46C0B-A50A-4824-B940-9E6EDB9438E2}"/>
                </a:ext>
              </a:extLst>
            </p:cNvPr>
            <p:cNvSpPr txBox="1"/>
            <p:nvPr/>
          </p:nvSpPr>
          <p:spPr>
            <a:xfrm>
              <a:off x="354256" y="1871440"/>
              <a:ext cx="4087919" cy="222997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ru-RU" sz="16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•	Публикации в издания с </a:t>
              </a:r>
              <a:r>
                <a:rPr lang="ru-RU" sz="1600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импакт</a:t>
              </a:r>
              <a:r>
                <a:rPr lang="ru-RU" sz="16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фактор (Crossref) – 4 бр. </a:t>
              </a: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ru-RU" sz="16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•	Публикации в издания с </a:t>
              </a:r>
              <a:r>
                <a:rPr lang="ru-RU" sz="1600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импакт</a:t>
              </a:r>
              <a:r>
                <a:rPr lang="ru-RU" sz="16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фактор (</a:t>
              </a:r>
              <a:r>
                <a:rPr lang="ru-RU" sz="1600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Global</a:t>
              </a:r>
              <a:r>
                <a:rPr lang="ru-RU" sz="16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Impact</a:t>
              </a:r>
              <a:r>
                <a:rPr lang="ru-RU" sz="16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Factor</a:t>
              </a:r>
              <a:r>
                <a:rPr lang="ru-RU" sz="16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 – 3 бр.</a:t>
              </a: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ru-RU" sz="16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•	Публикации в </a:t>
              </a:r>
              <a:r>
                <a:rPr lang="ru-RU" sz="1600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Годишника</a:t>
              </a:r>
              <a:r>
                <a:rPr lang="ru-RU" sz="16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на университета – 3 бр.</a:t>
              </a: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ru-RU" sz="16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•	Публикации без </a:t>
              </a:r>
              <a:r>
                <a:rPr lang="ru-RU" sz="1600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импакт</a:t>
              </a:r>
              <a:r>
                <a:rPr lang="ru-RU" sz="16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фактор – 16 бр.</a:t>
              </a: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endParaRPr lang="ru-RU" sz="1600" b="1" dirty="0">
                <a:solidFill>
                  <a:srgbClr val="A227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endParaRPr lang="ru-RU" sz="1600" b="1" dirty="0">
                <a:solidFill>
                  <a:srgbClr val="A227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" name="Групиране 7">
            <a:extLst>
              <a:ext uri="{FF2B5EF4-FFF2-40B4-BE49-F238E27FC236}">
                <a16:creationId xmlns:a16="http://schemas.microsoft.com/office/drawing/2014/main" id="{F361D0AF-2AA9-4301-BDEC-E9331ACD3C9B}"/>
              </a:ext>
            </a:extLst>
          </p:cNvPr>
          <p:cNvGrpSpPr/>
          <p:nvPr/>
        </p:nvGrpSpPr>
        <p:grpSpPr>
          <a:xfrm>
            <a:off x="6300192" y="3001002"/>
            <a:ext cx="2088232" cy="1994240"/>
            <a:chOff x="6084168" y="1268759"/>
            <a:chExt cx="2304256" cy="2130157"/>
          </a:xfrm>
        </p:grpSpPr>
        <p:sp>
          <p:nvSpPr>
            <p:cNvPr id="9" name="Правоъгълник: със заоблени ъгли 8">
              <a:extLst>
                <a:ext uri="{FF2B5EF4-FFF2-40B4-BE49-F238E27FC236}">
                  <a16:creationId xmlns:a16="http://schemas.microsoft.com/office/drawing/2014/main" id="{7770A4A6-A4C5-4B41-AFDC-334394637E98}"/>
                </a:ext>
              </a:extLst>
            </p:cNvPr>
            <p:cNvSpPr/>
            <p:nvPr/>
          </p:nvSpPr>
          <p:spPr>
            <a:xfrm>
              <a:off x="6084168" y="1268759"/>
              <a:ext cx="2304256" cy="2130157"/>
            </a:xfrm>
            <a:prstGeom prst="roundRect">
              <a:avLst/>
            </a:prstGeom>
            <a:solidFill>
              <a:srgbClr val="6633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b="1" dirty="0"/>
            </a:p>
          </p:txBody>
        </p:sp>
        <p:sp>
          <p:nvSpPr>
            <p:cNvPr id="10" name="Правоъгълник: със заоблени ъгли 9">
              <a:extLst>
                <a:ext uri="{FF2B5EF4-FFF2-40B4-BE49-F238E27FC236}">
                  <a16:creationId xmlns:a16="http://schemas.microsoft.com/office/drawing/2014/main" id="{07B393EE-FF5D-4A98-8CAC-991AA581BB6D}"/>
                </a:ext>
              </a:extLst>
            </p:cNvPr>
            <p:cNvSpPr/>
            <p:nvPr/>
          </p:nvSpPr>
          <p:spPr>
            <a:xfrm>
              <a:off x="6444208" y="1556792"/>
              <a:ext cx="1656184" cy="1512168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b="1" dirty="0"/>
            </a:p>
          </p:txBody>
        </p:sp>
      </p:grpSp>
      <p:graphicFrame>
        <p:nvGraphicFramePr>
          <p:cNvPr id="11" name="Обект 10">
            <a:hlinkClick r:id="" action="ppaction://ole?verb=0"/>
            <a:extLst>
              <a:ext uri="{FF2B5EF4-FFF2-40B4-BE49-F238E27FC236}">
                <a16:creationId xmlns:a16="http://schemas.microsoft.com/office/drawing/2014/main" id="{215A2E60-D1B7-4FFC-A68A-18F4E58474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8186466"/>
              </p:ext>
            </p:extLst>
          </p:nvPr>
        </p:nvGraphicFramePr>
        <p:xfrm>
          <a:off x="6876256" y="3471909"/>
          <a:ext cx="1114141" cy="965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92" name="Document" showAsIcon="1" r:id="rId4" imgW="914400" imgH="792360" progId="Word.Document.8">
                  <p:embed/>
                </p:oleObj>
              </mc:Choice>
              <mc:Fallback>
                <p:oleObj name="Document" showAsIcon="1" r:id="rId4" imgW="914400" imgH="79236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76256" y="3471909"/>
                        <a:ext cx="1114141" cy="9652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144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надясно 2">
            <a:hlinkClick r:id="rId3" action="ppaction://hlinksldjump"/>
            <a:extLst>
              <a:ext uri="{FF2B5EF4-FFF2-40B4-BE49-F238E27FC236}">
                <a16:creationId xmlns:a16="http://schemas.microsoft.com/office/drawing/2014/main" id="{CFE62FF7-3F71-4B40-8A5C-9D03CC8C0C6E}"/>
              </a:ext>
            </a:extLst>
          </p:cNvPr>
          <p:cNvSpPr/>
          <p:nvPr/>
        </p:nvSpPr>
        <p:spPr>
          <a:xfrm>
            <a:off x="179512" y="5805264"/>
            <a:ext cx="8784976" cy="792088"/>
          </a:xfrm>
          <a:prstGeom prst="rightArrow">
            <a:avLst>
              <a:gd name="adj1" fmla="val 50000"/>
              <a:gd name="adj2" fmla="val 25007"/>
            </a:avLst>
          </a:prstGeom>
          <a:solidFill>
            <a:srgbClr val="663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/>
              <a:t>НАПРЕД</a:t>
            </a:r>
          </a:p>
        </p:txBody>
      </p:sp>
      <p:sp>
        <p:nvSpPr>
          <p:cNvPr id="4" name="Правоъгълник: със заоблени ъгли 3">
            <a:extLst>
              <a:ext uri="{FF2B5EF4-FFF2-40B4-BE49-F238E27FC236}">
                <a16:creationId xmlns:a16="http://schemas.microsoft.com/office/drawing/2014/main" id="{90F6790E-1DB7-40F4-8563-DCF9A01A2737}"/>
              </a:ext>
            </a:extLst>
          </p:cNvPr>
          <p:cNvSpPr/>
          <p:nvPr/>
        </p:nvSpPr>
        <p:spPr>
          <a:xfrm>
            <a:off x="4923962" y="260648"/>
            <a:ext cx="4032448" cy="648072"/>
          </a:xfrm>
          <a:prstGeom prst="roundRect">
            <a:avLst/>
          </a:prstGeom>
          <a:solidFill>
            <a:srgbClr val="663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/>
              <a:t>ФИНАНСОВ ОТЧЕТ</a:t>
            </a:r>
          </a:p>
        </p:txBody>
      </p:sp>
      <p:grpSp>
        <p:nvGrpSpPr>
          <p:cNvPr id="9" name="Групиране 8">
            <a:extLst>
              <a:ext uri="{FF2B5EF4-FFF2-40B4-BE49-F238E27FC236}">
                <a16:creationId xmlns:a16="http://schemas.microsoft.com/office/drawing/2014/main" id="{B575F091-175B-4559-BABA-B4A86F6E2596}"/>
              </a:ext>
            </a:extLst>
          </p:cNvPr>
          <p:cNvGrpSpPr/>
          <p:nvPr/>
        </p:nvGrpSpPr>
        <p:grpSpPr>
          <a:xfrm>
            <a:off x="6228184" y="2896152"/>
            <a:ext cx="2304256" cy="2130157"/>
            <a:chOff x="6084168" y="1268759"/>
            <a:chExt cx="2304256" cy="2130157"/>
          </a:xfrm>
        </p:grpSpPr>
        <p:sp>
          <p:nvSpPr>
            <p:cNvPr id="6" name="Правоъгълник: със заоблени ъгли 5">
              <a:extLst>
                <a:ext uri="{FF2B5EF4-FFF2-40B4-BE49-F238E27FC236}">
                  <a16:creationId xmlns:a16="http://schemas.microsoft.com/office/drawing/2014/main" id="{CB18374B-B80F-4C96-8DAB-78DE7B7FB501}"/>
                </a:ext>
              </a:extLst>
            </p:cNvPr>
            <p:cNvSpPr/>
            <p:nvPr/>
          </p:nvSpPr>
          <p:spPr>
            <a:xfrm>
              <a:off x="6084168" y="1268759"/>
              <a:ext cx="2304256" cy="2130157"/>
            </a:xfrm>
            <a:prstGeom prst="roundRect">
              <a:avLst/>
            </a:prstGeom>
            <a:solidFill>
              <a:srgbClr val="6633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b="1" dirty="0"/>
            </a:p>
          </p:txBody>
        </p:sp>
        <p:sp>
          <p:nvSpPr>
            <p:cNvPr id="7" name="Правоъгълник: със заоблени ъгли 6">
              <a:extLst>
                <a:ext uri="{FF2B5EF4-FFF2-40B4-BE49-F238E27FC236}">
                  <a16:creationId xmlns:a16="http://schemas.microsoft.com/office/drawing/2014/main" id="{128CD807-E767-441C-97DA-16BD1CCE6015}"/>
                </a:ext>
              </a:extLst>
            </p:cNvPr>
            <p:cNvSpPr/>
            <p:nvPr/>
          </p:nvSpPr>
          <p:spPr>
            <a:xfrm>
              <a:off x="6444208" y="1556792"/>
              <a:ext cx="1656184" cy="1512168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b="1" dirty="0"/>
            </a:p>
          </p:txBody>
        </p:sp>
      </p:grpSp>
      <p:graphicFrame>
        <p:nvGraphicFramePr>
          <p:cNvPr id="8" name="Обект 7">
            <a:hlinkClick r:id="" action="ppaction://ole?verb=0"/>
            <a:extLst>
              <a:ext uri="{FF2B5EF4-FFF2-40B4-BE49-F238E27FC236}">
                <a16:creationId xmlns:a16="http://schemas.microsoft.com/office/drawing/2014/main" id="{3E50CC23-0FA4-4AD4-A7A4-9B331D8B46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2108042"/>
              </p:ext>
            </p:extLst>
          </p:nvPr>
        </p:nvGraphicFramePr>
        <p:xfrm>
          <a:off x="7208838" y="3494088"/>
          <a:ext cx="519112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49" name="Worksheet" showAsIcon="1" r:id="rId4" imgW="380712" imgH="771525" progId="Excel.Sheet.8">
                  <p:embed/>
                </p:oleObj>
              </mc:Choice>
              <mc:Fallback>
                <p:oleObj name="Worksheet" showAsIcon="1" r:id="rId4" imgW="380712" imgH="77152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208838" y="3494088"/>
                        <a:ext cx="519112" cy="1052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Групиране 9">
            <a:extLst>
              <a:ext uri="{FF2B5EF4-FFF2-40B4-BE49-F238E27FC236}">
                <a16:creationId xmlns:a16="http://schemas.microsoft.com/office/drawing/2014/main" id="{AF6D84FE-8732-4B24-8534-6EDE7D248791}"/>
              </a:ext>
            </a:extLst>
          </p:cNvPr>
          <p:cNvGrpSpPr/>
          <p:nvPr/>
        </p:nvGrpSpPr>
        <p:grpSpPr>
          <a:xfrm>
            <a:off x="260363" y="1065194"/>
            <a:ext cx="8696047" cy="1571718"/>
            <a:chOff x="228618" y="1288636"/>
            <a:chExt cx="4303559" cy="3375890"/>
          </a:xfrm>
        </p:grpSpPr>
        <p:sp>
          <p:nvSpPr>
            <p:cNvPr id="11" name="Правоъгълник 10">
              <a:extLst>
                <a:ext uri="{FF2B5EF4-FFF2-40B4-BE49-F238E27FC236}">
                  <a16:creationId xmlns:a16="http://schemas.microsoft.com/office/drawing/2014/main" id="{172037D2-3844-4DD2-8C15-1C57BFA04E43}"/>
                </a:ext>
              </a:extLst>
            </p:cNvPr>
            <p:cNvSpPr/>
            <p:nvPr/>
          </p:nvSpPr>
          <p:spPr>
            <a:xfrm>
              <a:off x="228618" y="1288636"/>
              <a:ext cx="4303559" cy="3375890"/>
            </a:xfrm>
            <a:prstGeom prst="rect">
              <a:avLst/>
            </a:prstGeom>
            <a:solidFill>
              <a:srgbClr val="6633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" name="Текстово поле 11">
              <a:extLst>
                <a:ext uri="{FF2B5EF4-FFF2-40B4-BE49-F238E27FC236}">
                  <a16:creationId xmlns:a16="http://schemas.microsoft.com/office/drawing/2014/main" id="{E6C59D5B-CDBA-4559-A75C-77009B193D81}"/>
                </a:ext>
              </a:extLst>
            </p:cNvPr>
            <p:cNvSpPr txBox="1"/>
            <p:nvPr/>
          </p:nvSpPr>
          <p:spPr>
            <a:xfrm>
              <a:off x="354256" y="1886774"/>
              <a:ext cx="4087919" cy="231375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ru-RU" sz="1600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Работната</a:t>
              </a:r>
              <a:r>
                <a:rPr lang="ru-RU" sz="16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програма за </a:t>
              </a:r>
              <a:r>
                <a:rPr lang="ru-RU" sz="1600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първата</a:t>
              </a:r>
              <a:r>
                <a:rPr lang="ru-RU" sz="16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година </a:t>
              </a:r>
              <a:r>
                <a:rPr lang="ru-RU" sz="1600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съответства</a:t>
              </a:r>
              <a:r>
                <a:rPr lang="ru-RU" sz="16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напълно</a:t>
              </a:r>
              <a:r>
                <a:rPr lang="ru-RU" sz="16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1600" b="1" dirty="0" err="1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планираните</a:t>
              </a:r>
              <a:r>
                <a:rPr lang="ru-RU" sz="1600" b="1" dirty="0">
                  <a:solidFill>
                    <a:srgbClr val="A227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дейности. </a:t>
              </a: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ru-RU" sz="1600" b="1" dirty="0" err="1">
                  <a:solidFill>
                    <a:srgbClr val="A227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Финансовият</a:t>
              </a:r>
              <a:r>
                <a:rPr lang="ru-RU" sz="1600" b="1" dirty="0">
                  <a:solidFill>
                    <a:srgbClr val="A227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 план е </a:t>
              </a:r>
              <a:r>
                <a:rPr lang="ru-RU" sz="1600" b="1" dirty="0" err="1">
                  <a:solidFill>
                    <a:srgbClr val="A227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спазен</a:t>
              </a:r>
              <a:r>
                <a:rPr lang="ru-RU" sz="1600" b="1" dirty="0">
                  <a:solidFill>
                    <a:srgbClr val="A227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 и </a:t>
              </a:r>
              <a:r>
                <a:rPr lang="ru-RU" sz="1600" b="1" dirty="0" err="1">
                  <a:solidFill>
                    <a:srgbClr val="A227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съобразен</a:t>
              </a:r>
              <a:r>
                <a:rPr lang="ru-RU" sz="1600" b="1" dirty="0">
                  <a:solidFill>
                    <a:srgbClr val="A227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 с </a:t>
              </a:r>
              <a:r>
                <a:rPr lang="ru-RU" sz="1600" b="1" dirty="0" err="1">
                  <a:solidFill>
                    <a:srgbClr val="A227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възможностите</a:t>
              </a:r>
              <a:r>
                <a:rPr lang="ru-RU" sz="1600" b="1" dirty="0">
                  <a:solidFill>
                    <a:srgbClr val="A227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 за реализиране целите на проекта. </a:t>
              </a:r>
              <a:endParaRPr lang="ru-RU" sz="1600" b="1" dirty="0">
                <a:solidFill>
                  <a:srgbClr val="A227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Стрелка наляво 12">
            <a:hlinkClick r:id="rId6" action="ppaction://hlinksldjump"/>
            <a:extLst>
              <a:ext uri="{FF2B5EF4-FFF2-40B4-BE49-F238E27FC236}">
                <a16:creationId xmlns:a16="http://schemas.microsoft.com/office/drawing/2014/main" id="{91B32AFB-4024-4950-87D9-8EB1ABB4D1BB}"/>
              </a:ext>
            </a:extLst>
          </p:cNvPr>
          <p:cNvSpPr/>
          <p:nvPr/>
        </p:nvSpPr>
        <p:spPr>
          <a:xfrm>
            <a:off x="2987824" y="6201308"/>
            <a:ext cx="1080120" cy="648072"/>
          </a:xfrm>
          <a:prstGeom prst="leftArrow">
            <a:avLst>
              <a:gd name="adj1" fmla="val 50000"/>
              <a:gd name="adj2" fmla="val 23817"/>
            </a:avLst>
          </a:prstGeom>
          <a:solidFill>
            <a:srgbClr val="663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/>
              <a:t>НАЗАД</a:t>
            </a:r>
          </a:p>
        </p:txBody>
      </p:sp>
    </p:spTree>
    <p:extLst>
      <p:ext uri="{BB962C8B-B14F-4D97-AF65-F5344CB8AC3E}">
        <p14:creationId xmlns:p14="http://schemas.microsoft.com/office/powerpoint/2010/main" val="924783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>
            <a:extLst>
              <a:ext uri="{FF2B5EF4-FFF2-40B4-BE49-F238E27FC236}">
                <a16:creationId xmlns:a16="http://schemas.microsoft.com/office/drawing/2014/main" id="{1FB1D2CC-FA5B-4568-9973-B42725B6CCE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9512" y="116631"/>
            <a:ext cx="8784976" cy="3096345"/>
          </a:xfr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r>
              <a:rPr lang="ru-RU" altLang="bg-BG" sz="2800" b="1" dirty="0">
                <a:solidFill>
                  <a:srgbClr val="6633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altLang="bg-BG" sz="2800" b="1" dirty="0">
                <a:solidFill>
                  <a:srgbClr val="6633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altLang="bg-BG" sz="2800" b="1" dirty="0">
                <a:solidFill>
                  <a:srgbClr val="6633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altLang="bg-BG" sz="2800" b="1" dirty="0">
                <a:solidFill>
                  <a:srgbClr val="6633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altLang="bg-BG" sz="2800" b="1" dirty="0">
                <a:solidFill>
                  <a:srgbClr val="6633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БЛАГОДАРИМ</a:t>
            </a:r>
            <a:br>
              <a:rPr lang="ru-RU" altLang="bg-BG" sz="2800" b="1" dirty="0">
                <a:solidFill>
                  <a:srgbClr val="6633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altLang="bg-BG" sz="2800" b="1" dirty="0">
                <a:solidFill>
                  <a:srgbClr val="6633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br>
              <a:rPr lang="ru-RU" altLang="bg-BG" sz="2800" b="1" dirty="0">
                <a:solidFill>
                  <a:srgbClr val="6633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altLang="bg-BG" sz="2800" b="1" dirty="0">
                <a:solidFill>
                  <a:srgbClr val="6633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ЗА ФИНАНСИРАНЕТО </a:t>
            </a:r>
            <a:br>
              <a:rPr lang="ru-RU" altLang="bg-BG" sz="2800" b="1" dirty="0">
                <a:solidFill>
                  <a:srgbClr val="6633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altLang="bg-BG" sz="2800" b="1" dirty="0">
                <a:solidFill>
                  <a:srgbClr val="6633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НА НАУЧНАТА НИ ДЕЙНОСТ!</a:t>
            </a:r>
            <a:br>
              <a:rPr lang="ru-RU" altLang="bg-BG" sz="2800" b="1" dirty="0">
                <a:solidFill>
                  <a:srgbClr val="6633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altLang="bg-BG" sz="2800" b="1" dirty="0">
                <a:solidFill>
                  <a:srgbClr val="6633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altLang="bg-BG" sz="2800" b="1" dirty="0">
                <a:solidFill>
                  <a:srgbClr val="6633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altLang="bg-BG" sz="2400" b="1" dirty="0">
                <a:solidFill>
                  <a:srgbClr val="6633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altLang="bg-BG" sz="2400" b="1" dirty="0">
                <a:solidFill>
                  <a:srgbClr val="6633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altLang="bg-BG" sz="2400" b="1" dirty="0">
                <a:solidFill>
                  <a:srgbClr val="6633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es-ES" altLang="bg-BG" sz="2400" b="1" dirty="0">
              <a:solidFill>
                <a:srgbClr val="6633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Rectangle 150">
            <a:extLst>
              <a:ext uri="{FF2B5EF4-FFF2-40B4-BE49-F238E27FC236}">
                <a16:creationId xmlns:a16="http://schemas.microsoft.com/office/drawing/2014/main" id="{32165166-E525-401D-BC72-B542D0068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616" y="4869160"/>
            <a:ext cx="7416824" cy="172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bg-BG" sz="4800" b="1" dirty="0">
                <a:solidFill>
                  <a:srgbClr val="6633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ЕКИПЪТ НА ПРОЕКТ</a:t>
            </a:r>
          </a:p>
          <a:p>
            <a:r>
              <a:rPr lang="ru-RU" altLang="bg-BG" sz="4800" b="1" dirty="0">
                <a:solidFill>
                  <a:srgbClr val="6633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НИХ - 437</a:t>
            </a:r>
            <a:endParaRPr lang="es-ES" altLang="bg-BG" sz="4800" b="1" dirty="0">
              <a:solidFill>
                <a:srgbClr val="6633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2605769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5032</TotalTime>
  <Words>224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Diseño predeterminado</vt:lpstr>
      <vt:lpstr>Microsoft Word 97 - 2003 Document</vt:lpstr>
      <vt:lpstr>Microsoft Excel 97-2003 Worksheet</vt:lpstr>
      <vt:lpstr>Изследване проекциите на компетентностния подход при подготовката, възпитанието и развитието на личностните качества в предучилищна и начална училищна възраст чрез използване на алтернативни педагогически форми за организация на образователните дейности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БЛАГОДАРИМ   ЗА ФИНАНСИРАНЕТО  НА НАУЧНАТА НИ ДЕЙНОСТ!   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Krasimira Dimitrova</dc:creator>
  <cp:lastModifiedBy>V.Manova</cp:lastModifiedBy>
  <cp:revision>741</cp:revision>
  <dcterms:created xsi:type="dcterms:W3CDTF">2010-05-23T14:28:12Z</dcterms:created>
  <dcterms:modified xsi:type="dcterms:W3CDTF">2020-12-08T08:12:16Z</dcterms:modified>
</cp:coreProperties>
</file>