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ъл стил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Без стил, мрежа в таблица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410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231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248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222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9866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127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194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255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994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987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69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09.12.2020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3603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5FF6BAE-A5E4-40C4-ADB4-A30561A59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600" b="1" dirty="0"/>
              <a:t>Тенденции и перспективи в развитието на статусно-ролевите модели и ключовите компетентности на български учители</a:t>
            </a:r>
            <a:endParaRPr lang="bg-BG" sz="3600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9C276F9B-67D3-4060-8BD2-3A331B930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3200" dirty="0"/>
              <a:t>Договор НИХ – 436/2020</a:t>
            </a:r>
          </a:p>
        </p:txBody>
      </p:sp>
    </p:spTree>
    <p:extLst>
      <p:ext uri="{BB962C8B-B14F-4D97-AF65-F5344CB8AC3E}">
        <p14:creationId xmlns:p14="http://schemas.microsoft.com/office/powerpoint/2010/main" val="12118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634489B-7282-4F28-88AE-A7DC8E70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0" y="404202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spc="150" dirty="0" err="1">
                <a:solidFill>
                  <a:schemeClr val="tx2"/>
                </a:solidFill>
              </a:rPr>
              <a:t>Научен</a:t>
            </a:r>
            <a:r>
              <a:rPr lang="en-US" sz="2800" b="1" spc="150" dirty="0">
                <a:solidFill>
                  <a:schemeClr val="tx2"/>
                </a:solidFill>
              </a:rPr>
              <a:t> </a:t>
            </a:r>
            <a:r>
              <a:rPr lang="en-US" sz="2800" b="1" spc="150" dirty="0" err="1">
                <a:solidFill>
                  <a:schemeClr val="tx2"/>
                </a:solidFill>
              </a:rPr>
              <a:t>колектив</a:t>
            </a:r>
            <a:r>
              <a:rPr lang="en-US" sz="2800" b="1" spc="150" dirty="0">
                <a:solidFill>
                  <a:schemeClr val="tx2"/>
                </a:solidFill>
              </a:rPr>
              <a:t> </a:t>
            </a:r>
            <a:r>
              <a:rPr lang="en-US" sz="2800" b="1" spc="150" dirty="0" err="1">
                <a:solidFill>
                  <a:schemeClr val="tx2"/>
                </a:solidFill>
              </a:rPr>
              <a:t>на</a:t>
            </a:r>
            <a:r>
              <a:rPr lang="en-US" sz="2800" b="1" spc="150" dirty="0">
                <a:solidFill>
                  <a:schemeClr val="tx2"/>
                </a:solidFill>
              </a:rPr>
              <a:t> </a:t>
            </a:r>
            <a:r>
              <a:rPr lang="en-US" sz="2800" b="1" spc="150" dirty="0" err="1">
                <a:solidFill>
                  <a:schemeClr val="tx2"/>
                </a:solidFill>
              </a:rPr>
              <a:t>проекта</a:t>
            </a:r>
            <a:endParaRPr lang="en-US" sz="2800" b="1" spc="150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EBAD2FE-444F-4522-ABF9-E847E3DBB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0" y="10080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8F1CE58-D725-405E-B196-4EAAA693D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75696"/>
              </p:ext>
            </p:extLst>
          </p:nvPr>
        </p:nvGraphicFramePr>
        <p:xfrm>
          <a:off x="321730" y="1297821"/>
          <a:ext cx="11548532" cy="49638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542908">
                  <a:extLst>
                    <a:ext uri="{9D8B030D-6E8A-4147-A177-3AD203B41FA5}">
                      <a16:colId xmlns:a16="http://schemas.microsoft.com/office/drawing/2014/main" val="636756072"/>
                    </a:ext>
                  </a:extLst>
                </a:gridCol>
                <a:gridCol w="4895862">
                  <a:extLst>
                    <a:ext uri="{9D8B030D-6E8A-4147-A177-3AD203B41FA5}">
                      <a16:colId xmlns:a16="http://schemas.microsoft.com/office/drawing/2014/main" val="3571763204"/>
                    </a:ext>
                  </a:extLst>
                </a:gridCol>
                <a:gridCol w="2109762">
                  <a:extLst>
                    <a:ext uri="{9D8B030D-6E8A-4147-A177-3AD203B41FA5}">
                      <a16:colId xmlns:a16="http://schemas.microsoft.com/office/drawing/2014/main" val="1967980390"/>
                    </a:ext>
                  </a:extLst>
                </a:gridCol>
              </a:tblGrid>
              <a:tr h="492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bg-BG" sz="1800" dirty="0">
                          <a:effectLst/>
                        </a:rPr>
                        <a:t>Доц. д-р Надежда Ангелова Калоянова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>
                          <a:effectLst/>
                        </a:rPr>
                        <a:t>Университет „Проф. д-р Асен Златаров“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ръководител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37283"/>
                  </a:ext>
                </a:extLst>
              </a:tr>
              <a:tr h="492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bg-BG" sz="1800" dirty="0">
                          <a:effectLst/>
                        </a:rPr>
                        <a:t>Проф. д-р Янка Русева </a:t>
                      </a:r>
                      <a:r>
                        <a:rPr lang="bg-BG" sz="1800" dirty="0" err="1">
                          <a:effectLst/>
                        </a:rPr>
                        <a:t>Тоцева</a:t>
                      </a:r>
                      <a:endParaRPr lang="bg-BG" sz="1800" dirty="0">
                        <a:effectLst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4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>
                          <a:effectLst/>
                        </a:rPr>
                        <a:t>ЮЗУ „Неофит Рилски“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външен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74248"/>
                  </a:ext>
                </a:extLst>
              </a:tr>
              <a:tr h="54021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Доц. д-р Тинка Димитрова Иванова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Университет „Проф. д-р Асен Златаров“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вътрешен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88228"/>
                  </a:ext>
                </a:extLst>
              </a:tr>
              <a:tr h="49238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Доц. д-р Божидара </a:t>
                      </a:r>
                      <a:r>
                        <a:rPr lang="bg-BG" sz="1800" dirty="0" err="1">
                          <a:effectLst/>
                        </a:rPr>
                        <a:t>Искрева</a:t>
                      </a:r>
                      <a:r>
                        <a:rPr lang="bg-BG" sz="1800" dirty="0">
                          <a:effectLst/>
                        </a:rPr>
                        <a:t> </a:t>
                      </a:r>
                      <a:r>
                        <a:rPr lang="bg-BG" sz="1800" dirty="0" err="1">
                          <a:effectLst/>
                        </a:rPr>
                        <a:t>Кривирадева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СУ „Св. Климент Охридски“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външен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366286"/>
                  </a:ext>
                </a:extLst>
              </a:tr>
              <a:tr h="495789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Доц. д-р Мария Стоянова </a:t>
                      </a:r>
                      <a:r>
                        <a:rPr lang="bg-BG" sz="1800" dirty="0" err="1">
                          <a:effectLst/>
                        </a:rPr>
                        <a:t>Дишкова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Университет „Проф. д-р Асен Златаров“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вътрешен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418986"/>
                  </a:ext>
                </a:extLst>
              </a:tr>
              <a:tr h="49238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Доц. д-р Златка Александрова Димитрова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Университет „Проф. д-р Асен Златаров“</a:t>
                      </a:r>
                      <a:endParaRPr lang="bg-BG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вътрешен член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6228"/>
                  </a:ext>
                </a:extLst>
              </a:tr>
              <a:tr h="123511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</a:rPr>
                        <a:t>Снежана Великова Няголова 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Директор на СУ „Св. Св. Кирил и Методий“, докторант в ШУ „Епископ Константин Преславски“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външен член, представител на работодателска организация </a:t>
                      </a: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093705"/>
                  </a:ext>
                </a:extLst>
              </a:tr>
              <a:tr h="723188">
                <a:tc gridSpan="3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bg-BG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студенти, обучаващи се в специалности ПНУП и НУПЧЕ</a:t>
                      </a: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endParaRPr lang="bg-BG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bg-BG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42" marR="5894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18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120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805C9A4-0F24-4907-AED9-2E095B4CB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731" y="115734"/>
            <a:ext cx="9784080" cy="743094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/>
              <a:t>Изследователски ЦЕЛИ И ЗАДАЧИ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DA52F3B-EAC6-4898-A689-8DD93DD1C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Цели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40CD18C-1557-4847-BEA3-6E309220D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232" y="858828"/>
            <a:ext cx="5491539" cy="571499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/>
              <a:t>ЦЕЛИ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b="1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Да се </a:t>
            </a:r>
            <a:r>
              <a:rPr lang="ru-RU" sz="2000" dirty="0" err="1"/>
              <a:t>изведат</a:t>
            </a:r>
            <a:r>
              <a:rPr lang="ru-RU" sz="2000" dirty="0"/>
              <a:t> по </a:t>
            </a:r>
            <a:r>
              <a:rPr lang="ru-RU" sz="2000" dirty="0" err="1"/>
              <a:t>емпиричен</a:t>
            </a:r>
            <a:r>
              <a:rPr lang="ru-RU" sz="2000" dirty="0"/>
              <a:t> </a:t>
            </a:r>
            <a:r>
              <a:rPr lang="ru-RU" sz="2000" dirty="0" err="1"/>
              <a:t>път</a:t>
            </a:r>
            <a:r>
              <a:rPr lang="ru-RU" sz="2000" dirty="0"/>
              <a:t> </a:t>
            </a:r>
            <a:r>
              <a:rPr lang="ru-RU" sz="2000" dirty="0" err="1"/>
              <a:t>актуалните</a:t>
            </a:r>
            <a:r>
              <a:rPr lang="ru-RU" sz="2000" dirty="0"/>
              <a:t> </a:t>
            </a:r>
            <a:r>
              <a:rPr lang="ru-RU" sz="2000" dirty="0" err="1"/>
              <a:t>статусно-ролеви</a:t>
            </a:r>
            <a:r>
              <a:rPr lang="ru-RU" sz="2000" dirty="0"/>
              <a:t> модели на </a:t>
            </a:r>
            <a:r>
              <a:rPr lang="ru-RU" sz="2000" dirty="0" err="1"/>
              <a:t>български</a:t>
            </a:r>
            <a:r>
              <a:rPr lang="ru-RU" sz="2000" dirty="0"/>
              <a:t> учители от </a:t>
            </a:r>
            <a:r>
              <a:rPr lang="ru-RU" sz="2000" dirty="0" err="1"/>
              <a:t>всички</a:t>
            </a:r>
            <a:r>
              <a:rPr lang="ru-RU" sz="2000" dirty="0"/>
              <a:t> </a:t>
            </a:r>
            <a:r>
              <a:rPr lang="ru-RU" sz="2000" dirty="0" err="1"/>
              <a:t>етапи</a:t>
            </a:r>
            <a:r>
              <a:rPr lang="ru-RU" sz="2000" dirty="0"/>
              <a:t> и степени на </a:t>
            </a:r>
            <a:r>
              <a:rPr lang="ru-RU" sz="2000" dirty="0" err="1"/>
              <a:t>образователната</a:t>
            </a:r>
            <a:r>
              <a:rPr lang="ru-RU" sz="2000" dirty="0"/>
              <a:t> система на две нива: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Да се </a:t>
            </a:r>
            <a:r>
              <a:rPr lang="ru-RU" sz="2000" dirty="0" err="1"/>
              <a:t>изведат</a:t>
            </a:r>
            <a:r>
              <a:rPr lang="ru-RU" sz="2000" dirty="0"/>
              <a:t> по </a:t>
            </a:r>
            <a:r>
              <a:rPr lang="ru-RU" sz="2000" dirty="0" err="1"/>
              <a:t>емпиричен</a:t>
            </a:r>
            <a:r>
              <a:rPr lang="ru-RU" sz="2000" dirty="0"/>
              <a:t> </a:t>
            </a:r>
            <a:r>
              <a:rPr lang="ru-RU" sz="2000" dirty="0" err="1"/>
              <a:t>път</a:t>
            </a:r>
            <a:r>
              <a:rPr lang="ru-RU" sz="2000" dirty="0"/>
              <a:t> </a:t>
            </a:r>
            <a:r>
              <a:rPr lang="ru-RU" sz="2000" dirty="0" err="1"/>
              <a:t>някои</a:t>
            </a:r>
            <a:r>
              <a:rPr lang="ru-RU" sz="2000" dirty="0"/>
              <a:t> </a:t>
            </a:r>
            <a:r>
              <a:rPr lang="ru-RU" sz="2000" dirty="0" err="1"/>
              <a:t>значими</a:t>
            </a:r>
            <a:r>
              <a:rPr lang="ru-RU" sz="2000" dirty="0"/>
              <a:t> отношения между </a:t>
            </a:r>
            <a:r>
              <a:rPr lang="ru-RU" sz="2000" dirty="0" err="1"/>
              <a:t>ключови</a:t>
            </a:r>
            <a:r>
              <a:rPr lang="ru-RU" sz="2000" dirty="0"/>
              <a:t> компетентности и </a:t>
            </a:r>
            <a:r>
              <a:rPr lang="ru-RU" sz="2000" dirty="0" err="1"/>
              <a:t>професионални</a:t>
            </a:r>
            <a:r>
              <a:rPr lang="ru-RU" sz="2000" dirty="0"/>
              <a:t> роли на учителя.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Да се установят по </a:t>
            </a:r>
            <a:r>
              <a:rPr lang="ru-RU" sz="2000" dirty="0" err="1"/>
              <a:t>емпиричен</a:t>
            </a:r>
            <a:r>
              <a:rPr lang="ru-RU" sz="2000" dirty="0"/>
              <a:t> </a:t>
            </a:r>
            <a:r>
              <a:rPr lang="ru-RU" sz="2000" dirty="0" err="1"/>
              <a:t>път</a:t>
            </a:r>
            <a:r>
              <a:rPr lang="ru-RU" sz="2000" dirty="0"/>
              <a:t> </a:t>
            </a:r>
            <a:r>
              <a:rPr lang="ru-RU" sz="2000" dirty="0" err="1"/>
              <a:t>нагласите</a:t>
            </a:r>
            <a:r>
              <a:rPr lang="ru-RU" sz="2000" dirty="0"/>
              <a:t> на </a:t>
            </a:r>
            <a:r>
              <a:rPr lang="ru-RU" sz="2000" dirty="0" err="1"/>
              <a:t>студенти-бъдещи</a:t>
            </a:r>
            <a:r>
              <a:rPr lang="ru-RU" sz="2000" dirty="0"/>
              <a:t> учители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err="1"/>
              <a:t>статусно-ролевите</a:t>
            </a:r>
            <a:r>
              <a:rPr lang="ru-RU" sz="2000" dirty="0"/>
              <a:t> модели на учители.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Да се установят </a:t>
            </a:r>
            <a:r>
              <a:rPr lang="ru-RU" sz="2000" dirty="0" err="1"/>
              <a:t>тенденциите</a:t>
            </a:r>
            <a:r>
              <a:rPr lang="ru-RU" sz="2000" dirty="0"/>
              <a:t> за трансформация на </a:t>
            </a:r>
            <a:r>
              <a:rPr lang="ru-RU" sz="2000" dirty="0" err="1"/>
              <a:t>статусно-ролевите</a:t>
            </a:r>
            <a:r>
              <a:rPr lang="ru-RU" sz="2000" dirty="0"/>
              <a:t> модели на учители </a:t>
            </a:r>
            <a:r>
              <a:rPr lang="ru-RU" sz="2000" dirty="0" err="1"/>
              <a:t>във</a:t>
            </a:r>
            <a:r>
              <a:rPr lang="ru-RU" sz="2000" dirty="0"/>
              <a:t> </a:t>
            </a:r>
            <a:r>
              <a:rPr lang="ru-RU" sz="2000" dirty="0" err="1"/>
              <a:t>връзка</a:t>
            </a:r>
            <a:r>
              <a:rPr lang="ru-RU" sz="2000" dirty="0"/>
              <a:t> с </a:t>
            </a:r>
            <a:r>
              <a:rPr lang="ru-RU" sz="2000" dirty="0" err="1"/>
              <a:t>актуалните</a:t>
            </a:r>
            <a:r>
              <a:rPr lang="ru-RU" sz="2000" dirty="0"/>
              <a:t> </a:t>
            </a:r>
            <a:r>
              <a:rPr lang="ru-RU" sz="2000" dirty="0" err="1"/>
              <a:t>ключови</a:t>
            </a:r>
            <a:r>
              <a:rPr lang="ru-RU" sz="2000" dirty="0"/>
              <a:t> компетентности.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2C3FC235-DC05-4459-AF8A-C168C4AE2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/>
              <a:t>Задачи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E43C3E2A-466D-4C58-8901-DC037780E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1229" y="858828"/>
            <a:ext cx="5403308" cy="571499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/>
              <a:t>ЗАДАЧИ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b="1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</a:t>
            </a:r>
            <a:r>
              <a:rPr lang="ru-RU" sz="2600" b="1" dirty="0" err="1"/>
              <a:t>нагласи</a:t>
            </a:r>
            <a:r>
              <a:rPr lang="ru-RU" sz="2600" b="1" dirty="0"/>
              <a:t> на учители </a:t>
            </a:r>
            <a:r>
              <a:rPr lang="ru-RU" sz="2600" b="1" dirty="0" err="1"/>
              <a:t>към</a:t>
            </a:r>
            <a:r>
              <a:rPr lang="ru-RU" sz="2600" b="1" dirty="0"/>
              <a:t> </a:t>
            </a:r>
            <a:r>
              <a:rPr lang="ru-RU" sz="2600" b="1" dirty="0" err="1"/>
              <a:t>професионалния</a:t>
            </a:r>
            <a:r>
              <a:rPr lang="ru-RU" sz="2600" b="1" dirty="0"/>
              <a:t> им статус и роли и да се </a:t>
            </a:r>
            <a:r>
              <a:rPr lang="ru-RU" sz="2600" b="1" dirty="0" err="1"/>
              <a:t>изведат</a:t>
            </a:r>
            <a:r>
              <a:rPr lang="ru-RU" sz="2600" b="1" dirty="0"/>
              <a:t> </a:t>
            </a:r>
            <a:r>
              <a:rPr lang="ru-RU" sz="2600" b="1" dirty="0" err="1"/>
              <a:t>актуални</a:t>
            </a:r>
            <a:r>
              <a:rPr lang="ru-RU" sz="2600" b="1" dirty="0"/>
              <a:t> </a:t>
            </a:r>
            <a:r>
              <a:rPr lang="ru-RU" sz="2600" b="1" dirty="0" err="1"/>
              <a:t>статусно-ролеви</a:t>
            </a:r>
            <a:r>
              <a:rPr lang="ru-RU" sz="2600" b="1" dirty="0"/>
              <a:t> модели.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взаимодействия между </a:t>
            </a:r>
            <a:r>
              <a:rPr lang="ru-RU" sz="2600" b="1" dirty="0" err="1"/>
              <a:t>актуалните</a:t>
            </a:r>
            <a:r>
              <a:rPr lang="ru-RU" sz="2600" b="1" dirty="0"/>
              <a:t> </a:t>
            </a:r>
            <a:r>
              <a:rPr lang="ru-RU" sz="2600" b="1" dirty="0" err="1"/>
              <a:t>статусно-ролевите</a:t>
            </a:r>
            <a:r>
              <a:rPr lang="ru-RU" sz="2600" b="1" dirty="0"/>
              <a:t> модели на </a:t>
            </a:r>
            <a:r>
              <a:rPr lang="ru-RU" sz="2600" b="1" dirty="0" err="1"/>
              <a:t>български</a:t>
            </a:r>
            <a:r>
              <a:rPr lang="ru-RU" sz="2600" b="1" dirty="0"/>
              <a:t> учители и </a:t>
            </a:r>
            <a:r>
              <a:rPr lang="ru-RU" sz="2600" b="1" dirty="0" err="1"/>
              <a:t>новите</a:t>
            </a:r>
            <a:r>
              <a:rPr lang="ru-RU" sz="2600" b="1" dirty="0"/>
              <a:t> </a:t>
            </a:r>
            <a:r>
              <a:rPr lang="ru-RU" sz="2600" b="1" dirty="0" err="1"/>
              <a:t>ключови</a:t>
            </a:r>
            <a:r>
              <a:rPr lang="ru-RU" sz="2600" b="1" dirty="0"/>
              <a:t> компетентности.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</a:t>
            </a:r>
            <a:r>
              <a:rPr lang="ru-RU" sz="2600" b="1" dirty="0" err="1"/>
              <a:t>актуалните</a:t>
            </a:r>
            <a:r>
              <a:rPr lang="ru-RU" sz="2600" b="1" dirty="0"/>
              <a:t> </a:t>
            </a:r>
            <a:r>
              <a:rPr lang="ru-RU" sz="2600" b="1" dirty="0" err="1"/>
              <a:t>нагласи</a:t>
            </a:r>
            <a:r>
              <a:rPr lang="ru-RU" sz="2600" b="1" dirty="0"/>
              <a:t> на </a:t>
            </a:r>
            <a:r>
              <a:rPr lang="ru-RU" sz="2600" b="1" dirty="0" err="1"/>
              <a:t>деца</a:t>
            </a:r>
            <a:r>
              <a:rPr lang="ru-RU" sz="2600" b="1" dirty="0"/>
              <a:t> и </a:t>
            </a:r>
            <a:r>
              <a:rPr lang="ru-RU" sz="2600" b="1" dirty="0" err="1"/>
              <a:t>ученици</a:t>
            </a:r>
            <a:r>
              <a:rPr lang="ru-RU" sz="2600" b="1" dirty="0"/>
              <a:t> </a:t>
            </a:r>
            <a:r>
              <a:rPr lang="ru-RU" sz="2600" b="1" dirty="0" err="1"/>
              <a:t>към</a:t>
            </a:r>
            <a:r>
              <a:rPr lang="ru-RU" sz="2600" b="1" dirty="0"/>
              <a:t> </a:t>
            </a:r>
            <a:r>
              <a:rPr lang="ru-RU" sz="2600" b="1" dirty="0" err="1"/>
              <a:t>статусно-ролевия</a:t>
            </a:r>
            <a:r>
              <a:rPr lang="ru-RU" sz="2600" b="1" dirty="0"/>
              <a:t> </a:t>
            </a:r>
            <a:r>
              <a:rPr lang="ru-RU" sz="2600" b="1" dirty="0" err="1"/>
              <a:t>модел</a:t>
            </a:r>
            <a:r>
              <a:rPr lang="ru-RU" sz="2600" b="1" dirty="0"/>
              <a:t> на  </a:t>
            </a:r>
            <a:r>
              <a:rPr lang="ru-RU" sz="2600" b="1" dirty="0" err="1"/>
              <a:t>съвременните</a:t>
            </a:r>
            <a:r>
              <a:rPr lang="ru-RU" sz="2600" b="1" dirty="0"/>
              <a:t> учители.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</a:t>
            </a:r>
            <a:r>
              <a:rPr lang="ru-RU" sz="2600" b="1" dirty="0" err="1"/>
              <a:t>нагласите</a:t>
            </a:r>
            <a:r>
              <a:rPr lang="ru-RU" sz="2600" b="1" dirty="0"/>
              <a:t> на родители, </a:t>
            </a:r>
            <a:r>
              <a:rPr lang="ru-RU" sz="2600" b="1" dirty="0" err="1"/>
              <a:t>други</a:t>
            </a:r>
            <a:r>
              <a:rPr lang="ru-RU" sz="2600" b="1" dirty="0"/>
              <a:t> педагогически и </a:t>
            </a:r>
            <a:r>
              <a:rPr lang="ru-RU" sz="2600" b="1" dirty="0" err="1"/>
              <a:t>непедагогически</a:t>
            </a:r>
            <a:r>
              <a:rPr lang="ru-RU" sz="2600" b="1" dirty="0"/>
              <a:t> </a:t>
            </a:r>
            <a:r>
              <a:rPr lang="ru-RU" sz="2600" b="1" dirty="0" err="1"/>
              <a:t>специалисти</a:t>
            </a:r>
            <a:r>
              <a:rPr lang="ru-RU" sz="2600" b="1" dirty="0"/>
              <a:t> </a:t>
            </a:r>
            <a:r>
              <a:rPr lang="ru-RU" sz="2600" b="1" dirty="0" err="1"/>
              <a:t>към</a:t>
            </a:r>
            <a:r>
              <a:rPr lang="ru-RU" sz="2600" b="1" dirty="0"/>
              <a:t> </a:t>
            </a:r>
            <a:r>
              <a:rPr lang="ru-RU" sz="2600" b="1" dirty="0" err="1"/>
              <a:t>професионалните</a:t>
            </a:r>
            <a:r>
              <a:rPr lang="ru-RU" sz="2600" b="1" dirty="0"/>
              <a:t> </a:t>
            </a:r>
            <a:r>
              <a:rPr lang="ru-RU" sz="2600" b="1" dirty="0" err="1"/>
              <a:t>статуси</a:t>
            </a:r>
            <a:r>
              <a:rPr lang="ru-RU" sz="2600" b="1" dirty="0"/>
              <a:t> и роли на учителя.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изследват</a:t>
            </a:r>
            <a:r>
              <a:rPr lang="ru-RU" sz="2600" b="1" dirty="0"/>
              <a:t> </a:t>
            </a:r>
            <a:r>
              <a:rPr lang="ru-RU" sz="2600" b="1" dirty="0" err="1"/>
              <a:t>нагласите</a:t>
            </a:r>
            <a:r>
              <a:rPr lang="ru-RU" sz="2600" b="1" dirty="0"/>
              <a:t> на </a:t>
            </a:r>
            <a:r>
              <a:rPr lang="ru-RU" sz="2600" b="1" dirty="0" err="1"/>
              <a:t>студенти</a:t>
            </a:r>
            <a:r>
              <a:rPr lang="ru-RU" sz="2600" b="1" dirty="0"/>
              <a:t> – </a:t>
            </a:r>
            <a:r>
              <a:rPr lang="ru-RU" sz="2600" b="1" dirty="0" err="1"/>
              <a:t>бъдещи</a:t>
            </a:r>
            <a:r>
              <a:rPr lang="ru-RU" sz="2600" b="1" dirty="0"/>
              <a:t> учители, </a:t>
            </a:r>
            <a:r>
              <a:rPr lang="ru-RU" sz="2600" b="1" dirty="0" err="1"/>
              <a:t>обучаващи</a:t>
            </a:r>
            <a:r>
              <a:rPr lang="ru-RU" sz="2600" b="1" dirty="0"/>
              <a:t> се в 1 и 4 курс на педагогически </a:t>
            </a:r>
            <a:r>
              <a:rPr lang="ru-RU" sz="2600" b="1" dirty="0" err="1"/>
              <a:t>специалности</a:t>
            </a:r>
            <a:r>
              <a:rPr lang="ru-RU" sz="2600" b="1" dirty="0"/>
              <a:t> и да се </a:t>
            </a:r>
            <a:r>
              <a:rPr lang="ru-RU" sz="2600" b="1" dirty="0" err="1"/>
              <a:t>направи</a:t>
            </a:r>
            <a:r>
              <a:rPr lang="ru-RU" sz="2600" b="1" dirty="0"/>
              <a:t> сравнителен анализ.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/>
              <a:t>Да се </a:t>
            </a:r>
            <a:r>
              <a:rPr lang="ru-RU" sz="2600" b="1" dirty="0" err="1"/>
              <a:t>направи</a:t>
            </a:r>
            <a:r>
              <a:rPr lang="ru-RU" sz="2600" b="1" dirty="0"/>
              <a:t> сравнителен анализ на </a:t>
            </a:r>
            <a:r>
              <a:rPr lang="ru-RU" sz="2600" b="1" dirty="0" err="1"/>
              <a:t>тенденциите</a:t>
            </a:r>
            <a:r>
              <a:rPr lang="ru-RU" sz="2600" b="1" dirty="0"/>
              <a:t> за трансформация на </a:t>
            </a:r>
            <a:r>
              <a:rPr lang="ru-RU" sz="2600" b="1" dirty="0" err="1"/>
              <a:t>статусно-ролевите</a:t>
            </a:r>
            <a:r>
              <a:rPr lang="ru-RU" sz="2600" b="1" dirty="0"/>
              <a:t> модели на </a:t>
            </a:r>
            <a:r>
              <a:rPr lang="ru-RU" sz="2600" b="1" dirty="0" err="1"/>
              <a:t>учителите</a:t>
            </a:r>
            <a:r>
              <a:rPr lang="ru-RU" sz="2600" b="1" dirty="0"/>
              <a:t> в периода 2010-2011 и 2020-2021 г.</a:t>
            </a:r>
          </a:p>
        </p:txBody>
      </p:sp>
    </p:spTree>
    <p:extLst>
      <p:ext uri="{BB962C8B-B14F-4D97-AF65-F5344CB8AC3E}">
        <p14:creationId xmlns:p14="http://schemas.microsoft.com/office/powerpoint/2010/main" val="192372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D616AB-2B32-4A45-BEC9-C743E897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EC91407-C839-4EE3-B5C6-34919D3DE7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0"/>
            <a:ext cx="12191999" cy="58927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F6089B0-B4A0-4E75-BCAC-7B561ADD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585" y="95854"/>
            <a:ext cx="8284852" cy="5552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</a:rPr>
              <a:t>постигнати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научни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резултати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8BEF650-162C-40B5-873E-5FAACB060FB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4521" y="643466"/>
            <a:ext cx="11340875" cy="55710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1800" b="1" dirty="0"/>
              <a:t>1. </a:t>
            </a:r>
            <a:r>
              <a:rPr lang="en-US" sz="1600" b="1" dirty="0" err="1"/>
              <a:t>Разработена</a:t>
            </a:r>
            <a:r>
              <a:rPr lang="en-US" sz="1600" b="1" dirty="0"/>
              <a:t> е </a:t>
            </a:r>
            <a:r>
              <a:rPr lang="en-US" sz="1600" b="1" dirty="0" err="1"/>
              <a:t>методика</a:t>
            </a:r>
            <a:r>
              <a:rPr lang="en-US" sz="1600" b="1" dirty="0"/>
              <a:t> </a:t>
            </a:r>
            <a:r>
              <a:rPr lang="en-US" sz="1600" b="1" dirty="0" err="1"/>
              <a:t>на</a:t>
            </a:r>
            <a:r>
              <a:rPr lang="en-US" sz="1600" b="1" dirty="0"/>
              <a:t> </a:t>
            </a:r>
            <a:r>
              <a:rPr lang="en-US" sz="1600" b="1" dirty="0" err="1"/>
              <a:t>изследването</a:t>
            </a:r>
            <a:r>
              <a:rPr lang="bg-BG" sz="1600" b="1" dirty="0"/>
              <a:t>.</a:t>
            </a:r>
            <a:r>
              <a:rPr lang="en-US" sz="1600" b="1" dirty="0"/>
              <a:t>		</a:t>
            </a: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1.1. </a:t>
            </a:r>
            <a:r>
              <a:rPr lang="en-US" sz="1600" dirty="0" err="1"/>
              <a:t>Разработени</a:t>
            </a:r>
            <a:r>
              <a:rPr lang="en-US" sz="1600" dirty="0"/>
              <a:t> </a:t>
            </a:r>
            <a:r>
              <a:rPr lang="en-US" sz="1600" dirty="0" err="1"/>
              <a:t>са</a:t>
            </a:r>
            <a:r>
              <a:rPr lang="en-US" sz="1600" dirty="0"/>
              <a:t> </a:t>
            </a:r>
            <a:r>
              <a:rPr lang="en-US" sz="1600" dirty="0" err="1"/>
              <a:t>четири</a:t>
            </a:r>
            <a:r>
              <a:rPr lang="en-US" sz="1600" dirty="0"/>
              <a:t> </a:t>
            </a:r>
            <a:r>
              <a:rPr lang="en-US" sz="1600" dirty="0" err="1"/>
              <a:t>анкети</a:t>
            </a:r>
            <a:r>
              <a:rPr lang="en-US" sz="1600" dirty="0"/>
              <a:t>, </a:t>
            </a:r>
            <a:r>
              <a:rPr lang="en-US" sz="1600" dirty="0" err="1"/>
              <a:t>предназначени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различните</a:t>
            </a:r>
            <a:r>
              <a:rPr lang="en-US" sz="1600" dirty="0"/>
              <a:t> </a:t>
            </a:r>
            <a:r>
              <a:rPr lang="en-US" sz="1600" dirty="0" err="1"/>
              <a:t>контингенти</a:t>
            </a:r>
            <a:r>
              <a:rPr lang="en-US" sz="1600" dirty="0"/>
              <a:t> </a:t>
            </a:r>
            <a:r>
              <a:rPr lang="en-US" sz="1600" dirty="0" err="1"/>
              <a:t>респонденти</a:t>
            </a:r>
            <a:r>
              <a:rPr lang="bg-BG" sz="1600" dirty="0"/>
              <a:t>.</a:t>
            </a: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1.2. </a:t>
            </a:r>
            <a:r>
              <a:rPr lang="en-US" sz="1600" dirty="0" err="1"/>
              <a:t>Разработен</a:t>
            </a:r>
            <a:r>
              <a:rPr lang="en-US" sz="1600" dirty="0"/>
              <a:t> е </a:t>
            </a:r>
            <a:r>
              <a:rPr lang="en-US" sz="1600" dirty="0" err="1"/>
              <a:t>допълнителен</a:t>
            </a:r>
            <a:r>
              <a:rPr lang="en-US" sz="1600" dirty="0"/>
              <a:t> </a:t>
            </a:r>
            <a:r>
              <a:rPr lang="en-US" sz="1600" dirty="0" err="1"/>
              <a:t>инструментариум</a:t>
            </a:r>
            <a:r>
              <a:rPr lang="en-US" sz="1600" dirty="0"/>
              <a:t>, </a:t>
            </a:r>
            <a:r>
              <a:rPr lang="en-US" sz="1600" dirty="0" err="1"/>
              <a:t>касаещ</a:t>
            </a:r>
            <a:r>
              <a:rPr lang="en-US" sz="1600" dirty="0"/>
              <a:t> </a:t>
            </a:r>
            <a:r>
              <a:rPr lang="en-US" sz="1600" dirty="0" err="1"/>
              <a:t>специфични</a:t>
            </a:r>
            <a:r>
              <a:rPr lang="en-US" sz="1600" dirty="0"/>
              <a:t> </a:t>
            </a:r>
            <a:r>
              <a:rPr lang="en-US" sz="1600" dirty="0" err="1"/>
              <a:t>аспекти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изследвания</a:t>
            </a:r>
            <a:r>
              <a:rPr lang="en-US" sz="1600" dirty="0"/>
              <a:t> </a:t>
            </a:r>
            <a:r>
              <a:rPr lang="en-US" sz="1600" dirty="0" err="1"/>
              <a:t>проблем</a:t>
            </a:r>
            <a:r>
              <a:rPr lang="bg-BG" sz="1600" dirty="0"/>
              <a:t>.</a:t>
            </a: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1.3. </a:t>
            </a:r>
            <a:r>
              <a:rPr lang="en-US" sz="1600" dirty="0" err="1"/>
              <a:t>Разработени</a:t>
            </a:r>
            <a:r>
              <a:rPr lang="en-US" sz="1600" dirty="0"/>
              <a:t> </a:t>
            </a:r>
            <a:r>
              <a:rPr lang="en-US" sz="1600" dirty="0" err="1"/>
              <a:t>са</a:t>
            </a:r>
            <a:r>
              <a:rPr lang="en-US" sz="1600" dirty="0"/>
              <a:t> </a:t>
            </a:r>
            <a:r>
              <a:rPr lang="en-US" sz="1600" dirty="0" err="1"/>
              <a:t>диагностични</a:t>
            </a:r>
            <a:r>
              <a:rPr lang="en-US" sz="1600" dirty="0"/>
              <a:t> </a:t>
            </a:r>
            <a:r>
              <a:rPr lang="en-US" sz="1600" dirty="0" err="1"/>
              <a:t>тренинги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фокусни</a:t>
            </a:r>
            <a:r>
              <a:rPr lang="en-US" sz="1600" dirty="0"/>
              <a:t> </a:t>
            </a:r>
            <a:r>
              <a:rPr lang="en-US" sz="1600" dirty="0" err="1"/>
              <a:t>групи</a:t>
            </a:r>
            <a:r>
              <a:rPr lang="en-US" sz="1600" dirty="0"/>
              <a:t> с </a:t>
            </a:r>
            <a:r>
              <a:rPr lang="en-US" sz="1600" dirty="0" err="1"/>
              <a:t>учители</a:t>
            </a:r>
            <a:r>
              <a:rPr lang="en-US" sz="16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1.4. </a:t>
            </a:r>
            <a:r>
              <a:rPr lang="en-US" sz="1600" dirty="0" err="1"/>
              <a:t>Разработено</a:t>
            </a:r>
            <a:r>
              <a:rPr lang="en-US" sz="1600" dirty="0"/>
              <a:t> е </a:t>
            </a:r>
            <a:r>
              <a:rPr lang="en-US" sz="1600" dirty="0" err="1"/>
              <a:t>структурирано</a:t>
            </a:r>
            <a:r>
              <a:rPr lang="en-US" sz="1600" dirty="0"/>
              <a:t> </a:t>
            </a:r>
            <a:r>
              <a:rPr lang="en-US" sz="1600" dirty="0" err="1"/>
              <a:t>диагностично</a:t>
            </a:r>
            <a:r>
              <a:rPr lang="en-US" sz="1600" dirty="0"/>
              <a:t> </a:t>
            </a:r>
            <a:r>
              <a:rPr lang="en-US" sz="1600" dirty="0" err="1"/>
              <a:t>интервю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5-6 </a:t>
            </a:r>
            <a:r>
              <a:rPr lang="en-US" sz="1600" dirty="0" err="1"/>
              <a:t>годишни</a:t>
            </a:r>
            <a:r>
              <a:rPr lang="en-US" sz="1600" dirty="0"/>
              <a:t> </a:t>
            </a:r>
            <a:r>
              <a:rPr lang="en-US" sz="1600" dirty="0" err="1"/>
              <a:t>деца</a:t>
            </a:r>
            <a:r>
              <a:rPr lang="en-US" sz="1600" dirty="0"/>
              <a:t> и </a:t>
            </a:r>
            <a:r>
              <a:rPr lang="en-US" sz="1600" dirty="0" err="1"/>
              <a:t>ученици</a:t>
            </a:r>
            <a:r>
              <a:rPr lang="en-US" sz="1600" dirty="0"/>
              <a:t> в </a:t>
            </a:r>
            <a:r>
              <a:rPr lang="en-US" sz="1600" dirty="0" err="1"/>
              <a:t>първи</a:t>
            </a:r>
            <a:r>
              <a:rPr lang="en-US" sz="1600" dirty="0"/>
              <a:t> </a:t>
            </a:r>
            <a:r>
              <a:rPr lang="en-US" sz="1600" dirty="0" err="1"/>
              <a:t>клас</a:t>
            </a:r>
            <a:r>
              <a:rPr lang="en-US" sz="1600" dirty="0"/>
              <a:t> </a:t>
            </a:r>
            <a:endParaRPr lang="bg-BG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1.5. </a:t>
            </a:r>
            <a:r>
              <a:rPr lang="en-US" sz="1600" dirty="0" err="1"/>
              <a:t>Конкретизирани</a:t>
            </a:r>
            <a:r>
              <a:rPr lang="en-US" sz="1600" dirty="0"/>
              <a:t> </a:t>
            </a:r>
            <a:r>
              <a:rPr lang="en-US" sz="1600" dirty="0" err="1"/>
              <a:t>са</a:t>
            </a:r>
            <a:r>
              <a:rPr lang="en-US" sz="1600" dirty="0"/>
              <a:t> </a:t>
            </a:r>
            <a:r>
              <a:rPr lang="en-US" sz="1600" dirty="0" err="1"/>
              <a:t>теми</a:t>
            </a:r>
            <a:r>
              <a:rPr lang="en-US" sz="1600" dirty="0"/>
              <a:t> и </a:t>
            </a:r>
            <a:r>
              <a:rPr lang="en-US" sz="1600" dirty="0" err="1"/>
              <a:t>параметри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диагностично</a:t>
            </a:r>
            <a:r>
              <a:rPr lang="en-US" sz="1600" dirty="0"/>
              <a:t> </a:t>
            </a:r>
            <a:r>
              <a:rPr lang="en-US" sz="1600" dirty="0" err="1"/>
              <a:t>есе</a:t>
            </a:r>
            <a:r>
              <a:rPr lang="en-US" sz="1600" dirty="0"/>
              <a:t> с </a:t>
            </a:r>
            <a:r>
              <a:rPr lang="en-US" sz="1600" dirty="0" err="1"/>
              <a:t>по-големи</a:t>
            </a:r>
            <a:r>
              <a:rPr lang="en-US" sz="1600" dirty="0"/>
              <a:t> </a:t>
            </a:r>
            <a:r>
              <a:rPr lang="en-US" sz="1600" dirty="0" err="1"/>
              <a:t>ученици</a:t>
            </a:r>
            <a:r>
              <a:rPr lang="en-US" sz="1600" dirty="0"/>
              <a:t> и </a:t>
            </a:r>
            <a:r>
              <a:rPr lang="en-US" sz="1600" dirty="0" err="1"/>
              <a:t>студенти</a:t>
            </a:r>
            <a:r>
              <a:rPr lang="en-US" sz="1600" dirty="0"/>
              <a:t> – </a:t>
            </a:r>
            <a:r>
              <a:rPr lang="en-US" sz="1600" dirty="0" err="1"/>
              <a:t>методика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установяване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нагласите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деца</a:t>
            </a:r>
            <a:r>
              <a:rPr lang="en-US" sz="1600" dirty="0"/>
              <a:t> и </a:t>
            </a:r>
            <a:r>
              <a:rPr lang="en-US" sz="1600" dirty="0" err="1"/>
              <a:t>ученици</a:t>
            </a:r>
            <a:r>
              <a:rPr lang="en-US" sz="1600" dirty="0"/>
              <a:t> </a:t>
            </a:r>
            <a:r>
              <a:rPr lang="en-US" sz="1600" dirty="0" err="1"/>
              <a:t>към</a:t>
            </a:r>
            <a:r>
              <a:rPr lang="en-US" sz="1600" dirty="0"/>
              <a:t> </a:t>
            </a:r>
            <a:r>
              <a:rPr lang="en-US" sz="1600" dirty="0" err="1"/>
              <a:t>професионалните</a:t>
            </a:r>
            <a:r>
              <a:rPr lang="en-US" sz="1600" dirty="0"/>
              <a:t> </a:t>
            </a:r>
            <a:r>
              <a:rPr lang="en-US" sz="1600" dirty="0" err="1"/>
              <a:t>роли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учителя</a:t>
            </a:r>
            <a:r>
              <a:rPr lang="en-US" sz="1600" dirty="0"/>
              <a:t> </a:t>
            </a:r>
            <a:endParaRPr lang="bg-BG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/>
              <a:t>2. </a:t>
            </a:r>
            <a:r>
              <a:rPr lang="en-US" sz="1600" b="1" dirty="0" err="1"/>
              <a:t>Събрани</a:t>
            </a:r>
            <a:r>
              <a:rPr lang="en-US" sz="1600" b="1" dirty="0"/>
              <a:t> </a:t>
            </a:r>
            <a:r>
              <a:rPr lang="en-US" sz="1600" b="1" dirty="0" err="1"/>
              <a:t>са</a:t>
            </a:r>
            <a:r>
              <a:rPr lang="en-US" sz="1600" b="1" dirty="0"/>
              <a:t> </a:t>
            </a:r>
            <a:r>
              <a:rPr lang="en-US" sz="1600" b="1" dirty="0" err="1"/>
              <a:t>емпирични</a:t>
            </a:r>
            <a:r>
              <a:rPr lang="en-US" sz="1600" b="1" dirty="0"/>
              <a:t> </a:t>
            </a:r>
            <a:r>
              <a:rPr lang="en-US" sz="1600" b="1" dirty="0" err="1"/>
              <a:t>данни</a:t>
            </a:r>
            <a:r>
              <a:rPr lang="en-US" sz="1600" b="1" dirty="0"/>
              <a:t> </a:t>
            </a:r>
            <a:r>
              <a:rPr lang="en-US" sz="1600" b="1" dirty="0" err="1"/>
              <a:t>от</a:t>
            </a:r>
            <a:r>
              <a:rPr lang="en-US" sz="1600" b="1" dirty="0"/>
              <a:t> </a:t>
            </a:r>
            <a:r>
              <a:rPr lang="en-US" sz="1600" b="1" dirty="0" err="1"/>
              <a:t>над</a:t>
            </a:r>
            <a:r>
              <a:rPr lang="en-US" sz="1600" b="1" dirty="0"/>
              <a:t> 600 </a:t>
            </a:r>
            <a:r>
              <a:rPr lang="en-US" sz="1600" b="1" dirty="0" err="1"/>
              <a:t>респонденти</a:t>
            </a:r>
            <a:r>
              <a:rPr lang="en-US" sz="1600" b="1" dirty="0"/>
              <a:t>. </a:t>
            </a:r>
            <a:endParaRPr lang="bg-BG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1600" b="1" dirty="0"/>
              <a:t>3. Събраните до момента емпирични данни са обработени или подготвени за обработка и анализ.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/>
              <a:t>4. </a:t>
            </a:r>
            <a:r>
              <a:rPr lang="en-US" sz="1600" b="1" dirty="0" err="1"/>
              <a:t>Провеждане</a:t>
            </a:r>
            <a:r>
              <a:rPr lang="en-US" sz="1600" b="1" dirty="0"/>
              <a:t> </a:t>
            </a:r>
            <a:r>
              <a:rPr lang="en-US" sz="1600" b="1" dirty="0" err="1"/>
              <a:t>на</a:t>
            </a:r>
            <a:r>
              <a:rPr lang="en-US" sz="1600" b="1" dirty="0"/>
              <a:t> </a:t>
            </a:r>
            <a:r>
              <a:rPr lang="en-US" sz="1600" b="1" dirty="0" err="1"/>
              <a:t>изследванията</a:t>
            </a:r>
            <a:endParaRPr lang="en-US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1600" dirty="0"/>
              <a:t>4.1. Междинни изследвания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bg-BG" sz="1600" dirty="0"/>
              <a:t>Изследване на статусно-ролевите модели на учители при педагогическо общуване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bg-BG" sz="1600" dirty="0"/>
              <a:t>Изследване на социалните роли на учителя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bg-BG" sz="1600" dirty="0"/>
              <a:t>Изследване на историческите аспекти на проблема за професионалните роли на учителя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bg-BG" sz="1600" dirty="0"/>
              <a:t>Изследване на нагласите на учителите към статус-ролята авторитет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/>
              <a:t>4.2. </a:t>
            </a:r>
            <a:r>
              <a:rPr lang="ru-RU" sz="1600" dirty="0" err="1"/>
              <a:t>Цялостни</a:t>
            </a:r>
            <a:r>
              <a:rPr lang="ru-RU" sz="1600" dirty="0"/>
              <a:t> </a:t>
            </a:r>
            <a:r>
              <a:rPr lang="ru-RU" sz="1600" dirty="0" err="1"/>
              <a:t>изследвания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err="1"/>
              <a:t>Проведени</a:t>
            </a:r>
            <a:r>
              <a:rPr lang="ru-RU" sz="1600" dirty="0"/>
              <a:t> </a:t>
            </a:r>
            <a:r>
              <a:rPr lang="ru-RU" sz="1600" dirty="0" err="1"/>
              <a:t>са</a:t>
            </a:r>
            <a:r>
              <a:rPr lang="ru-RU" sz="1600" dirty="0"/>
              <a:t> </a:t>
            </a:r>
            <a:r>
              <a:rPr lang="ru-RU" sz="1600" dirty="0" err="1"/>
              <a:t>четири</a:t>
            </a:r>
            <a:r>
              <a:rPr lang="ru-RU" sz="1600" dirty="0"/>
              <a:t> </a:t>
            </a:r>
            <a:r>
              <a:rPr lang="ru-RU" sz="1600" dirty="0" err="1"/>
              <a:t>цялостни</a:t>
            </a:r>
            <a:r>
              <a:rPr lang="ru-RU" sz="1600" dirty="0"/>
              <a:t> </a:t>
            </a:r>
            <a:r>
              <a:rPr lang="ru-RU" sz="1600" dirty="0" err="1"/>
              <a:t>изследвания</a:t>
            </a:r>
            <a:r>
              <a:rPr lang="ru-RU" sz="1600" dirty="0"/>
              <a:t>, </a:t>
            </a:r>
            <a:r>
              <a:rPr lang="ru-RU" sz="1600" dirty="0" err="1"/>
              <a:t>отнасящи</a:t>
            </a:r>
            <a:r>
              <a:rPr lang="ru-RU" sz="1600" dirty="0"/>
              <a:t> се до </a:t>
            </a:r>
            <a:r>
              <a:rPr lang="ru-RU" sz="1600" dirty="0" err="1"/>
              <a:t>специфични</a:t>
            </a:r>
            <a:r>
              <a:rPr lang="ru-RU" sz="1600" dirty="0"/>
              <a:t> </a:t>
            </a:r>
            <a:r>
              <a:rPr lang="ru-RU" sz="1600" dirty="0" err="1"/>
              <a:t>актуални</a:t>
            </a:r>
            <a:r>
              <a:rPr lang="ru-RU" sz="1600" dirty="0"/>
              <a:t> статус-роли на учителя: </a:t>
            </a:r>
            <a:r>
              <a:rPr lang="ru-RU" sz="1600" dirty="0" err="1"/>
              <a:t>фасилитатор</a:t>
            </a:r>
            <a:r>
              <a:rPr lang="ru-RU" sz="1600" dirty="0"/>
              <a:t>, медиатор, аниматор, </a:t>
            </a:r>
            <a:r>
              <a:rPr lang="ru-RU" sz="1600" dirty="0" err="1"/>
              <a:t>оценяващ</a:t>
            </a:r>
            <a:endParaRPr lang="ru-RU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1860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D616AB-2B32-4A45-BEC9-C743E897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BEC91407-C839-4EE3-B5C6-34919D3DE7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0"/>
            <a:ext cx="12191999" cy="58927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F6089B0-B4A0-4E75-BCAC-7B561ADD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41" y="63079"/>
            <a:ext cx="11016021" cy="4710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публикационна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дейност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8BEF650-162C-40B5-873E-5FAACB060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666614"/>
            <a:ext cx="11292749" cy="58927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1600" dirty="0" err="1"/>
              <a:t>Калоянова</a:t>
            </a:r>
            <a:r>
              <a:rPr lang="en-US" sz="1600" dirty="0"/>
              <a:t>, Н.; </a:t>
            </a:r>
            <a:r>
              <a:rPr lang="en-US" sz="1600" dirty="0" err="1"/>
              <a:t>Дишкова</a:t>
            </a:r>
            <a:r>
              <a:rPr lang="en-US" sz="1600" dirty="0"/>
              <a:t>, М.; </a:t>
            </a:r>
            <a:r>
              <a:rPr lang="en-US" sz="1600" dirty="0" err="1"/>
              <a:t>Димитрова</a:t>
            </a:r>
            <a:r>
              <a:rPr lang="en-US" sz="1600" dirty="0"/>
              <a:t> </a:t>
            </a:r>
            <a:r>
              <a:rPr lang="en-US" sz="1600" dirty="0" err="1"/>
              <a:t>Зл</a:t>
            </a:r>
            <a:r>
              <a:rPr lang="en-US" sz="1600" dirty="0"/>
              <a:t>.; </a:t>
            </a:r>
            <a:r>
              <a:rPr lang="en-US" sz="1600" dirty="0" err="1"/>
              <a:t>Иванова</a:t>
            </a:r>
            <a:r>
              <a:rPr lang="en-US" sz="1600" dirty="0"/>
              <a:t>, Т. 2020. „</a:t>
            </a:r>
            <a:r>
              <a:rPr lang="en-US" sz="1600" dirty="0" err="1"/>
              <a:t>Професионални</a:t>
            </a:r>
            <a:r>
              <a:rPr lang="en-US" sz="1600" dirty="0"/>
              <a:t> </a:t>
            </a:r>
            <a:r>
              <a:rPr lang="en-US" sz="1600" dirty="0" err="1"/>
              <a:t>роли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учителя</a:t>
            </a:r>
            <a:r>
              <a:rPr lang="en-US" sz="1600" dirty="0"/>
              <a:t> в </a:t>
            </a:r>
            <a:r>
              <a:rPr lang="en-US" sz="1600" dirty="0" err="1"/>
              <a:t>съвременната</a:t>
            </a:r>
            <a:r>
              <a:rPr lang="en-US" sz="1600" dirty="0"/>
              <a:t> </a:t>
            </a:r>
            <a:r>
              <a:rPr lang="en-US" sz="1600" dirty="0" err="1"/>
              <a:t>образователнa</a:t>
            </a:r>
            <a:r>
              <a:rPr lang="en-US" sz="1600" dirty="0"/>
              <a:t> </a:t>
            </a:r>
            <a:r>
              <a:rPr lang="en-US" sz="1600" dirty="0" err="1"/>
              <a:t>среда</a:t>
            </a:r>
            <a:r>
              <a:rPr lang="en-US" sz="1600" dirty="0"/>
              <a:t> - </a:t>
            </a:r>
            <a:r>
              <a:rPr lang="en-US" sz="1600" dirty="0" err="1"/>
              <a:t>теоретични</a:t>
            </a:r>
            <a:r>
              <a:rPr lang="en-US" sz="1600" dirty="0"/>
              <a:t> и </a:t>
            </a:r>
            <a:r>
              <a:rPr lang="en-US" sz="1600" dirty="0" err="1"/>
              <a:t>практически</a:t>
            </a:r>
            <a:r>
              <a:rPr lang="en-US" sz="1600" dirty="0"/>
              <a:t> </a:t>
            </a:r>
            <a:r>
              <a:rPr lang="en-US" sz="1600" dirty="0" err="1"/>
              <a:t>аспекти</a:t>
            </a:r>
            <a:r>
              <a:rPr lang="en-US" sz="1600" dirty="0"/>
              <a:t>“ (</a:t>
            </a:r>
            <a:r>
              <a:rPr lang="en-US" sz="1600" dirty="0" err="1"/>
              <a:t>сборник</a:t>
            </a:r>
            <a:r>
              <a:rPr lang="en-US" sz="1600" dirty="0"/>
              <a:t> </a:t>
            </a:r>
            <a:r>
              <a:rPr lang="en-US" sz="1600" dirty="0" err="1"/>
              <a:t>научни</a:t>
            </a:r>
            <a:r>
              <a:rPr lang="en-US" sz="1600" dirty="0"/>
              <a:t> </a:t>
            </a:r>
            <a:r>
              <a:rPr lang="en-US" sz="1600" dirty="0" err="1"/>
              <a:t>студии</a:t>
            </a:r>
            <a:r>
              <a:rPr lang="en-US" sz="1600" dirty="0"/>
              <a:t>), ISBN: 978-954-471-689-9 (</a:t>
            </a:r>
            <a:r>
              <a:rPr lang="en-US" sz="1600" dirty="0" err="1"/>
              <a:t>под</a:t>
            </a:r>
            <a:r>
              <a:rPr lang="en-US" sz="1600" dirty="0"/>
              <a:t> </a:t>
            </a:r>
            <a:r>
              <a:rPr lang="en-US" sz="1600" dirty="0" err="1"/>
              <a:t>печат</a:t>
            </a:r>
            <a:r>
              <a:rPr lang="en-US" sz="1600" dirty="0"/>
              <a:t>)</a:t>
            </a:r>
          </a:p>
          <a:p>
            <a:pPr lvl="0"/>
            <a:r>
              <a:rPr lang="en-US" sz="1600" dirty="0" err="1"/>
              <a:t>Дишкова</a:t>
            </a:r>
            <a:r>
              <a:rPr lang="en-US" sz="1600" dirty="0"/>
              <a:t>, М. 2020. </a:t>
            </a:r>
            <a:r>
              <a:rPr lang="en-US" sz="1600" i="1" dirty="0" err="1"/>
              <a:t>Социалната</a:t>
            </a:r>
            <a:r>
              <a:rPr lang="en-US" sz="1600" i="1" dirty="0"/>
              <a:t> </a:t>
            </a:r>
            <a:r>
              <a:rPr lang="en-US" sz="1600" i="1" dirty="0" err="1"/>
              <a:t>роля</a:t>
            </a:r>
            <a:r>
              <a:rPr lang="en-US" sz="1600" i="1" dirty="0"/>
              <a:t> </a:t>
            </a:r>
            <a:r>
              <a:rPr lang="en-US" sz="1600" i="1" dirty="0" err="1"/>
              <a:t>на</a:t>
            </a:r>
            <a:r>
              <a:rPr lang="en-US" sz="1600" i="1" dirty="0"/>
              <a:t> </a:t>
            </a:r>
            <a:r>
              <a:rPr lang="en-US" sz="1600" i="1" dirty="0" err="1"/>
              <a:t>учителя</a:t>
            </a:r>
            <a:r>
              <a:rPr lang="en-US" sz="1600" i="1" dirty="0"/>
              <a:t> </a:t>
            </a:r>
            <a:r>
              <a:rPr lang="en-US" sz="1600" i="1" dirty="0" err="1"/>
              <a:t>като</a:t>
            </a:r>
            <a:r>
              <a:rPr lang="en-US" sz="1600" i="1" dirty="0"/>
              <a:t> </a:t>
            </a:r>
            <a:r>
              <a:rPr lang="en-US" sz="1600" i="1" dirty="0" err="1"/>
              <a:t>медиатор</a:t>
            </a:r>
            <a:r>
              <a:rPr lang="en-US" sz="1600" i="1" dirty="0"/>
              <a:t>. </a:t>
            </a:r>
            <a:r>
              <a:rPr lang="en-US" sz="1600" dirty="0"/>
              <a:t>В – </a:t>
            </a:r>
            <a:r>
              <a:rPr lang="en-US" sz="1600" dirty="0" err="1"/>
              <a:t>Сборник</a:t>
            </a:r>
            <a:r>
              <a:rPr lang="en-US" sz="1600" dirty="0"/>
              <a:t> с </a:t>
            </a:r>
            <a:r>
              <a:rPr lang="en-US" sz="1600" dirty="0" err="1"/>
              <a:t>научни</a:t>
            </a:r>
            <a:r>
              <a:rPr lang="en-US" sz="1600" dirty="0"/>
              <a:t> </a:t>
            </a:r>
            <a:r>
              <a:rPr lang="en-US" sz="1600" dirty="0" err="1"/>
              <a:t>доклади</a:t>
            </a:r>
            <a:r>
              <a:rPr lang="en-US" sz="1600" dirty="0"/>
              <a:t> „</a:t>
            </a:r>
            <a:r>
              <a:rPr lang="en-US" sz="1600" dirty="0" err="1"/>
              <a:t>Взаимодействие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преподавателя</a:t>
            </a:r>
            <a:r>
              <a:rPr lang="en-US" sz="1600" dirty="0"/>
              <a:t> и </a:t>
            </a:r>
            <a:r>
              <a:rPr lang="en-US" sz="1600" dirty="0" err="1"/>
              <a:t>студента</a:t>
            </a:r>
            <a:r>
              <a:rPr lang="en-US" sz="1600" dirty="0"/>
              <a:t> в </a:t>
            </a:r>
            <a:r>
              <a:rPr lang="en-US" sz="1600" dirty="0" err="1"/>
              <a:t>условията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университетското</a:t>
            </a:r>
            <a:r>
              <a:rPr lang="en-US" sz="1600" dirty="0"/>
              <a:t> </a:t>
            </a:r>
            <a:r>
              <a:rPr lang="en-US" sz="1600" dirty="0" err="1"/>
              <a:t>образование</a:t>
            </a:r>
            <a:r>
              <a:rPr lang="en-US" sz="1600" dirty="0"/>
              <a:t>: </a:t>
            </a:r>
            <a:r>
              <a:rPr lang="en-US" sz="1600" dirty="0" err="1"/>
              <a:t>актуални</a:t>
            </a:r>
            <a:r>
              <a:rPr lang="en-US" sz="1600" dirty="0"/>
              <a:t> </a:t>
            </a:r>
            <a:r>
              <a:rPr lang="en-US" sz="1600" dirty="0" err="1"/>
              <a:t>проблеми</a:t>
            </a:r>
            <a:r>
              <a:rPr lang="en-US" sz="1600" dirty="0"/>
              <a:t>, </a:t>
            </a:r>
            <a:r>
              <a:rPr lang="en-US" sz="1600" dirty="0" err="1"/>
              <a:t>съвременни</a:t>
            </a:r>
            <a:r>
              <a:rPr lang="en-US" sz="1600" dirty="0"/>
              <a:t> </a:t>
            </a:r>
            <a:r>
              <a:rPr lang="en-US" sz="1600" dirty="0" err="1"/>
              <a:t>изследвания</a:t>
            </a:r>
            <a:r>
              <a:rPr lang="en-US" sz="1600" dirty="0"/>
              <a:t>, </a:t>
            </a:r>
            <a:r>
              <a:rPr lang="en-US" sz="1600" dirty="0" err="1"/>
              <a:t>опит</a:t>
            </a:r>
            <a:r>
              <a:rPr lang="en-US" sz="1600" dirty="0"/>
              <a:t>“, </a:t>
            </a:r>
            <a:r>
              <a:rPr lang="en-US" sz="1600" dirty="0" err="1"/>
              <a:t>четвърта</a:t>
            </a:r>
            <a:r>
              <a:rPr lang="en-US" sz="1600" dirty="0"/>
              <a:t> </a:t>
            </a:r>
            <a:r>
              <a:rPr lang="en-US" sz="1600" dirty="0" err="1"/>
              <a:t>книга</a:t>
            </a:r>
            <a:r>
              <a:rPr lang="en-US" sz="1600" dirty="0"/>
              <a:t>. </a:t>
            </a:r>
            <a:r>
              <a:rPr lang="en-US" sz="1600" dirty="0" err="1"/>
              <a:t>Изд</a:t>
            </a:r>
            <a:r>
              <a:rPr lang="en-US" sz="1600" dirty="0"/>
              <a:t>. „</a:t>
            </a:r>
            <a:r>
              <a:rPr lang="en-US" sz="1600" dirty="0" err="1"/>
              <a:t>Екс-Прес</a:t>
            </a:r>
            <a:r>
              <a:rPr lang="en-US" sz="1600" dirty="0"/>
              <a:t>“, </a:t>
            </a:r>
            <a:r>
              <a:rPr lang="en-US" sz="1600" dirty="0" err="1"/>
              <a:t>Асоциация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професорите</a:t>
            </a:r>
            <a:r>
              <a:rPr lang="en-US" sz="1600" dirty="0"/>
              <a:t> </a:t>
            </a:r>
            <a:r>
              <a:rPr lang="en-US" sz="1600" dirty="0" err="1"/>
              <a:t>от</a:t>
            </a:r>
            <a:r>
              <a:rPr lang="en-US" sz="1600" dirty="0"/>
              <a:t> </a:t>
            </a:r>
            <a:r>
              <a:rPr lang="en-US" sz="1600" dirty="0" err="1"/>
              <a:t>славянските</a:t>
            </a:r>
            <a:r>
              <a:rPr lang="en-US" sz="1600" dirty="0"/>
              <a:t> </a:t>
            </a:r>
            <a:r>
              <a:rPr lang="en-US" sz="1600" dirty="0" err="1"/>
              <a:t>страни</a:t>
            </a:r>
            <a:r>
              <a:rPr lang="en-US" sz="1600" dirty="0"/>
              <a:t> (АПСС), ISBN 978-954-490-676-4, с. 377-382.</a:t>
            </a:r>
          </a:p>
          <a:p>
            <a:pPr lvl="0"/>
            <a:r>
              <a:rPr lang="en-US" sz="1600" dirty="0" err="1"/>
              <a:t>Дишкова</a:t>
            </a:r>
            <a:r>
              <a:rPr lang="en-US" sz="1600" dirty="0"/>
              <a:t>, М. 2020. </a:t>
            </a:r>
            <a:r>
              <a:rPr lang="en-US" sz="1600" i="1" dirty="0" err="1"/>
              <a:t>Социалната</a:t>
            </a:r>
            <a:r>
              <a:rPr lang="en-US" sz="1600" i="1" dirty="0"/>
              <a:t> </a:t>
            </a:r>
            <a:r>
              <a:rPr lang="en-US" sz="1600" i="1" dirty="0" err="1"/>
              <a:t>роля</a:t>
            </a:r>
            <a:r>
              <a:rPr lang="en-US" sz="1600" i="1" dirty="0"/>
              <a:t> </a:t>
            </a:r>
            <a:r>
              <a:rPr lang="en-US" sz="1600" i="1" dirty="0" err="1"/>
              <a:t>на</a:t>
            </a:r>
            <a:r>
              <a:rPr lang="en-US" sz="1600" i="1" dirty="0"/>
              <a:t> </a:t>
            </a:r>
            <a:r>
              <a:rPr lang="en-US" sz="1600" i="1" dirty="0" err="1"/>
              <a:t>учителя</a:t>
            </a:r>
            <a:r>
              <a:rPr lang="en-US" sz="1600" i="1" dirty="0"/>
              <a:t> </a:t>
            </a:r>
            <a:r>
              <a:rPr lang="en-US" sz="1600" i="1" dirty="0" err="1"/>
              <a:t>като</a:t>
            </a:r>
            <a:r>
              <a:rPr lang="en-US" sz="1600" i="1" dirty="0"/>
              <a:t> </a:t>
            </a:r>
            <a:r>
              <a:rPr lang="en-US" sz="1600" i="1" dirty="0" err="1"/>
              <a:t>участник</a:t>
            </a:r>
            <a:r>
              <a:rPr lang="en-US" sz="1600" i="1" dirty="0"/>
              <a:t> в </a:t>
            </a:r>
            <a:r>
              <a:rPr lang="en-US" sz="1600" i="1" dirty="0" err="1"/>
              <a:t>закрилата</a:t>
            </a:r>
            <a:r>
              <a:rPr lang="en-US" sz="1600" i="1" dirty="0"/>
              <a:t> </a:t>
            </a:r>
            <a:r>
              <a:rPr lang="en-US" sz="1600" i="1" dirty="0" err="1"/>
              <a:t>на</a:t>
            </a:r>
            <a:r>
              <a:rPr lang="en-US" sz="1600" i="1" dirty="0"/>
              <a:t> </a:t>
            </a:r>
            <a:r>
              <a:rPr lang="en-US" sz="1600" i="1" dirty="0" err="1"/>
              <a:t>детето</a:t>
            </a:r>
            <a:r>
              <a:rPr lang="en-US" sz="1600" i="1" dirty="0"/>
              <a:t> и </a:t>
            </a:r>
            <a:r>
              <a:rPr lang="en-US" sz="1600" i="1" dirty="0" err="1"/>
              <a:t>като</a:t>
            </a:r>
            <a:r>
              <a:rPr lang="en-US" sz="1600" i="1" dirty="0"/>
              <a:t> </a:t>
            </a:r>
            <a:r>
              <a:rPr lang="en-US" sz="1600" i="1" dirty="0" err="1"/>
              <a:t>заместник-родител</a:t>
            </a:r>
            <a:r>
              <a:rPr lang="en-US" sz="1600" dirty="0"/>
              <a:t>. В – </a:t>
            </a:r>
            <a:r>
              <a:rPr lang="en-US" sz="1600" dirty="0" err="1"/>
              <a:t>Международната</a:t>
            </a:r>
            <a:r>
              <a:rPr lang="en-US" sz="1600" dirty="0"/>
              <a:t> </a:t>
            </a:r>
            <a:r>
              <a:rPr lang="en-US" sz="1600" dirty="0" err="1"/>
              <a:t>научно</a:t>
            </a:r>
            <a:r>
              <a:rPr lang="en-US" sz="1600" dirty="0"/>
              <a:t> - </a:t>
            </a:r>
            <a:r>
              <a:rPr lang="en-US" sz="1600" dirty="0" err="1"/>
              <a:t>практическа</a:t>
            </a:r>
            <a:r>
              <a:rPr lang="en-US" sz="1600" dirty="0"/>
              <a:t> </a:t>
            </a:r>
            <a:r>
              <a:rPr lang="en-US" sz="1600" dirty="0" err="1"/>
              <a:t>конференция</a:t>
            </a:r>
            <a:r>
              <a:rPr lang="en-US" sz="1600" dirty="0"/>
              <a:t> "</a:t>
            </a:r>
            <a:r>
              <a:rPr lang="en-US" sz="1600" dirty="0" err="1"/>
              <a:t>Наставничеството</a:t>
            </a:r>
            <a:r>
              <a:rPr lang="en-US" sz="1600" dirty="0"/>
              <a:t>: </a:t>
            </a:r>
            <a:r>
              <a:rPr lang="en-US" sz="1600" dirty="0" err="1"/>
              <a:t>класичност</a:t>
            </a:r>
            <a:r>
              <a:rPr lang="en-US" sz="1600" dirty="0"/>
              <a:t> и </a:t>
            </a:r>
            <a:r>
              <a:rPr lang="en-US" sz="1600" dirty="0" err="1"/>
              <a:t>модерност</a:t>
            </a:r>
            <a:r>
              <a:rPr lang="en-US" sz="1600" dirty="0"/>
              <a:t>", 30.10.2020 г.,  </a:t>
            </a:r>
            <a:r>
              <a:rPr lang="en-US" sz="1600" dirty="0" err="1"/>
              <a:t>Враца</a:t>
            </a:r>
            <a:r>
              <a:rPr lang="en-US" sz="1600" dirty="0"/>
              <a:t>, (</a:t>
            </a:r>
            <a:r>
              <a:rPr lang="en-US" sz="1600" dirty="0" err="1"/>
              <a:t>под</a:t>
            </a:r>
            <a:r>
              <a:rPr lang="en-US" sz="1600" dirty="0"/>
              <a:t> </a:t>
            </a:r>
            <a:r>
              <a:rPr lang="en-US" sz="1600" dirty="0" err="1"/>
              <a:t>печат</a:t>
            </a:r>
            <a:r>
              <a:rPr lang="en-US" sz="1600" dirty="0"/>
              <a:t>).</a:t>
            </a:r>
          </a:p>
          <a:p>
            <a:pPr lvl="0"/>
            <a:r>
              <a:rPr lang="en-US" sz="1600" dirty="0" err="1"/>
              <a:t>Иванова</a:t>
            </a:r>
            <a:r>
              <a:rPr lang="en-US" sz="1600" dirty="0"/>
              <a:t>, Т. 2020. </a:t>
            </a:r>
            <a:r>
              <a:rPr lang="en-US" sz="1600" i="1" dirty="0" err="1"/>
              <a:t>Възгледите</a:t>
            </a:r>
            <a:r>
              <a:rPr lang="en-US" sz="1600" i="1" dirty="0"/>
              <a:t> </a:t>
            </a:r>
            <a:r>
              <a:rPr lang="en-US" sz="1600" i="1" dirty="0" err="1"/>
              <a:t>на</a:t>
            </a:r>
            <a:r>
              <a:rPr lang="en-US" sz="1600" i="1" dirty="0"/>
              <a:t> </a:t>
            </a:r>
            <a:r>
              <a:rPr lang="en-US" sz="1600" i="1" dirty="0" err="1"/>
              <a:t>Николай</a:t>
            </a:r>
            <a:r>
              <a:rPr lang="en-US" sz="1600" i="1" dirty="0"/>
              <a:t> </a:t>
            </a:r>
            <a:r>
              <a:rPr lang="en-US" sz="1600" i="1" dirty="0" err="1"/>
              <a:t>Райнов</a:t>
            </a:r>
            <a:r>
              <a:rPr lang="en-US" sz="1600" i="1" dirty="0"/>
              <a:t> </a:t>
            </a:r>
            <a:r>
              <a:rPr lang="en-US" sz="1600" i="1" dirty="0" err="1"/>
              <a:t>за</a:t>
            </a:r>
            <a:r>
              <a:rPr lang="en-US" sz="1600" i="1" dirty="0"/>
              <a:t> </a:t>
            </a:r>
            <a:r>
              <a:rPr lang="en-US" sz="1600" i="1" dirty="0" err="1"/>
              <a:t>взаимодействието</a:t>
            </a:r>
            <a:r>
              <a:rPr lang="en-US" sz="1600" i="1" dirty="0"/>
              <a:t> </a:t>
            </a:r>
            <a:r>
              <a:rPr lang="en-US" sz="1600" i="1" dirty="0" err="1"/>
              <a:t>образование-изкуство</a:t>
            </a:r>
            <a:r>
              <a:rPr lang="en-US" sz="1600" i="1" dirty="0"/>
              <a:t> и </a:t>
            </a:r>
            <a:r>
              <a:rPr lang="en-US" sz="1600" i="1" dirty="0" err="1"/>
              <a:t>професионалните</a:t>
            </a:r>
            <a:r>
              <a:rPr lang="en-US" sz="1600" i="1" dirty="0"/>
              <a:t> </a:t>
            </a:r>
            <a:r>
              <a:rPr lang="en-US" sz="1600" i="1" dirty="0" err="1"/>
              <a:t>роли</a:t>
            </a:r>
            <a:r>
              <a:rPr lang="en-US" sz="1600" i="1" dirty="0"/>
              <a:t> </a:t>
            </a:r>
            <a:r>
              <a:rPr lang="en-US" sz="1600" i="1" dirty="0" err="1"/>
              <a:t>на</a:t>
            </a:r>
            <a:r>
              <a:rPr lang="en-US" sz="1600" i="1" dirty="0"/>
              <a:t> </a:t>
            </a:r>
            <a:r>
              <a:rPr lang="en-US" sz="1600" i="1" dirty="0" err="1"/>
              <a:t>учителя</a:t>
            </a:r>
            <a:r>
              <a:rPr lang="en-US" sz="1600" i="1" dirty="0"/>
              <a:t>. </a:t>
            </a:r>
            <a:r>
              <a:rPr lang="en-US" sz="1600" dirty="0"/>
              <a:t>В – </a:t>
            </a:r>
            <a:r>
              <a:rPr lang="en-US" sz="1600" dirty="0" err="1"/>
              <a:t>Сборник</a:t>
            </a:r>
            <a:r>
              <a:rPr lang="en-US" sz="1600" dirty="0"/>
              <a:t> с </a:t>
            </a:r>
            <a:r>
              <a:rPr lang="en-US" sz="1600" dirty="0" err="1"/>
              <a:t>доклади</a:t>
            </a:r>
            <a:r>
              <a:rPr lang="en-US" sz="1600" dirty="0"/>
              <a:t> </a:t>
            </a:r>
            <a:r>
              <a:rPr lang="en-US" sz="1600" dirty="0" err="1"/>
              <a:t>от</a:t>
            </a:r>
            <a:r>
              <a:rPr lang="en-US" sz="1600" dirty="0"/>
              <a:t> </a:t>
            </a:r>
            <a:r>
              <a:rPr lang="en-US" sz="1600" dirty="0" err="1"/>
              <a:t>Научно-практическа</a:t>
            </a:r>
            <a:r>
              <a:rPr lang="en-US" sz="1600" dirty="0"/>
              <a:t> </a:t>
            </a:r>
            <a:r>
              <a:rPr lang="en-US" sz="1600" dirty="0" err="1"/>
              <a:t>конференция</a:t>
            </a:r>
            <a:r>
              <a:rPr lang="en-US" sz="1600" i="1" dirty="0"/>
              <a:t> „</a:t>
            </a:r>
            <a:r>
              <a:rPr lang="en-US" sz="1600" dirty="0" err="1"/>
              <a:t>Образование</a:t>
            </a:r>
            <a:r>
              <a:rPr lang="en-US" sz="1600" dirty="0"/>
              <a:t> и </a:t>
            </a:r>
            <a:r>
              <a:rPr lang="en-US" sz="1600" dirty="0" err="1"/>
              <a:t>изкуства</a:t>
            </a:r>
            <a:r>
              <a:rPr lang="en-US" sz="1600" dirty="0"/>
              <a:t>: </a:t>
            </a:r>
            <a:r>
              <a:rPr lang="en-US" sz="1600" dirty="0" err="1"/>
              <a:t>традиции</a:t>
            </a:r>
            <a:r>
              <a:rPr lang="en-US" sz="1600" dirty="0"/>
              <a:t> и </a:t>
            </a:r>
            <a:r>
              <a:rPr lang="en-US" sz="1600" dirty="0" err="1"/>
              <a:t>перспективи</a:t>
            </a:r>
            <a:r>
              <a:rPr lang="en-US" sz="1600" dirty="0"/>
              <a:t>“, </a:t>
            </a:r>
            <a:r>
              <a:rPr lang="en-US" sz="1600" dirty="0" err="1"/>
              <a:t>посветена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80-годишнината </a:t>
            </a:r>
            <a:r>
              <a:rPr lang="en-US" sz="1600" dirty="0" err="1"/>
              <a:t>от</a:t>
            </a:r>
            <a:r>
              <a:rPr lang="en-US" sz="1600" dirty="0"/>
              <a:t> </a:t>
            </a:r>
            <a:r>
              <a:rPr lang="en-US" sz="1600" dirty="0" err="1"/>
              <a:t>рождението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проф</a:t>
            </a:r>
            <a:r>
              <a:rPr lang="en-US" sz="1600" dirty="0"/>
              <a:t>. Г. </a:t>
            </a:r>
            <a:r>
              <a:rPr lang="en-US" sz="1600" dirty="0" err="1"/>
              <a:t>Бижков</a:t>
            </a:r>
            <a:r>
              <a:rPr lang="en-US" sz="1600" dirty="0"/>
              <a:t>. УИ „</a:t>
            </a:r>
            <a:r>
              <a:rPr lang="en-US" sz="1600" dirty="0" err="1"/>
              <a:t>Св</a:t>
            </a:r>
            <a:r>
              <a:rPr lang="en-US" sz="1600" dirty="0"/>
              <a:t>. </a:t>
            </a:r>
            <a:r>
              <a:rPr lang="en-US" sz="1600" dirty="0" err="1"/>
              <a:t>Климент</a:t>
            </a:r>
            <a:r>
              <a:rPr lang="en-US" sz="1600" dirty="0"/>
              <a:t> </a:t>
            </a:r>
            <a:r>
              <a:rPr lang="en-US" sz="1600" dirty="0" err="1"/>
              <a:t>Охридски</a:t>
            </a:r>
            <a:r>
              <a:rPr lang="en-US" sz="1600" dirty="0"/>
              <a:t>“, С., 2020, ISBN: 978-954-07-5061-3. С.1069-1073.</a:t>
            </a:r>
          </a:p>
          <a:p>
            <a:pPr lvl="0"/>
            <a:r>
              <a:rPr lang="en-US" sz="1600" dirty="0" err="1"/>
              <a:t>Калоянова</a:t>
            </a:r>
            <a:r>
              <a:rPr lang="en-US" sz="1600" dirty="0"/>
              <a:t>, Н. 2020. </a:t>
            </a:r>
            <a:r>
              <a:rPr lang="en-US" sz="1600" dirty="0" err="1"/>
              <a:t>Статусно-ролеви</a:t>
            </a:r>
            <a:r>
              <a:rPr lang="en-US" sz="1600" dirty="0"/>
              <a:t> </a:t>
            </a:r>
            <a:r>
              <a:rPr lang="en-US" sz="1600" dirty="0" err="1"/>
              <a:t>модели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учители</a:t>
            </a:r>
            <a:r>
              <a:rPr lang="en-US" sz="1600" dirty="0"/>
              <a:t> в </a:t>
            </a:r>
            <a:r>
              <a:rPr lang="en-US" sz="1600" dirty="0" err="1"/>
              <a:t>процеса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взаимно</a:t>
            </a:r>
            <a:r>
              <a:rPr lang="en-US" sz="1600" dirty="0"/>
              <a:t> </a:t>
            </a:r>
            <a:r>
              <a:rPr lang="en-US" sz="1600" dirty="0" err="1"/>
              <a:t>възприемане</a:t>
            </a:r>
            <a:r>
              <a:rPr lang="en-US" sz="1600" dirty="0"/>
              <a:t> </a:t>
            </a:r>
            <a:r>
              <a:rPr lang="en-US" sz="1600" dirty="0" err="1"/>
              <a:t>при</a:t>
            </a:r>
            <a:r>
              <a:rPr lang="en-US" sz="1600" dirty="0"/>
              <a:t> </a:t>
            </a:r>
            <a:r>
              <a:rPr lang="en-US" sz="1600" dirty="0" err="1"/>
              <a:t>педагогическо</a:t>
            </a:r>
            <a:r>
              <a:rPr lang="en-US" sz="1600" dirty="0"/>
              <a:t> </a:t>
            </a:r>
            <a:r>
              <a:rPr lang="en-US" sz="1600" dirty="0" err="1"/>
              <a:t>общуване</a:t>
            </a:r>
            <a:r>
              <a:rPr lang="en-US" sz="1600" dirty="0"/>
              <a:t>. В – </a:t>
            </a:r>
            <a:r>
              <a:rPr lang="en-US" sz="1600" dirty="0" err="1"/>
              <a:t>сп</a:t>
            </a:r>
            <a:r>
              <a:rPr lang="en-US" sz="1600" dirty="0"/>
              <a:t>. </a:t>
            </a:r>
            <a:r>
              <a:rPr lang="en-US" sz="1600" dirty="0" err="1"/>
              <a:t>Управление</a:t>
            </a:r>
            <a:r>
              <a:rPr lang="en-US" sz="1600" dirty="0"/>
              <a:t> и </a:t>
            </a:r>
            <a:r>
              <a:rPr lang="en-US" sz="1600" dirty="0" err="1"/>
              <a:t>образование</a:t>
            </a:r>
            <a:r>
              <a:rPr lang="en-US" sz="1600" dirty="0"/>
              <a:t> т.16 (3) 2020, ISSN: 13126121, </a:t>
            </a:r>
            <a:r>
              <a:rPr lang="en-US" sz="1600" dirty="0" err="1"/>
              <a:t>стр</a:t>
            </a:r>
            <a:r>
              <a:rPr lang="en-US" sz="1600" dirty="0"/>
              <a:t>. 158-168</a:t>
            </a:r>
          </a:p>
          <a:p>
            <a:pPr lvl="0"/>
            <a:r>
              <a:rPr lang="en-US" sz="1600" dirty="0" err="1"/>
              <a:t>Калоянова</a:t>
            </a:r>
            <a:r>
              <a:rPr lang="en-US" sz="1600" dirty="0"/>
              <a:t>, Н. 2020. </a:t>
            </a:r>
            <a:r>
              <a:rPr lang="en-US" sz="1600" dirty="0" err="1"/>
              <a:t>Статусно-ролеви</a:t>
            </a:r>
            <a:r>
              <a:rPr lang="en-US" sz="1600" dirty="0"/>
              <a:t> </a:t>
            </a:r>
            <a:r>
              <a:rPr lang="en-US" sz="1600" dirty="0" err="1"/>
              <a:t>модели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учители</a:t>
            </a:r>
            <a:r>
              <a:rPr lang="en-US" sz="1600" dirty="0"/>
              <a:t> </a:t>
            </a:r>
            <a:r>
              <a:rPr lang="en-US" sz="1600" dirty="0" err="1"/>
              <a:t>според</a:t>
            </a:r>
            <a:r>
              <a:rPr lang="en-US" sz="1600" dirty="0"/>
              <a:t> </a:t>
            </a:r>
            <a:r>
              <a:rPr lang="en-US" sz="1600" dirty="0" err="1"/>
              <a:t>характера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междуличностното</a:t>
            </a:r>
            <a:r>
              <a:rPr lang="en-US" sz="1600" dirty="0"/>
              <a:t> </a:t>
            </a:r>
            <a:r>
              <a:rPr lang="en-US" sz="1600" dirty="0" err="1"/>
              <a:t>взаимодействие</a:t>
            </a:r>
            <a:r>
              <a:rPr lang="en-US" sz="1600" dirty="0"/>
              <a:t> </a:t>
            </a:r>
            <a:r>
              <a:rPr lang="en-US" sz="1600" dirty="0" err="1"/>
              <a:t>при</a:t>
            </a:r>
            <a:r>
              <a:rPr lang="en-US" sz="1600" dirty="0"/>
              <a:t> </a:t>
            </a:r>
            <a:r>
              <a:rPr lang="en-US" sz="1600" dirty="0" err="1"/>
              <a:t>педагогическо</a:t>
            </a:r>
            <a:r>
              <a:rPr lang="en-US" sz="1600" dirty="0"/>
              <a:t> </a:t>
            </a:r>
            <a:r>
              <a:rPr lang="en-US" sz="1600" dirty="0" err="1"/>
              <a:t>общуване</a:t>
            </a:r>
            <a:r>
              <a:rPr lang="en-US" sz="1600" dirty="0"/>
              <a:t>. В – е-</a:t>
            </a:r>
            <a:r>
              <a:rPr lang="en-US" sz="1600" dirty="0" err="1"/>
              <a:t>сп</a:t>
            </a:r>
            <a:r>
              <a:rPr lang="en-US" sz="1600" dirty="0"/>
              <a:t>. </a:t>
            </a:r>
            <a:r>
              <a:rPr lang="en-US" sz="1600" dirty="0" err="1"/>
              <a:t>Наука</a:t>
            </a:r>
            <a:r>
              <a:rPr lang="en-US" sz="1600" dirty="0"/>
              <a:t> и </a:t>
            </a:r>
            <a:r>
              <a:rPr lang="en-US" sz="1600" dirty="0" err="1"/>
              <a:t>образование</a:t>
            </a:r>
            <a:r>
              <a:rPr lang="en-US" sz="1600" dirty="0"/>
              <a:t>, бр.3, ISSN 2683-0191 (online).</a:t>
            </a:r>
            <a:endParaRPr lang="en-US" sz="1600" b="1" dirty="0"/>
          </a:p>
          <a:p>
            <a:pPr lvl="0"/>
            <a:r>
              <a:rPr lang="en-US" sz="1600" dirty="0"/>
              <a:t>Kaloyanova, N. 2020. </a:t>
            </a:r>
            <a:r>
              <a:rPr lang="en-US" sz="1600" i="1" dirty="0"/>
              <a:t>Preschool teacher’s attitudes to their own authority</a:t>
            </a:r>
            <a:r>
              <a:rPr lang="en-US" sz="1600" dirty="0"/>
              <a:t>. IN - </a:t>
            </a:r>
            <a:r>
              <a:rPr lang="en-US" sz="1600" dirty="0" err="1"/>
              <a:t>Дошкольное</a:t>
            </a:r>
            <a:r>
              <a:rPr lang="en-US" sz="1600" dirty="0"/>
              <a:t> </a:t>
            </a:r>
            <a:r>
              <a:rPr lang="en-US" sz="1600" dirty="0" err="1"/>
              <a:t>образование</a:t>
            </a:r>
            <a:r>
              <a:rPr lang="en-US" sz="1600" dirty="0"/>
              <a:t>: </a:t>
            </a:r>
            <a:r>
              <a:rPr lang="en-US" sz="1600" dirty="0" err="1"/>
              <a:t>опыт</a:t>
            </a:r>
            <a:r>
              <a:rPr lang="en-US" sz="1600" dirty="0"/>
              <a:t>, </a:t>
            </a:r>
            <a:r>
              <a:rPr lang="en-US" sz="1600" dirty="0" err="1"/>
              <a:t>проблемы</a:t>
            </a:r>
            <a:r>
              <a:rPr lang="en-US" sz="1600" dirty="0"/>
              <a:t>, </a:t>
            </a:r>
            <a:r>
              <a:rPr lang="en-US" sz="1600" dirty="0" err="1"/>
              <a:t>перспективы</a:t>
            </a:r>
            <a:r>
              <a:rPr lang="en-US" sz="1600" dirty="0"/>
              <a:t> </a:t>
            </a:r>
            <a:r>
              <a:rPr lang="en-US" sz="1600" dirty="0" err="1"/>
              <a:t>Сборник</a:t>
            </a:r>
            <a:r>
              <a:rPr lang="en-US" sz="1600" dirty="0"/>
              <a:t> </a:t>
            </a:r>
            <a:r>
              <a:rPr lang="en-US" sz="1600" dirty="0" err="1"/>
              <a:t>научных</a:t>
            </a:r>
            <a:r>
              <a:rPr lang="en-US" sz="1600" dirty="0"/>
              <a:t> </a:t>
            </a:r>
            <a:r>
              <a:rPr lang="en-US" sz="1600" dirty="0" err="1"/>
              <a:t>статей</a:t>
            </a:r>
            <a:r>
              <a:rPr lang="en-US" sz="1600" dirty="0"/>
              <a:t> ХI </a:t>
            </a:r>
            <a:r>
              <a:rPr lang="en-US" sz="1600" dirty="0" err="1"/>
              <a:t>Международного</a:t>
            </a:r>
            <a:r>
              <a:rPr lang="en-US" sz="1600" dirty="0"/>
              <a:t> </a:t>
            </a:r>
            <a:r>
              <a:rPr lang="en-US" sz="1600" dirty="0" err="1"/>
              <a:t>научно-практического</a:t>
            </a:r>
            <a:r>
              <a:rPr lang="en-US" sz="1600" dirty="0"/>
              <a:t> </a:t>
            </a:r>
            <a:r>
              <a:rPr lang="en-US" sz="1600" dirty="0" err="1"/>
              <a:t>семинара</a:t>
            </a:r>
            <a:r>
              <a:rPr lang="en-US" sz="1600" dirty="0"/>
              <a:t> (</a:t>
            </a:r>
            <a:r>
              <a:rPr lang="en-US" sz="1600" dirty="0" err="1"/>
              <a:t>Барановичи</a:t>
            </a:r>
            <a:r>
              <a:rPr lang="en-US" sz="1600" dirty="0"/>
              <a:t>, 26—27 </a:t>
            </a:r>
            <a:r>
              <a:rPr lang="en-US" sz="1600" dirty="0" err="1"/>
              <a:t>марта</a:t>
            </a:r>
            <a:r>
              <a:rPr lang="en-US" sz="1600" dirty="0"/>
              <a:t> 2020 </a:t>
            </a:r>
            <a:r>
              <a:rPr lang="en-US" sz="1600" dirty="0" err="1"/>
              <a:t>года</a:t>
            </a:r>
            <a:r>
              <a:rPr lang="en-US" sz="1600" dirty="0"/>
              <a:t>), ISBN 978-985-498-904-4, pp. 15-17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46765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59D7C1-6E25-48C3-B420-ED45FFDB7D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7262" y="0"/>
            <a:ext cx="6064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4EBE0-04D0-42B1-93D5-4FC7C9EBA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691" y="2054942"/>
            <a:ext cx="6072309" cy="1828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F6089B0-B4A0-4E75-BCAC-7B561ADD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9950" y="2194560"/>
            <a:ext cx="5418961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4200" spc="150" dirty="0" err="1">
                <a:solidFill>
                  <a:schemeClr val="tx2"/>
                </a:solidFill>
              </a:rPr>
              <a:t>финансов</a:t>
            </a:r>
            <a:r>
              <a:rPr lang="en-US" sz="4200" spc="150" dirty="0">
                <a:solidFill>
                  <a:schemeClr val="tx2"/>
                </a:solidFill>
              </a:rPr>
              <a:t> </a:t>
            </a:r>
            <a:r>
              <a:rPr lang="en-US" sz="4200" spc="150" dirty="0" err="1">
                <a:solidFill>
                  <a:schemeClr val="tx2"/>
                </a:solidFill>
              </a:rPr>
              <a:t>отчет</a:t>
            </a:r>
            <a:r>
              <a:rPr lang="en-US" sz="4200" spc="150" dirty="0">
                <a:solidFill>
                  <a:schemeClr val="tx2"/>
                </a:solidFill>
              </a:rPr>
              <a:t> </a:t>
            </a:r>
            <a:r>
              <a:rPr lang="en-US" sz="4200" spc="150" dirty="0" err="1">
                <a:solidFill>
                  <a:schemeClr val="tx2"/>
                </a:solidFill>
              </a:rPr>
              <a:t>за</a:t>
            </a:r>
            <a:r>
              <a:rPr lang="en-US" sz="4200" spc="150" dirty="0">
                <a:solidFill>
                  <a:schemeClr val="tx2"/>
                </a:solidFill>
              </a:rPr>
              <a:t> </a:t>
            </a:r>
            <a:r>
              <a:rPr lang="bg-BG" sz="4200" spc="150" dirty="0">
                <a:solidFill>
                  <a:schemeClr val="tx2"/>
                </a:solidFill>
              </a:rPr>
              <a:t>ПЪРВИ </a:t>
            </a:r>
            <a:r>
              <a:rPr lang="en-US" sz="4200" spc="150" dirty="0" err="1">
                <a:solidFill>
                  <a:schemeClr val="tx2"/>
                </a:solidFill>
              </a:rPr>
              <a:t>етап</a:t>
            </a:r>
            <a:r>
              <a:rPr lang="en-US" sz="4200" spc="150" dirty="0">
                <a:solidFill>
                  <a:schemeClr val="tx2"/>
                </a:solidFill>
              </a:rPr>
              <a:t> </a:t>
            </a:r>
            <a:r>
              <a:rPr lang="en-US" sz="4200" spc="150" dirty="0" err="1">
                <a:solidFill>
                  <a:schemeClr val="tx2"/>
                </a:solidFill>
              </a:rPr>
              <a:t>на</a:t>
            </a:r>
            <a:r>
              <a:rPr lang="en-US" sz="4200" spc="150" dirty="0">
                <a:solidFill>
                  <a:schemeClr val="tx2"/>
                </a:solidFill>
              </a:rPr>
              <a:t> </a:t>
            </a:r>
            <a:r>
              <a:rPr lang="en-US" sz="4200" spc="150" dirty="0" err="1">
                <a:solidFill>
                  <a:schemeClr val="tx2"/>
                </a:solidFill>
              </a:rPr>
              <a:t>проекта</a:t>
            </a:r>
            <a:endParaRPr lang="en-US" sz="4200" spc="150" dirty="0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EAEB6D-60FF-455D-B8CC-2AC963CE03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8" name="Обект 7">
            <a:extLst>
              <a:ext uri="{FF2B5EF4-FFF2-40B4-BE49-F238E27FC236}">
                <a16:creationId xmlns:a16="http://schemas.microsoft.com/office/drawing/2014/main" id="{3B9AB0F5-8BB2-4528-8890-72F0EFCBAB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988697"/>
              </p:ext>
            </p:extLst>
          </p:nvPr>
        </p:nvGraphicFramePr>
        <p:xfrm>
          <a:off x="161377" y="276977"/>
          <a:ext cx="5796938" cy="6304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3" imgW="5552853" imgH="6039105" progId="Excel.Sheet.8">
                  <p:embed/>
                </p:oleObj>
              </mc:Choice>
              <mc:Fallback>
                <p:oleObj name="Worksheet" r:id="rId3" imgW="5552853" imgH="603910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377" y="276977"/>
                        <a:ext cx="5796938" cy="6304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8646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 ленти">
  <a:themeElements>
    <a:clrScheme name="На ленти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На лент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На лен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Override1.xml><?xml version="1.0" encoding="utf-8"?>
<a:themeOverride xmlns:a="http://schemas.openxmlformats.org/drawingml/2006/main">
  <a:clrScheme name="На ленти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417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Corbel</vt:lpstr>
      <vt:lpstr>Times New Roman</vt:lpstr>
      <vt:lpstr>Wingdings</vt:lpstr>
      <vt:lpstr>На ленти</vt:lpstr>
      <vt:lpstr>Worksheet</vt:lpstr>
      <vt:lpstr>Тенденции и перспективи в развитието на статусно-ролевите модели и ключовите компетентности на български учители</vt:lpstr>
      <vt:lpstr>Научен колектив на проекта</vt:lpstr>
      <vt:lpstr>Изследователски ЦЕЛИ И ЗАДАЧИ</vt:lpstr>
      <vt:lpstr>постигнати научни резултати</vt:lpstr>
      <vt:lpstr>публикационна дейност</vt:lpstr>
      <vt:lpstr>финансов отчет за ПЪРВИ етап на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и перспективи в развитието на статусно-ролевите модели и ключовите компетентности на български учители</dc:title>
  <dc:creator>Nadezhda Kaloyanova</dc:creator>
  <cp:lastModifiedBy>V.Manova</cp:lastModifiedBy>
  <cp:revision>1</cp:revision>
  <dcterms:created xsi:type="dcterms:W3CDTF">2020-12-08T15:04:17Z</dcterms:created>
  <dcterms:modified xsi:type="dcterms:W3CDTF">2020-12-09T07:25:51Z</dcterms:modified>
</cp:coreProperties>
</file>