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3" r:id="rId5"/>
    <p:sldId id="269" r:id="rId6"/>
    <p:sldId id="265" r:id="rId7"/>
    <p:sldId id="268" r:id="rId8"/>
    <p:sldId id="267" r:id="rId9"/>
    <p:sldId id="266" r:id="rId10"/>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5" autoAdjust="0"/>
    <p:restoredTop sz="94660"/>
  </p:normalViewPr>
  <p:slideViewPr>
    <p:cSldViewPr snapToGrid="0">
      <p:cViewPr varScale="1">
        <p:scale>
          <a:sx n="77" d="100"/>
          <a:sy n="77" d="100"/>
        </p:scale>
        <p:origin x="120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A6A84D-ABD1-45B5-A47F-932454608F49}" type="datetimeFigureOut">
              <a:rPr lang="bg-BG" smtClean="0"/>
              <a:t>13.12.2021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6903A9B-1CE6-4C12-B619-3895F5408C0F}" type="slidenum">
              <a:rPr lang="bg-BG" smtClean="0"/>
              <a:t>‹#›</a:t>
            </a:fld>
            <a:endParaRPr lang="bg-BG"/>
          </a:p>
        </p:txBody>
      </p:sp>
    </p:spTree>
    <p:extLst>
      <p:ext uri="{BB962C8B-B14F-4D97-AF65-F5344CB8AC3E}">
        <p14:creationId xmlns:p14="http://schemas.microsoft.com/office/powerpoint/2010/main" val="17724891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09194" y="2990722"/>
            <a:ext cx="7886700" cy="1325563"/>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A6A84D-ABD1-45B5-A47F-932454608F49}" type="datetimeFigureOut">
              <a:rPr lang="bg-BG" smtClean="0"/>
              <a:t>13.12.2021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6903A9B-1CE6-4C12-B619-3895F5408C0F}" type="slidenum">
              <a:rPr lang="bg-BG" smtClean="0"/>
              <a:t>‹#›</a:t>
            </a:fld>
            <a:endParaRPr lang="bg-BG"/>
          </a:p>
        </p:txBody>
      </p:sp>
    </p:spTree>
    <p:extLst>
      <p:ext uri="{BB962C8B-B14F-4D97-AF65-F5344CB8AC3E}">
        <p14:creationId xmlns:p14="http://schemas.microsoft.com/office/powerpoint/2010/main" val="1540731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A6A84D-ABD1-45B5-A47F-932454608F49}" type="datetimeFigureOut">
              <a:rPr lang="bg-BG" smtClean="0"/>
              <a:t>13.12.2021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6903A9B-1CE6-4C12-B619-3895F5408C0F}" type="slidenum">
              <a:rPr lang="bg-BG" smtClean="0"/>
              <a:t>‹#›</a:t>
            </a:fld>
            <a:endParaRPr lang="bg-BG"/>
          </a:p>
        </p:txBody>
      </p:sp>
    </p:spTree>
    <p:extLst>
      <p:ext uri="{BB962C8B-B14F-4D97-AF65-F5344CB8AC3E}">
        <p14:creationId xmlns:p14="http://schemas.microsoft.com/office/powerpoint/2010/main" val="3053795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9194" y="2990722"/>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A6A84D-ABD1-45B5-A47F-932454608F49}" type="datetimeFigureOut">
              <a:rPr lang="bg-BG" smtClean="0"/>
              <a:t>13.12.2021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6903A9B-1CE6-4C12-B619-3895F5408C0F}" type="slidenum">
              <a:rPr lang="bg-BG" smtClean="0"/>
              <a:t>‹#›</a:t>
            </a:fld>
            <a:endParaRPr lang="bg-BG"/>
          </a:p>
        </p:txBody>
      </p:sp>
    </p:spTree>
    <p:extLst>
      <p:ext uri="{BB962C8B-B14F-4D97-AF65-F5344CB8AC3E}">
        <p14:creationId xmlns:p14="http://schemas.microsoft.com/office/powerpoint/2010/main" val="150779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A6A84D-ABD1-45B5-A47F-932454608F49}" type="datetimeFigureOut">
              <a:rPr lang="bg-BG" smtClean="0"/>
              <a:t>13.12.2021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6903A9B-1CE6-4C12-B619-3895F5408C0F}" type="slidenum">
              <a:rPr lang="bg-BG" smtClean="0"/>
              <a:t>‹#›</a:t>
            </a:fld>
            <a:endParaRPr lang="bg-BG"/>
          </a:p>
        </p:txBody>
      </p:sp>
    </p:spTree>
    <p:extLst>
      <p:ext uri="{BB962C8B-B14F-4D97-AF65-F5344CB8AC3E}">
        <p14:creationId xmlns:p14="http://schemas.microsoft.com/office/powerpoint/2010/main" val="602640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9194" y="2990722"/>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A6A84D-ABD1-45B5-A47F-932454608F49}" type="datetimeFigureOut">
              <a:rPr lang="bg-BG" smtClean="0"/>
              <a:t>13.12.2021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6903A9B-1CE6-4C12-B619-3895F5408C0F}" type="slidenum">
              <a:rPr lang="bg-BG" smtClean="0"/>
              <a:t>‹#›</a:t>
            </a:fld>
            <a:endParaRPr lang="bg-BG"/>
          </a:p>
        </p:txBody>
      </p:sp>
    </p:spTree>
    <p:extLst>
      <p:ext uri="{BB962C8B-B14F-4D97-AF65-F5344CB8AC3E}">
        <p14:creationId xmlns:p14="http://schemas.microsoft.com/office/powerpoint/2010/main" val="3184948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A6A84D-ABD1-45B5-A47F-932454608F49}" type="datetimeFigureOut">
              <a:rPr lang="bg-BG" smtClean="0"/>
              <a:t>13.12.2021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6903A9B-1CE6-4C12-B619-3895F5408C0F}" type="slidenum">
              <a:rPr lang="bg-BG" smtClean="0"/>
              <a:t>‹#›</a:t>
            </a:fld>
            <a:endParaRPr lang="bg-BG"/>
          </a:p>
        </p:txBody>
      </p:sp>
    </p:spTree>
    <p:extLst>
      <p:ext uri="{BB962C8B-B14F-4D97-AF65-F5344CB8AC3E}">
        <p14:creationId xmlns:p14="http://schemas.microsoft.com/office/powerpoint/2010/main" val="1359623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9194" y="2990722"/>
            <a:ext cx="7886700" cy="1325563"/>
          </a:xfrm>
          <a:prstGeom prst="rect">
            <a:avLst/>
          </a:prstGeo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8BA6A84D-ABD1-45B5-A47F-932454608F49}" type="datetimeFigureOut">
              <a:rPr lang="bg-BG" smtClean="0"/>
              <a:t>13.12.2021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6903A9B-1CE6-4C12-B619-3895F5408C0F}" type="slidenum">
              <a:rPr lang="bg-BG" smtClean="0"/>
              <a:t>‹#›</a:t>
            </a:fld>
            <a:endParaRPr lang="bg-BG"/>
          </a:p>
        </p:txBody>
      </p:sp>
    </p:spTree>
    <p:extLst>
      <p:ext uri="{BB962C8B-B14F-4D97-AF65-F5344CB8AC3E}">
        <p14:creationId xmlns:p14="http://schemas.microsoft.com/office/powerpoint/2010/main" val="350891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A6A84D-ABD1-45B5-A47F-932454608F49}" type="datetimeFigureOut">
              <a:rPr lang="bg-BG" smtClean="0"/>
              <a:t>13.12.2021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6903A9B-1CE6-4C12-B619-3895F5408C0F}" type="slidenum">
              <a:rPr lang="bg-BG" smtClean="0"/>
              <a:t>‹#›</a:t>
            </a:fld>
            <a:endParaRPr lang="bg-BG"/>
          </a:p>
        </p:txBody>
      </p:sp>
    </p:spTree>
    <p:extLst>
      <p:ext uri="{BB962C8B-B14F-4D97-AF65-F5344CB8AC3E}">
        <p14:creationId xmlns:p14="http://schemas.microsoft.com/office/powerpoint/2010/main" val="2392144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A6A84D-ABD1-45B5-A47F-932454608F49}" type="datetimeFigureOut">
              <a:rPr lang="bg-BG" smtClean="0"/>
              <a:t>13.12.2021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6903A9B-1CE6-4C12-B619-3895F5408C0F}" type="slidenum">
              <a:rPr lang="bg-BG" smtClean="0"/>
              <a:t>‹#›</a:t>
            </a:fld>
            <a:endParaRPr lang="bg-BG"/>
          </a:p>
        </p:txBody>
      </p:sp>
    </p:spTree>
    <p:extLst>
      <p:ext uri="{BB962C8B-B14F-4D97-AF65-F5344CB8AC3E}">
        <p14:creationId xmlns:p14="http://schemas.microsoft.com/office/powerpoint/2010/main" val="2717815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A6A84D-ABD1-45B5-A47F-932454608F49}" type="datetimeFigureOut">
              <a:rPr lang="bg-BG" smtClean="0"/>
              <a:t>13.12.2021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6903A9B-1CE6-4C12-B619-3895F5408C0F}" type="slidenum">
              <a:rPr lang="bg-BG" smtClean="0"/>
              <a:t>‹#›</a:t>
            </a:fld>
            <a:endParaRPr lang="bg-BG"/>
          </a:p>
        </p:txBody>
      </p:sp>
    </p:spTree>
    <p:extLst>
      <p:ext uri="{BB962C8B-B14F-4D97-AF65-F5344CB8AC3E}">
        <p14:creationId xmlns:p14="http://schemas.microsoft.com/office/powerpoint/2010/main" val="3953981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A6A84D-ABD1-45B5-A47F-932454608F49}" type="datetimeFigureOut">
              <a:rPr lang="bg-BG" smtClean="0"/>
              <a:t>13.12.2021 г.</a:t>
            </a:fld>
            <a:endParaRPr lang="bg-B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03A9B-1CE6-4C12-B619-3895F5408C0F}" type="slidenum">
              <a:rPr lang="bg-BG" smtClean="0"/>
              <a:t>‹#›</a:t>
            </a:fld>
            <a:endParaRPr lang="bg-BG"/>
          </a:p>
        </p:txBody>
      </p:sp>
      <p:pic>
        <p:nvPicPr>
          <p:cNvPr id="7" name="Picture 6" descr="Logo-Asen Zlatarov"/>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1104" y="160252"/>
            <a:ext cx="1207389" cy="851684"/>
          </a:xfrm>
          <a:prstGeom prst="rect">
            <a:avLst/>
          </a:prstGeom>
          <a:solidFill>
            <a:srgbClr val="000000"/>
          </a:solidFill>
          <a:ln>
            <a:noFill/>
          </a:ln>
          <a:extLst/>
        </p:spPr>
      </p:pic>
      <p:sp>
        <p:nvSpPr>
          <p:cNvPr id="8" name="TextBox 7"/>
          <p:cNvSpPr txBox="1"/>
          <p:nvPr userDrawn="1"/>
        </p:nvSpPr>
        <p:spPr>
          <a:xfrm>
            <a:off x="1657350" y="160252"/>
            <a:ext cx="7206996" cy="1015663"/>
          </a:xfrm>
          <a:prstGeom prst="rect">
            <a:avLst/>
          </a:prstGeom>
          <a:noFill/>
        </p:spPr>
        <p:txBody>
          <a:bodyPr wrap="square" rtlCol="0">
            <a:spAutoFit/>
          </a:bodyPr>
          <a:lstStyle/>
          <a:p>
            <a:pPr algn="ctr"/>
            <a:r>
              <a:rPr lang="en-US" sz="2000" b="1" kern="1200" dirty="0" err="1" smtClean="0">
                <a:solidFill>
                  <a:schemeClr val="tx1"/>
                </a:solidFill>
                <a:effectLst/>
                <a:latin typeface="+mn-lt"/>
                <a:ea typeface="+mn-ea"/>
                <a:cs typeface="+mn-cs"/>
              </a:rPr>
              <a:t>Университет</a:t>
            </a:r>
            <a:r>
              <a:rPr lang="en-US" sz="2000" b="1" kern="1200" dirty="0" smtClean="0">
                <a:solidFill>
                  <a:schemeClr val="tx1"/>
                </a:solidFill>
                <a:effectLst/>
                <a:latin typeface="+mn-lt"/>
                <a:ea typeface="+mn-ea"/>
                <a:cs typeface="+mn-cs"/>
              </a:rPr>
              <a:t> „</a:t>
            </a:r>
            <a:r>
              <a:rPr lang="en-US" sz="2000" b="1" kern="1200" dirty="0" err="1" smtClean="0">
                <a:solidFill>
                  <a:schemeClr val="tx1"/>
                </a:solidFill>
                <a:effectLst/>
                <a:latin typeface="+mn-lt"/>
                <a:ea typeface="+mn-ea"/>
                <a:cs typeface="+mn-cs"/>
              </a:rPr>
              <a:t>Проф</a:t>
            </a:r>
            <a:r>
              <a:rPr lang="en-US" sz="2000" b="1" kern="1200" dirty="0" smtClean="0">
                <a:solidFill>
                  <a:schemeClr val="tx1"/>
                </a:solidFill>
                <a:effectLst/>
                <a:latin typeface="+mn-lt"/>
                <a:ea typeface="+mn-ea"/>
                <a:cs typeface="+mn-cs"/>
              </a:rPr>
              <a:t>. д-р </a:t>
            </a:r>
            <a:r>
              <a:rPr lang="en-US" sz="2000" b="1" kern="1200" dirty="0" err="1" smtClean="0">
                <a:solidFill>
                  <a:schemeClr val="tx1"/>
                </a:solidFill>
                <a:effectLst/>
                <a:latin typeface="+mn-lt"/>
                <a:ea typeface="+mn-ea"/>
                <a:cs typeface="+mn-cs"/>
              </a:rPr>
              <a:t>Асен</a:t>
            </a:r>
            <a:r>
              <a:rPr lang="en-US" sz="2000" b="1" kern="1200" dirty="0" smtClean="0">
                <a:solidFill>
                  <a:schemeClr val="tx1"/>
                </a:solidFill>
                <a:effectLst/>
                <a:latin typeface="+mn-lt"/>
                <a:ea typeface="+mn-ea"/>
                <a:cs typeface="+mn-cs"/>
              </a:rPr>
              <a:t> </a:t>
            </a:r>
            <a:r>
              <a:rPr lang="en-US" sz="2000" b="1" kern="1200" dirty="0" err="1" smtClean="0">
                <a:solidFill>
                  <a:schemeClr val="tx1"/>
                </a:solidFill>
                <a:effectLst/>
                <a:latin typeface="+mn-lt"/>
                <a:ea typeface="+mn-ea"/>
                <a:cs typeface="+mn-cs"/>
              </a:rPr>
              <a:t>Златаров</a:t>
            </a:r>
            <a:r>
              <a:rPr lang="en-US" sz="2000" b="1" kern="1200" dirty="0" smtClean="0">
                <a:solidFill>
                  <a:schemeClr val="tx1"/>
                </a:solidFill>
                <a:effectLst/>
                <a:latin typeface="+mn-lt"/>
                <a:ea typeface="+mn-ea"/>
                <a:cs typeface="+mn-cs"/>
              </a:rPr>
              <a:t>” – </a:t>
            </a:r>
            <a:r>
              <a:rPr lang="en-US" sz="2000" b="1" kern="1200" dirty="0" err="1" smtClean="0">
                <a:solidFill>
                  <a:schemeClr val="tx1"/>
                </a:solidFill>
                <a:effectLst/>
                <a:latin typeface="+mn-lt"/>
                <a:ea typeface="+mn-ea"/>
                <a:cs typeface="+mn-cs"/>
              </a:rPr>
              <a:t>Бургас</a:t>
            </a:r>
            <a:endParaRPr lang="bg-BG" sz="2000" b="1" kern="1200" dirty="0" smtClean="0">
              <a:solidFill>
                <a:schemeClr val="tx1"/>
              </a:solidFill>
              <a:effectLst/>
              <a:latin typeface="+mn-lt"/>
              <a:ea typeface="+mn-ea"/>
              <a:cs typeface="+mn-cs"/>
            </a:endParaRPr>
          </a:p>
          <a:p>
            <a:pPr algn="ctr"/>
            <a:r>
              <a:rPr lang="en-US" sz="2000" b="1" kern="1200" dirty="0" err="1" smtClean="0">
                <a:solidFill>
                  <a:schemeClr val="tx1"/>
                </a:solidFill>
                <a:effectLst/>
                <a:latin typeface="+mn-lt"/>
                <a:ea typeface="+mn-ea"/>
                <a:cs typeface="+mn-cs"/>
              </a:rPr>
              <a:t>Научно</a:t>
            </a:r>
            <a:r>
              <a:rPr lang="en-US" sz="2000" b="1" kern="1200" dirty="0" smtClean="0">
                <a:solidFill>
                  <a:schemeClr val="tx1"/>
                </a:solidFill>
                <a:effectLst/>
                <a:latin typeface="+mn-lt"/>
                <a:ea typeface="+mn-ea"/>
                <a:cs typeface="+mn-cs"/>
              </a:rPr>
              <a:t> - </a:t>
            </a:r>
            <a:r>
              <a:rPr lang="en-US" sz="2000" b="1" kern="1200" dirty="0" err="1" smtClean="0">
                <a:solidFill>
                  <a:schemeClr val="tx1"/>
                </a:solidFill>
                <a:effectLst/>
                <a:latin typeface="+mn-lt"/>
                <a:ea typeface="+mn-ea"/>
                <a:cs typeface="+mn-cs"/>
              </a:rPr>
              <a:t>изследователски</a:t>
            </a:r>
            <a:r>
              <a:rPr lang="en-US" sz="2000" b="1" kern="1200" dirty="0" smtClean="0">
                <a:solidFill>
                  <a:schemeClr val="tx1"/>
                </a:solidFill>
                <a:effectLst/>
                <a:latin typeface="+mn-lt"/>
                <a:ea typeface="+mn-ea"/>
                <a:cs typeface="+mn-cs"/>
              </a:rPr>
              <a:t> </a:t>
            </a:r>
            <a:r>
              <a:rPr lang="en-US" sz="2000" b="1" kern="1200" dirty="0" err="1" smtClean="0">
                <a:solidFill>
                  <a:schemeClr val="tx1"/>
                </a:solidFill>
                <a:effectLst/>
                <a:latin typeface="+mn-lt"/>
                <a:ea typeface="+mn-ea"/>
                <a:cs typeface="+mn-cs"/>
              </a:rPr>
              <a:t>сектор</a:t>
            </a:r>
            <a:endParaRPr lang="bg-BG" sz="2000" b="1" kern="1200" dirty="0" smtClean="0">
              <a:solidFill>
                <a:schemeClr val="tx1"/>
              </a:solidFill>
              <a:effectLst/>
              <a:latin typeface="+mn-lt"/>
              <a:ea typeface="+mn-ea"/>
              <a:cs typeface="+mn-cs"/>
            </a:endParaRPr>
          </a:p>
          <a:p>
            <a:pPr algn="ctr"/>
            <a:r>
              <a:rPr lang="bg-BG" sz="2000" b="1" kern="1200" dirty="0" smtClean="0">
                <a:solidFill>
                  <a:schemeClr val="tx1"/>
                </a:solidFill>
                <a:effectLst/>
                <a:latin typeface="+mn-lt"/>
                <a:ea typeface="+mn-ea"/>
                <a:cs typeface="+mn-cs"/>
              </a:rPr>
              <a:t>Проект</a:t>
            </a:r>
            <a:r>
              <a:rPr lang="bg-BG" sz="2000" b="1" kern="1200" baseline="0" dirty="0" smtClean="0">
                <a:solidFill>
                  <a:schemeClr val="tx1"/>
                </a:solidFill>
                <a:effectLst/>
                <a:latin typeface="+mn-lt"/>
                <a:ea typeface="+mn-ea"/>
                <a:cs typeface="+mn-cs"/>
              </a:rPr>
              <a:t> НИХ 435</a:t>
            </a:r>
            <a:endParaRPr lang="bg-BG" sz="2000" dirty="0"/>
          </a:p>
        </p:txBody>
      </p:sp>
    </p:spTree>
    <p:extLst>
      <p:ext uri="{BB962C8B-B14F-4D97-AF65-F5344CB8AC3E}">
        <p14:creationId xmlns:p14="http://schemas.microsoft.com/office/powerpoint/2010/main" val="25827489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lnSpc>
          <a:spcPct val="90000"/>
        </a:lnSpc>
        <a:spcBef>
          <a:spcPct val="0"/>
        </a:spcBef>
        <a:buNone/>
        <a:defRPr lang="en-US" sz="4000" b="1"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0144" y="1524000"/>
            <a:ext cx="8412480" cy="5132832"/>
          </a:xfrm>
        </p:spPr>
        <p:txBody>
          <a:bodyPr>
            <a:normAutofit/>
          </a:bodyPr>
          <a:lstStyle/>
          <a:p>
            <a:r>
              <a:rPr lang="bg-BG" b="1" dirty="0" smtClean="0"/>
              <a:t>ОТЧЕТ</a:t>
            </a:r>
          </a:p>
          <a:p>
            <a:r>
              <a:rPr lang="bg-BG" b="1" dirty="0" smtClean="0"/>
              <a:t>за втората година</a:t>
            </a:r>
            <a:endParaRPr lang="bg-BG" b="1" dirty="0"/>
          </a:p>
          <a:p>
            <a:endParaRPr lang="bg-BG" dirty="0" smtClean="0"/>
          </a:p>
          <a:p>
            <a:r>
              <a:rPr lang="bg-BG" dirty="0" smtClean="0"/>
              <a:t>на научно-изследователски проект № </a:t>
            </a:r>
            <a:r>
              <a:rPr lang="bg-BG" dirty="0"/>
              <a:t>НИХ </a:t>
            </a:r>
            <a:r>
              <a:rPr lang="bg-BG" dirty="0" smtClean="0"/>
              <a:t>– 435</a:t>
            </a:r>
          </a:p>
          <a:p>
            <a:endParaRPr lang="bg-BG" dirty="0" smtClean="0"/>
          </a:p>
          <a:p>
            <a:pPr algn="just"/>
            <a:r>
              <a:rPr lang="bg-BG" dirty="0" smtClean="0"/>
              <a:t>Срок на проекта: 2 години</a:t>
            </a:r>
            <a:endParaRPr lang="bg-BG" b="1" dirty="0" smtClean="0"/>
          </a:p>
          <a:p>
            <a:pPr algn="just"/>
            <a:r>
              <a:rPr lang="bg-BG" b="1" dirty="0" smtClean="0"/>
              <a:t>Тема </a:t>
            </a:r>
            <a:r>
              <a:rPr lang="bg-BG" b="1" dirty="0"/>
              <a:t>на проекта</a:t>
            </a:r>
            <a:r>
              <a:rPr lang="bg-BG" b="1" dirty="0" smtClean="0"/>
              <a:t>: </a:t>
            </a:r>
          </a:p>
          <a:p>
            <a:pPr algn="just"/>
            <a:r>
              <a:rPr lang="en-US" dirty="0" smtClean="0"/>
              <a:t>ИЗСЛЕДВАНЕ </a:t>
            </a:r>
            <a:r>
              <a:rPr lang="en-US" dirty="0"/>
              <a:t>НА ЗНАЧЕНИЕТО И РОЛЯТА НА ЛОГИСТИКАТА ЗА МАЛКИТЕ И СРЕДНИ </a:t>
            </a:r>
            <a:r>
              <a:rPr lang="en-US" dirty="0" smtClean="0"/>
              <a:t>ПРЕДПРИЯТИ</a:t>
            </a:r>
            <a:r>
              <a:rPr lang="en-US" b="1" dirty="0" smtClean="0"/>
              <a:t>Я</a:t>
            </a:r>
            <a:endParaRPr lang="bg-BG" b="1" dirty="0" smtClean="0"/>
          </a:p>
          <a:p>
            <a:pPr algn="just"/>
            <a:r>
              <a:rPr lang="bg-BG" b="1" dirty="0" smtClean="0"/>
              <a:t>Ръководител на проекта: </a:t>
            </a:r>
            <a:r>
              <a:rPr lang="bg-BG" dirty="0" smtClean="0"/>
              <a:t>Проф. Иван Димитров</a:t>
            </a:r>
            <a:endParaRPr lang="bg-BG" b="1" dirty="0" smtClean="0"/>
          </a:p>
          <a:p>
            <a:endParaRPr lang="bg-BG" b="1" dirty="0"/>
          </a:p>
        </p:txBody>
      </p:sp>
    </p:spTree>
    <p:extLst>
      <p:ext uri="{BB962C8B-B14F-4D97-AF65-F5344CB8AC3E}">
        <p14:creationId xmlns:p14="http://schemas.microsoft.com/office/powerpoint/2010/main" val="2054014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52525"/>
            <a:ext cx="7886700" cy="5543550"/>
          </a:xfrm>
        </p:spPr>
        <p:txBody>
          <a:bodyPr>
            <a:normAutofit fontScale="85000" lnSpcReduction="20000"/>
          </a:bodyPr>
          <a:lstStyle/>
          <a:p>
            <a:pPr marL="0" lvl="0" indent="0">
              <a:buNone/>
            </a:pPr>
            <a:r>
              <a:rPr lang="bg-BG" sz="1600" b="1" dirty="0" smtClean="0"/>
              <a:t>Списък </a:t>
            </a:r>
            <a:r>
              <a:rPr lang="bg-BG" sz="1600" b="1" dirty="0"/>
              <a:t>на научния колектив</a:t>
            </a:r>
            <a:r>
              <a:rPr lang="bg-BG" sz="1600" b="1" dirty="0" smtClean="0"/>
              <a:t>:</a:t>
            </a:r>
          </a:p>
          <a:p>
            <a:pPr lvl="0"/>
            <a:r>
              <a:rPr lang="bg-BG" sz="1600" b="1" dirty="0" smtClean="0"/>
              <a:t>Преподаватели</a:t>
            </a:r>
            <a:endParaRPr lang="bg-BG" sz="1600" dirty="0"/>
          </a:p>
          <a:p>
            <a:pPr marL="0" indent="0">
              <a:buNone/>
            </a:pPr>
            <a:r>
              <a:rPr lang="bg-BG" sz="1600" dirty="0"/>
              <a:t>1.проф. д-р Иван Тенев Димитров</a:t>
            </a:r>
          </a:p>
          <a:p>
            <a:pPr marL="0" indent="0">
              <a:buNone/>
            </a:pPr>
            <a:r>
              <a:rPr lang="bg-BG" sz="1600" dirty="0"/>
              <a:t>2. доц. д-р Христина Петкова Михалева</a:t>
            </a:r>
          </a:p>
          <a:p>
            <a:pPr marL="0" indent="0">
              <a:buNone/>
            </a:pPr>
            <a:r>
              <a:rPr lang="bg-BG" sz="1600" dirty="0"/>
              <a:t>3. доц. д-р Велика Бинева </a:t>
            </a:r>
            <a:r>
              <a:rPr lang="bg-BG" sz="1600" dirty="0" err="1"/>
              <a:t>Бинева</a:t>
            </a:r>
            <a:endParaRPr lang="bg-BG" sz="1600" dirty="0"/>
          </a:p>
          <a:p>
            <a:pPr marL="0" indent="0">
              <a:buNone/>
            </a:pPr>
            <a:r>
              <a:rPr lang="bg-BG" sz="1600" dirty="0"/>
              <a:t>4.гл. ас. д-р Адиле Мустафова Димитрова</a:t>
            </a:r>
          </a:p>
          <a:p>
            <a:pPr marL="0" indent="0">
              <a:buNone/>
            </a:pPr>
            <a:r>
              <a:rPr lang="bg-BG" sz="1600" dirty="0"/>
              <a:t>5.ас.Гергана Аврамова</a:t>
            </a:r>
          </a:p>
          <a:p>
            <a:pPr lvl="0"/>
            <a:r>
              <a:rPr lang="bg-BG" sz="1600" b="1" dirty="0"/>
              <a:t>Докторанти</a:t>
            </a:r>
            <a:endParaRPr lang="bg-BG" sz="1600" dirty="0"/>
          </a:p>
          <a:p>
            <a:pPr marL="0" indent="0">
              <a:buNone/>
            </a:pPr>
            <a:r>
              <a:rPr lang="bg-BG" sz="1600" dirty="0"/>
              <a:t>6. </a:t>
            </a:r>
            <a:r>
              <a:rPr lang="bg-BG" sz="1600" dirty="0" err="1"/>
              <a:t>Емануила</a:t>
            </a:r>
            <a:r>
              <a:rPr lang="bg-BG" sz="1600" dirty="0"/>
              <a:t> </a:t>
            </a:r>
            <a:r>
              <a:rPr lang="bg-BG" sz="1600" dirty="0" err="1"/>
              <a:t>Гошова</a:t>
            </a:r>
            <a:r>
              <a:rPr lang="bg-BG" sz="1600" dirty="0"/>
              <a:t> Антонова</a:t>
            </a:r>
          </a:p>
          <a:p>
            <a:pPr marL="0" indent="0">
              <a:buNone/>
            </a:pPr>
            <a:r>
              <a:rPr lang="bg-BG" sz="1600" dirty="0"/>
              <a:t>7. Русен Желев Гигов</a:t>
            </a:r>
          </a:p>
          <a:p>
            <a:pPr marL="0" indent="0">
              <a:buNone/>
            </a:pPr>
            <a:r>
              <a:rPr lang="bg-BG" sz="1600" dirty="0"/>
              <a:t>8. Надежда Димова </a:t>
            </a:r>
            <a:r>
              <a:rPr lang="bg-BG" sz="1600" dirty="0" err="1"/>
              <a:t>Копринкова-Нончева</a:t>
            </a:r>
            <a:endParaRPr lang="bg-BG" sz="1600" dirty="0"/>
          </a:p>
          <a:p>
            <a:pPr marL="0" indent="0">
              <a:buNone/>
            </a:pPr>
            <a:r>
              <a:rPr lang="bg-BG" sz="1600" dirty="0"/>
              <a:t>9.Олга </a:t>
            </a:r>
            <a:r>
              <a:rPr lang="bg-BG" sz="1600" dirty="0" err="1"/>
              <a:t>Вихристюк</a:t>
            </a:r>
            <a:r>
              <a:rPr lang="bg-BG" sz="1600" dirty="0"/>
              <a:t> </a:t>
            </a:r>
          </a:p>
          <a:p>
            <a:pPr lvl="0"/>
            <a:r>
              <a:rPr lang="bg-BG" sz="1600" b="1" dirty="0"/>
              <a:t>Студенти</a:t>
            </a:r>
            <a:endParaRPr lang="bg-BG" sz="1600" dirty="0"/>
          </a:p>
          <a:p>
            <a:pPr marL="0" indent="0">
              <a:buNone/>
            </a:pPr>
            <a:r>
              <a:rPr lang="bg-BG" sz="1600" dirty="0"/>
              <a:t>10. </a:t>
            </a:r>
            <a:r>
              <a:rPr lang="bg-BG" sz="1600" dirty="0" err="1"/>
              <a:t>Хавва</a:t>
            </a:r>
            <a:r>
              <a:rPr lang="bg-BG" sz="1600" dirty="0"/>
              <a:t> </a:t>
            </a:r>
            <a:r>
              <a:rPr lang="bg-BG" sz="1600" dirty="0" err="1"/>
              <a:t>Нермедин</a:t>
            </a:r>
            <a:r>
              <a:rPr lang="bg-BG" sz="1600" dirty="0"/>
              <a:t> Шабан  - студент</a:t>
            </a:r>
          </a:p>
          <a:p>
            <a:pPr marL="0" indent="0">
              <a:buNone/>
            </a:pPr>
            <a:r>
              <a:rPr lang="bg-BG" sz="1600" dirty="0"/>
              <a:t>11. Мелиса Атанасова Караиванова - студент</a:t>
            </a:r>
          </a:p>
          <a:p>
            <a:pPr marL="0" indent="0">
              <a:buNone/>
            </a:pPr>
            <a:r>
              <a:rPr lang="bg-BG" sz="1600" dirty="0"/>
              <a:t>12. Зейнеб Адем Хамза  - студент</a:t>
            </a:r>
          </a:p>
          <a:p>
            <a:pPr marL="0" indent="0">
              <a:buNone/>
            </a:pPr>
            <a:r>
              <a:rPr lang="bg-BG" sz="1600" dirty="0"/>
              <a:t>13. </a:t>
            </a:r>
            <a:r>
              <a:rPr lang="bg-BG" sz="1600" dirty="0" err="1"/>
              <a:t>Юмми</a:t>
            </a:r>
            <a:r>
              <a:rPr lang="bg-BG" sz="1600" dirty="0"/>
              <a:t> Сали Мехмед  - студент</a:t>
            </a:r>
          </a:p>
          <a:p>
            <a:pPr marL="0" indent="0">
              <a:buNone/>
            </a:pPr>
            <a:r>
              <a:rPr lang="bg-BG" sz="1600" dirty="0"/>
              <a:t>14. Йордан Атанасов Караиванов  - студент</a:t>
            </a:r>
          </a:p>
          <a:p>
            <a:pPr marL="0" indent="0">
              <a:buNone/>
            </a:pPr>
            <a:r>
              <a:rPr lang="bg-BG" sz="1600" dirty="0"/>
              <a:t>15. Гергана Ангелова Петрова  - студент</a:t>
            </a:r>
          </a:p>
          <a:p>
            <a:pPr marL="0" indent="0">
              <a:buNone/>
            </a:pPr>
            <a:r>
              <a:rPr lang="bg-BG" sz="1600" dirty="0"/>
              <a:t>16. Атанас Георгиев Георгиев  - студент</a:t>
            </a:r>
          </a:p>
          <a:p>
            <a:endParaRPr lang="bg-BG" dirty="0"/>
          </a:p>
        </p:txBody>
      </p:sp>
    </p:spTree>
    <p:extLst>
      <p:ext uri="{BB962C8B-B14F-4D97-AF65-F5344CB8AC3E}">
        <p14:creationId xmlns:p14="http://schemas.microsoft.com/office/powerpoint/2010/main" val="59741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81100"/>
            <a:ext cx="7886700" cy="5514975"/>
          </a:xfrm>
        </p:spPr>
        <p:txBody>
          <a:bodyPr>
            <a:normAutofit fontScale="92500" lnSpcReduction="20000"/>
          </a:bodyPr>
          <a:lstStyle/>
          <a:p>
            <a:pPr marL="0" indent="0">
              <a:buNone/>
            </a:pPr>
            <a:r>
              <a:rPr lang="bg-BG" sz="1900" b="1" dirty="0"/>
              <a:t>Главна цел на проекта:</a:t>
            </a:r>
            <a:r>
              <a:rPr lang="bg-BG" sz="1900" dirty="0"/>
              <a:t> </a:t>
            </a:r>
            <a:r>
              <a:rPr lang="bg-BG" sz="1900" dirty="0" smtClean="0"/>
              <a:t>Да </a:t>
            </a:r>
            <a:r>
              <a:rPr lang="bg-BG" sz="1900" dirty="0"/>
              <a:t>се проучи значението и ролята на логистиката за МСП в България</a:t>
            </a:r>
          </a:p>
          <a:p>
            <a:endParaRPr lang="bg-BG" sz="1900" dirty="0"/>
          </a:p>
          <a:p>
            <a:pPr marL="0" indent="0">
              <a:buNone/>
            </a:pPr>
            <a:r>
              <a:rPr lang="bg-BG" sz="1900" b="1" dirty="0" smtClean="0"/>
              <a:t>Основни </a:t>
            </a:r>
            <a:r>
              <a:rPr lang="bg-BG" sz="1900" b="1" dirty="0"/>
              <a:t>изследователски задачи: </a:t>
            </a:r>
            <a:endParaRPr lang="bg-BG" sz="1900" dirty="0"/>
          </a:p>
          <a:p>
            <a:pPr marL="0" indent="0">
              <a:buNone/>
            </a:pPr>
            <a:r>
              <a:rPr lang="bg-BG" sz="1900" dirty="0"/>
              <a:t>1. Да се проучи влиянието на размера на организацията и принадлежността и към даден отрасъл върху размера на логистичните и разходи и степента на аутсорсинг на логистичните и дейности; </a:t>
            </a:r>
          </a:p>
          <a:p>
            <a:pPr marL="0" indent="0">
              <a:buNone/>
            </a:pPr>
            <a:r>
              <a:rPr lang="bg-BG" sz="1900" dirty="0"/>
              <a:t>2. Да се проучи степента на влияние на търсенето на логистични услуги от МСП върху пазара на логистични услуги в България;</a:t>
            </a:r>
          </a:p>
          <a:p>
            <a:pPr marL="0" indent="0">
              <a:buNone/>
            </a:pPr>
            <a:r>
              <a:rPr lang="bg-BG" sz="1900" dirty="0"/>
              <a:t>3. Да се проучи влиянието на размера на организацията върху ролята на логистиката като водеща компетенция на МСП, както и основните причини за аутсорсинг на логистичните дейности при МСП;</a:t>
            </a:r>
          </a:p>
          <a:p>
            <a:pPr marL="0" indent="0">
              <a:buNone/>
            </a:pPr>
            <a:r>
              <a:rPr lang="bg-BG" sz="1900" dirty="0"/>
              <a:t>4. Да се проучат основните критерии, по които МСП оценяват доставчиците на логистични услуги при решение за аутсорсинг на логистичните дейности;</a:t>
            </a:r>
          </a:p>
          <a:p>
            <a:pPr marL="0" indent="0">
              <a:buNone/>
            </a:pPr>
            <a:r>
              <a:rPr lang="bg-BG" sz="1900" dirty="0"/>
              <a:t>5. Да се проучи зависимостта между резултатите от дейността на МСП и ефективността на тяхната логистична система, респективно качеството на получаваните логистични услуги от специализираните доставчици на логистични услуги.  </a:t>
            </a:r>
          </a:p>
          <a:p>
            <a:pPr marL="0" indent="0">
              <a:buNone/>
            </a:pPr>
            <a:r>
              <a:rPr lang="bg-BG" sz="1900" dirty="0"/>
              <a:t>6. Да се проучат относителната важност на всяка една от логистичните дейност в логистичната концепция на МСП и относителната важност на логистичните дейности спрямо другите дейности на МСП.</a:t>
            </a:r>
          </a:p>
          <a:p>
            <a:pPr marL="0" indent="0">
              <a:buNone/>
            </a:pPr>
            <a:endParaRPr lang="bg-BG" dirty="0"/>
          </a:p>
        </p:txBody>
      </p:sp>
    </p:spTree>
    <p:extLst>
      <p:ext uri="{BB962C8B-B14F-4D97-AF65-F5344CB8AC3E}">
        <p14:creationId xmlns:p14="http://schemas.microsoft.com/office/powerpoint/2010/main" val="1931308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688122"/>
            <a:ext cx="7886700" cy="5017477"/>
          </a:xfrm>
        </p:spPr>
        <p:txBody>
          <a:bodyPr>
            <a:normAutofit/>
          </a:bodyPr>
          <a:lstStyle/>
          <a:p>
            <a:pPr marL="0" indent="0">
              <a:buNone/>
            </a:pPr>
            <a:r>
              <a:rPr lang="bg-BG" sz="2600" b="1" dirty="0" smtClean="0"/>
              <a:t>Основни резултати от </a:t>
            </a:r>
            <a:r>
              <a:rPr lang="bg-BG" sz="2600" b="1" dirty="0"/>
              <a:t>проекта:</a:t>
            </a:r>
            <a:r>
              <a:rPr lang="bg-BG" sz="2600" dirty="0"/>
              <a:t>  </a:t>
            </a:r>
          </a:p>
          <a:p>
            <a:pPr algn="just">
              <a:spcAft>
                <a:spcPts val="0"/>
              </a:spcAft>
            </a:pPr>
            <a:r>
              <a:rPr lang="bg-BG" sz="2000" dirty="0" smtClean="0">
                <a:solidFill>
                  <a:srgbClr val="000000"/>
                </a:solidFill>
                <a:latin typeface="Times New Roman" panose="02020603050405020304" pitchFamily="18" charset="0"/>
                <a:ea typeface="Calibri" panose="020F0502020204030204" pitchFamily="34" charset="0"/>
              </a:rPr>
              <a:t>Установена </a:t>
            </a:r>
            <a:r>
              <a:rPr lang="bg-BG" sz="2000" dirty="0">
                <a:solidFill>
                  <a:srgbClr val="000000"/>
                </a:solidFill>
                <a:latin typeface="Times New Roman" panose="02020603050405020304" pitchFamily="18" charset="0"/>
                <a:ea typeface="Calibri" panose="020F0502020204030204" pitchFamily="34" charset="0"/>
              </a:rPr>
              <a:t>е степента на влияние на размера на организацията и принадлежността и към даден отрасъл върху размера на логистичните и разходи.</a:t>
            </a:r>
            <a:endParaRPr lang="bg-BG" sz="2000" dirty="0">
              <a:latin typeface="Times New Roman" panose="02020603050405020304" pitchFamily="18" charset="0"/>
              <a:ea typeface="Times New Roman" panose="02020603050405020304" pitchFamily="18" charset="0"/>
            </a:endParaRPr>
          </a:p>
          <a:p>
            <a:pPr algn="just">
              <a:spcAft>
                <a:spcPts val="0"/>
              </a:spcAft>
            </a:pPr>
            <a:r>
              <a:rPr lang="bg-BG" sz="2000" dirty="0" smtClean="0">
                <a:solidFill>
                  <a:srgbClr val="000000"/>
                </a:solidFill>
                <a:latin typeface="Times New Roman" panose="02020603050405020304" pitchFamily="18" charset="0"/>
                <a:ea typeface="Calibri" panose="020F0502020204030204" pitchFamily="34" charset="0"/>
              </a:rPr>
              <a:t>Установена </a:t>
            </a:r>
            <a:r>
              <a:rPr lang="bg-BG" sz="2000" dirty="0">
                <a:solidFill>
                  <a:srgbClr val="000000"/>
                </a:solidFill>
                <a:latin typeface="Times New Roman" panose="02020603050405020304" pitchFamily="18" charset="0"/>
                <a:ea typeface="Calibri" panose="020F0502020204030204" pitchFamily="34" charset="0"/>
              </a:rPr>
              <a:t>е степента на влияние на размера на организацията и принадлежността и към даден отрасъл върху степента на аутсорсинг на логистичните и дейности.</a:t>
            </a:r>
            <a:endParaRPr lang="bg-BG" sz="2000" dirty="0">
              <a:latin typeface="Times New Roman" panose="02020603050405020304" pitchFamily="18" charset="0"/>
              <a:ea typeface="Times New Roman" panose="02020603050405020304" pitchFamily="18" charset="0"/>
            </a:endParaRPr>
          </a:p>
          <a:p>
            <a:pPr algn="just">
              <a:spcAft>
                <a:spcPts val="0"/>
              </a:spcAft>
            </a:pPr>
            <a:r>
              <a:rPr lang="bg-BG" sz="2000" dirty="0" smtClean="0">
                <a:solidFill>
                  <a:srgbClr val="000000"/>
                </a:solidFill>
                <a:latin typeface="Times New Roman" panose="02020603050405020304" pitchFamily="18" charset="0"/>
                <a:ea typeface="Calibri" panose="020F0502020204030204" pitchFamily="34" charset="0"/>
              </a:rPr>
              <a:t>Установена </a:t>
            </a:r>
            <a:r>
              <a:rPr lang="bg-BG" sz="2000" dirty="0">
                <a:solidFill>
                  <a:srgbClr val="000000"/>
                </a:solidFill>
                <a:latin typeface="Times New Roman" panose="02020603050405020304" pitchFamily="18" charset="0"/>
                <a:ea typeface="Calibri" panose="020F0502020204030204" pitchFamily="34" charset="0"/>
              </a:rPr>
              <a:t>е степента на влияние на търсенето на логистични услуги от страна на МСП върху пазара на специализираните доставчици на логистични услуги.</a:t>
            </a:r>
            <a:endParaRPr lang="bg-BG" sz="2000" dirty="0">
              <a:latin typeface="Times New Roman" panose="02020603050405020304" pitchFamily="18" charset="0"/>
              <a:ea typeface="Times New Roman" panose="02020603050405020304" pitchFamily="18" charset="0"/>
            </a:endParaRPr>
          </a:p>
          <a:p>
            <a:pPr algn="just">
              <a:spcAft>
                <a:spcPts val="0"/>
              </a:spcAft>
            </a:pPr>
            <a:r>
              <a:rPr lang="bg-BG" sz="2000" dirty="0" smtClean="0">
                <a:solidFill>
                  <a:srgbClr val="000000"/>
                </a:solidFill>
                <a:latin typeface="Times New Roman" panose="02020603050405020304" pitchFamily="18" charset="0"/>
                <a:ea typeface="Calibri" panose="020F0502020204030204" pitchFamily="34" charset="0"/>
              </a:rPr>
              <a:t>Установена </a:t>
            </a:r>
            <a:r>
              <a:rPr lang="bg-BG" sz="2000" dirty="0">
                <a:solidFill>
                  <a:srgbClr val="000000"/>
                </a:solidFill>
                <a:latin typeface="Times New Roman" panose="02020603050405020304" pitchFamily="18" charset="0"/>
                <a:ea typeface="Calibri" panose="020F0502020204030204" pitchFamily="34" charset="0"/>
              </a:rPr>
              <a:t>е степента на влияние на</a:t>
            </a:r>
            <a:r>
              <a:rPr lang="bg-BG"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размера на организацията върху ролята на логистиката като водеща компетенция на МСП</a:t>
            </a:r>
            <a:endParaRPr lang="bg-BG" sz="2000" dirty="0">
              <a:latin typeface="Times New Roman" panose="02020603050405020304" pitchFamily="18" charset="0"/>
              <a:ea typeface="Times New Roman" panose="02020603050405020304" pitchFamily="18" charset="0"/>
            </a:endParaRPr>
          </a:p>
          <a:p>
            <a:endParaRPr lang="bg-BG" sz="1400" dirty="0"/>
          </a:p>
        </p:txBody>
      </p:sp>
    </p:spTree>
    <p:extLst>
      <p:ext uri="{BB962C8B-B14F-4D97-AF65-F5344CB8AC3E}">
        <p14:creationId xmlns:p14="http://schemas.microsoft.com/office/powerpoint/2010/main" val="3382863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699846"/>
            <a:ext cx="7886700" cy="5005754"/>
          </a:xfrm>
        </p:spPr>
        <p:txBody>
          <a:bodyPr>
            <a:normAutofit/>
          </a:bodyPr>
          <a:lstStyle/>
          <a:p>
            <a:pPr marL="0" indent="0">
              <a:buNone/>
            </a:pPr>
            <a:r>
              <a:rPr lang="bg-BG" sz="2600" b="1" dirty="0" smtClean="0"/>
              <a:t>Основни резултати от </a:t>
            </a:r>
            <a:r>
              <a:rPr lang="bg-BG" sz="2600" b="1" dirty="0"/>
              <a:t>проекта:</a:t>
            </a:r>
            <a:r>
              <a:rPr lang="bg-BG" sz="2600" dirty="0"/>
              <a:t>  </a:t>
            </a:r>
          </a:p>
          <a:p>
            <a:pPr algn="just">
              <a:spcAft>
                <a:spcPts val="0"/>
              </a:spcAft>
            </a:pPr>
            <a:r>
              <a:rPr lang="bg-BG"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Установени </a:t>
            </a:r>
            <a:r>
              <a:rPr lang="bg-BG"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са основните причини за аутсорсинг на логистичните дейности при МСП;</a:t>
            </a:r>
            <a:endParaRPr lang="bg-BG" sz="2000" dirty="0">
              <a:latin typeface="Times New Roman" panose="02020603050405020304" pitchFamily="18" charset="0"/>
              <a:ea typeface="Times New Roman" panose="02020603050405020304" pitchFamily="18" charset="0"/>
            </a:endParaRPr>
          </a:p>
          <a:p>
            <a:pPr algn="just">
              <a:spcAft>
                <a:spcPts val="0"/>
              </a:spcAft>
            </a:pPr>
            <a:r>
              <a:rPr lang="bg-BG" sz="2000" dirty="0" smtClean="0">
                <a:solidFill>
                  <a:srgbClr val="000000"/>
                </a:solidFill>
                <a:latin typeface="Times New Roman" panose="02020603050405020304" pitchFamily="18" charset="0"/>
                <a:ea typeface="Calibri" panose="020F0502020204030204" pitchFamily="34" charset="0"/>
              </a:rPr>
              <a:t>Установени</a:t>
            </a:r>
            <a:r>
              <a:rPr lang="bg-BG"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bg-BG"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са </a:t>
            </a:r>
            <a:r>
              <a:rPr lang="bg-BG" sz="2000" dirty="0">
                <a:solidFill>
                  <a:srgbClr val="000000"/>
                </a:solidFill>
                <a:latin typeface="Times New Roman" panose="02020603050405020304" pitchFamily="18" charset="0"/>
                <a:ea typeface="Calibri" panose="020F0502020204030204" pitchFamily="34" charset="0"/>
              </a:rPr>
              <a:t>основните критерии, по които МСП оценяват доставчиците на логистични услуги при решение за аутсорсинг на логистичните дейности;</a:t>
            </a:r>
            <a:endParaRPr lang="bg-BG" sz="2000" dirty="0">
              <a:latin typeface="Times New Roman" panose="02020603050405020304" pitchFamily="18" charset="0"/>
              <a:ea typeface="Times New Roman" panose="02020603050405020304" pitchFamily="18" charset="0"/>
            </a:endParaRPr>
          </a:p>
          <a:p>
            <a:pPr algn="just"/>
            <a:r>
              <a:rPr lang="bg-BG" sz="2000" dirty="0" smtClean="0">
                <a:solidFill>
                  <a:srgbClr val="000000"/>
                </a:solidFill>
                <a:latin typeface="Times New Roman" panose="02020603050405020304" pitchFamily="18" charset="0"/>
                <a:ea typeface="Calibri" panose="020F0502020204030204" pitchFamily="34" charset="0"/>
              </a:rPr>
              <a:t>Установена </a:t>
            </a:r>
            <a:r>
              <a:rPr lang="bg-BG" sz="2000" dirty="0">
                <a:solidFill>
                  <a:srgbClr val="000000"/>
                </a:solidFill>
                <a:latin typeface="Times New Roman" panose="02020603050405020304" pitchFamily="18" charset="0"/>
                <a:ea typeface="Calibri" panose="020F0502020204030204" pitchFamily="34" charset="0"/>
              </a:rPr>
              <a:t>е връзката между представянето на МСП и</a:t>
            </a:r>
            <a:r>
              <a:rPr lang="bg-BG"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ефективността на тяхната логистична система</a:t>
            </a:r>
          </a:p>
          <a:p>
            <a:pPr algn="just"/>
            <a:r>
              <a:rPr lang="bg-BG"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Установена </a:t>
            </a:r>
            <a:r>
              <a:rPr lang="bg-BG"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е степента на относителна важност на всяка една от логистичните дейност в логистичната концепция на </a:t>
            </a:r>
            <a:r>
              <a:rPr lang="bg-BG"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МСП</a:t>
            </a:r>
          </a:p>
          <a:p>
            <a:pPr algn="just"/>
            <a:r>
              <a:rPr lang="bg-BG"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Установена </a:t>
            </a:r>
            <a:r>
              <a:rPr lang="bg-BG"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е степента на относителна важност на логистичните дейности спрямо другите дейности на МСП.</a:t>
            </a:r>
          </a:p>
          <a:p>
            <a:pPr algn="just">
              <a:spcAft>
                <a:spcPts val="0"/>
              </a:spcAft>
            </a:pPr>
            <a:endParaRPr lang="bg-BG" sz="2000" dirty="0">
              <a:latin typeface="Times New Roman" panose="02020603050405020304" pitchFamily="18" charset="0"/>
              <a:ea typeface="Times New Roman" panose="02020603050405020304" pitchFamily="18" charset="0"/>
            </a:endParaRPr>
          </a:p>
          <a:p>
            <a:endParaRPr lang="bg-BG" sz="1400" dirty="0"/>
          </a:p>
        </p:txBody>
      </p:sp>
    </p:spTree>
    <p:extLst>
      <p:ext uri="{BB962C8B-B14F-4D97-AF65-F5344CB8AC3E}">
        <p14:creationId xmlns:p14="http://schemas.microsoft.com/office/powerpoint/2010/main" val="4179514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231" y="1640264"/>
            <a:ext cx="8531258" cy="4949072"/>
          </a:xfrm>
        </p:spPr>
        <p:txBody>
          <a:bodyPr>
            <a:normAutofit fontScale="92500" lnSpcReduction="10000"/>
          </a:bodyPr>
          <a:lstStyle/>
          <a:p>
            <a:pPr marL="0" indent="0">
              <a:buNone/>
            </a:pPr>
            <a:r>
              <a:rPr lang="bg-BG" sz="3000" b="1" dirty="0" err="1" smtClean="0"/>
              <a:t>Публикационна</a:t>
            </a:r>
            <a:r>
              <a:rPr lang="bg-BG" sz="3000" b="1" dirty="0" smtClean="0"/>
              <a:t> дейност:</a:t>
            </a:r>
            <a:r>
              <a:rPr lang="bg-BG" sz="3000" dirty="0" smtClean="0"/>
              <a:t> </a:t>
            </a:r>
            <a:r>
              <a:rPr lang="bg-BG" sz="3000" dirty="0"/>
              <a:t> </a:t>
            </a:r>
          </a:p>
          <a:p>
            <a:pPr lvl="0"/>
            <a:r>
              <a:rPr lang="bg-BG" sz="2600" b="1" dirty="0"/>
              <a:t>Научни публикации, които са реферирани и индексирани в световни вторични литературни източници </a:t>
            </a:r>
          </a:p>
          <a:p>
            <a:pPr marL="342900" lvl="0" indent="-342900">
              <a:lnSpc>
                <a:spcPct val="115000"/>
              </a:lnSpc>
              <a:spcAft>
                <a:spcPts val="600"/>
              </a:spcAft>
              <a:buFont typeface="+mj-lt"/>
              <a:buAutoNum type="arabicPeriod"/>
              <a:tabLst>
                <a:tab pos="457200" algn="l"/>
              </a:tabLst>
            </a:pP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Димитрова</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А.,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Теоретични</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аспекти</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логистичния</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аутсорсинг,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Академично</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списание</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Управление</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и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образование</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Том</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17, кн.1,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Бургас</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2021,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стр</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115-120, ISSN 13126121</a:t>
            </a:r>
            <a:endParaRPr lang="bg-BG" sz="1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Font typeface="+mj-lt"/>
              <a:buAutoNum type="arabicPeriod"/>
              <a:tabLst>
                <a:tab pos="457200" algn="l"/>
              </a:tabLst>
            </a:pPr>
            <a:r>
              <a:rPr lang="en-US" sz="19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Antonova</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 (2021), Methodology for Evaluation of Logistics Activities in SMEs, Academic Journal Management and Education, Vol. XLVII, Book 2, pp. 152-159, ISSN 1312-1361</a:t>
            </a:r>
            <a:endParaRPr lang="bg-BG" sz="1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Font typeface="+mj-lt"/>
              <a:buAutoNum type="arabicPeriod"/>
              <a:tabLst>
                <a:tab pos="457200" algn="l"/>
              </a:tabLst>
            </a:pPr>
            <a:r>
              <a:rPr lang="en-US" sz="19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Antonova</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 (2021), Validation and Verification of the Methods for Evaluation of Logistics Activities of SMEs. Methods for Measuring the Uncertainty of the Evaluation Results, Academic Journal Management and Education, Vol. XLVII, Book 2, pp. 160-169, ISSN 1312-1361</a:t>
            </a:r>
            <a:endParaRPr lang="bg-BG" sz="19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bg-BG" dirty="0"/>
          </a:p>
        </p:txBody>
      </p:sp>
    </p:spTree>
    <p:extLst>
      <p:ext uri="{BB962C8B-B14F-4D97-AF65-F5344CB8AC3E}">
        <p14:creationId xmlns:p14="http://schemas.microsoft.com/office/powerpoint/2010/main" val="4215154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231" y="1432873"/>
            <a:ext cx="8531258" cy="5307291"/>
          </a:xfrm>
        </p:spPr>
        <p:txBody>
          <a:bodyPr>
            <a:normAutofit fontScale="62500" lnSpcReduction="20000"/>
          </a:bodyPr>
          <a:lstStyle/>
          <a:p>
            <a:pPr marL="0" indent="0">
              <a:buNone/>
            </a:pPr>
            <a:r>
              <a:rPr lang="bg-BG" sz="4600" b="1" dirty="0" err="1" smtClean="0"/>
              <a:t>Публикационна</a:t>
            </a:r>
            <a:r>
              <a:rPr lang="bg-BG" sz="4600" b="1" dirty="0" smtClean="0"/>
              <a:t> дейност:</a:t>
            </a:r>
            <a:r>
              <a:rPr lang="bg-BG" sz="4600" dirty="0" smtClean="0"/>
              <a:t> </a:t>
            </a:r>
            <a:r>
              <a:rPr lang="bg-BG" sz="4600" dirty="0"/>
              <a:t> </a:t>
            </a:r>
          </a:p>
          <a:p>
            <a:pPr lvl="0"/>
            <a:r>
              <a:rPr lang="bg-BG" sz="3400" b="1" dirty="0"/>
              <a:t>Научни публикации, които са реферирани и индексирани в световни вторични литературни източници </a:t>
            </a:r>
          </a:p>
          <a:p>
            <a:pPr marL="457200" lvl="0" indent="-457200">
              <a:lnSpc>
                <a:spcPct val="115000"/>
              </a:lnSpc>
              <a:spcAft>
                <a:spcPts val="600"/>
              </a:spcAft>
              <a:buFont typeface="+mj-lt"/>
              <a:buAutoNum type="arabicPeriod" startAt="3"/>
              <a:tabLst>
                <a:tab pos="457200" algn="l"/>
              </a:tabLst>
            </a:pPr>
            <a:r>
              <a:rPr lang="en-US" sz="29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Димитрова</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А.,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Теории</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обосноваващи</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логистичния</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аутсорсинг, V International scientific and practical conference “Ukraine, Bulgaria, EU: Economic and Social Development Trends”, June,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Burgas</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2021, Bulgaria,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стр</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76-82, ISBN 978-619-239-585-8</a:t>
            </a:r>
            <a:endParaRPr lang="bg-BG" sz="2900" dirty="0">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lnSpc>
                <a:spcPct val="115000"/>
              </a:lnSpc>
              <a:spcAft>
                <a:spcPts val="600"/>
              </a:spcAft>
              <a:buFont typeface="+mj-lt"/>
              <a:buAutoNum type="arabicPeriod" startAt="3"/>
              <a:tabLst>
                <a:tab pos="457200" algn="l"/>
              </a:tabLst>
            </a:pP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Антонова</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Е., (2021)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Теоретични</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аспекти</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осигуряването</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представителни</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информационни</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образци</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оценяване</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логистичните</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дейности</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МСП, V International scientific and practical conference “Ukraine, Bulgaria, EU: Economic and Social Development Trends”, June,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Burgas</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2021, Bulgaria, pp. 46-53, ISBN 978-619-239-585-8</a:t>
            </a:r>
            <a:endParaRPr lang="bg-BG" sz="2900" dirty="0">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lnSpc>
                <a:spcPct val="115000"/>
              </a:lnSpc>
              <a:spcAft>
                <a:spcPts val="600"/>
              </a:spcAft>
              <a:buFont typeface="+mj-lt"/>
              <a:buAutoNum type="arabicPeriod" startAt="3"/>
              <a:tabLst>
                <a:tab pos="457200" algn="l"/>
              </a:tabLst>
            </a:pP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Антонова</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Е., (2021)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Предпоставки</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представителност</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информационните</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образци</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оценяване</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логистичните</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дейности</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МСП и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работа</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с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информационни</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ресурси</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 International scientific and practical conference “Ukraine, Bulgaria, EU: Economic and Social Development Trends”, June, </a:t>
            </a:r>
            <a:r>
              <a:rPr lang="en-US" sz="2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Burgas</a:t>
            </a:r>
            <a:r>
              <a:rPr lang="en-US" sz="2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Bulgaria, pp. 53-59, ISBN 978-619-239-585-8</a:t>
            </a:r>
            <a:endParaRPr lang="bg-BG" sz="29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bg-BG" dirty="0"/>
          </a:p>
        </p:txBody>
      </p:sp>
    </p:spTree>
    <p:extLst>
      <p:ext uri="{BB962C8B-B14F-4D97-AF65-F5344CB8AC3E}">
        <p14:creationId xmlns:p14="http://schemas.microsoft.com/office/powerpoint/2010/main" val="1211471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072" y="1517715"/>
            <a:ext cx="8465270" cy="5128181"/>
          </a:xfrm>
        </p:spPr>
        <p:txBody>
          <a:bodyPr>
            <a:normAutofit/>
          </a:bodyPr>
          <a:lstStyle/>
          <a:p>
            <a:pPr marL="0" indent="0">
              <a:buNone/>
            </a:pPr>
            <a:r>
              <a:rPr lang="bg-BG" sz="3200" b="1" dirty="0" err="1" smtClean="0"/>
              <a:t>Публикационна</a:t>
            </a:r>
            <a:r>
              <a:rPr lang="bg-BG" sz="3200" b="1" dirty="0" smtClean="0"/>
              <a:t> дейност:</a:t>
            </a:r>
            <a:r>
              <a:rPr lang="bg-BG" sz="3200" dirty="0" smtClean="0"/>
              <a:t> </a:t>
            </a:r>
            <a:r>
              <a:rPr lang="bg-BG" sz="3200" dirty="0"/>
              <a:t> </a:t>
            </a:r>
          </a:p>
          <a:p>
            <a:r>
              <a:rPr lang="bg-BG" sz="2600" b="1" dirty="0" smtClean="0"/>
              <a:t>В сборници </a:t>
            </a:r>
            <a:r>
              <a:rPr lang="bg-BG" sz="2600" b="1" dirty="0"/>
              <a:t>от научни конференции, публикувани в </a:t>
            </a:r>
            <a:r>
              <a:rPr lang="bg-BG" sz="2600" b="1" dirty="0" err="1"/>
              <a:t>Conference</a:t>
            </a:r>
            <a:r>
              <a:rPr lang="bg-BG" sz="2600" b="1" dirty="0"/>
              <a:t> </a:t>
            </a:r>
            <a:r>
              <a:rPr lang="bg-BG" sz="2600" b="1" dirty="0" err="1"/>
              <a:t>Proceedings</a:t>
            </a:r>
            <a:r>
              <a:rPr lang="bg-BG" sz="2600" b="1" dirty="0"/>
              <a:t> в </a:t>
            </a:r>
            <a:r>
              <a:rPr lang="bg-BG" sz="2600" b="1" dirty="0" smtClean="0"/>
              <a:t>SCOPUS</a:t>
            </a:r>
          </a:p>
          <a:p>
            <a:pPr marL="461963" lvl="0" indent="-234950"/>
            <a:r>
              <a:rPr lang="en-US" sz="2000" dirty="0" err="1"/>
              <a:t>Antonova</a:t>
            </a:r>
            <a:r>
              <a:rPr lang="en-US" sz="2000" dirty="0"/>
              <a:t> E., </a:t>
            </a:r>
            <a:r>
              <a:rPr lang="en-US" sz="2000" dirty="0" err="1"/>
              <a:t>Dimitrova</a:t>
            </a:r>
            <a:r>
              <a:rPr lang="en-US" sz="2000" dirty="0"/>
              <a:t> A., Study on Significance of Logistics in the Strategies of SMEs, 2021 IV International Conference on High Technology for Sustainable Development (</a:t>
            </a:r>
            <a:r>
              <a:rPr lang="en-US" sz="2000" dirty="0" err="1"/>
              <a:t>HiTech</a:t>
            </a:r>
            <a:r>
              <a:rPr lang="en-US" sz="2000" dirty="0"/>
              <a:t>), Sofia, Bulgaria, 2021</a:t>
            </a:r>
            <a:endParaRPr lang="bg-BG" sz="2000" dirty="0"/>
          </a:p>
          <a:p>
            <a:pPr marL="461963" lvl="0" indent="-234950"/>
            <a:r>
              <a:rPr lang="en-US" sz="2000" dirty="0" err="1"/>
              <a:t>Dimitrov</a:t>
            </a:r>
            <a:r>
              <a:rPr lang="en-US" sz="2000" dirty="0"/>
              <a:t> I., </a:t>
            </a:r>
            <a:r>
              <a:rPr lang="en-US" sz="2000" dirty="0" err="1"/>
              <a:t>Dimitrova</a:t>
            </a:r>
            <a:r>
              <a:rPr lang="en-US" sz="2000" dirty="0"/>
              <a:t> A., Impact of Using Third-Party Logistics Provider on Organizational Performance in the Bulgarian Context, 2021 IV International Conference on High Technology for Sustainable Development (</a:t>
            </a:r>
            <a:r>
              <a:rPr lang="en-US" sz="2000" dirty="0" err="1"/>
              <a:t>HiTech</a:t>
            </a:r>
            <a:r>
              <a:rPr lang="en-US" sz="2000" dirty="0"/>
              <a:t>), Sofia, Bulgaria, 2021</a:t>
            </a:r>
            <a:endParaRPr lang="bg-BG" sz="2000" dirty="0"/>
          </a:p>
          <a:p>
            <a:pPr marL="461963" lvl="0" indent="-234950"/>
            <a:r>
              <a:rPr lang="en-US" sz="2000" dirty="0" err="1"/>
              <a:t>Koprinkova-Noncheva</a:t>
            </a:r>
            <a:r>
              <a:rPr lang="en-US" sz="2000" dirty="0"/>
              <a:t> N., </a:t>
            </a:r>
            <a:r>
              <a:rPr lang="en-US" sz="2000" dirty="0" err="1"/>
              <a:t>Dimitrov</a:t>
            </a:r>
            <a:r>
              <a:rPr lang="en-US" sz="2000" dirty="0"/>
              <a:t> </a:t>
            </a:r>
            <a:r>
              <a:rPr lang="en-US" sz="2000" dirty="0" err="1"/>
              <a:t>I.,Increasing</a:t>
            </a:r>
            <a:r>
              <a:rPr lang="en-US" sz="2000" dirty="0"/>
              <a:t> the Innovative and Technological Representation of Bulgarian Small and Medium Sized Enterprises Through the Application of Key Characteristics with the Drop-Shipping Model 2021 IV International Conference on High Technology for Sustainable Development (</a:t>
            </a:r>
            <a:r>
              <a:rPr lang="en-US" sz="2000" dirty="0" err="1"/>
              <a:t>HiTech</a:t>
            </a:r>
            <a:r>
              <a:rPr lang="en-US" sz="2000" dirty="0"/>
              <a:t>), Sofia, Bulgaria, 2021</a:t>
            </a:r>
            <a:endParaRPr lang="bg-BG" sz="2000" dirty="0"/>
          </a:p>
          <a:p>
            <a:pPr marL="0" indent="0">
              <a:buNone/>
            </a:pPr>
            <a:endParaRPr lang="bg-BG" dirty="0"/>
          </a:p>
        </p:txBody>
      </p:sp>
    </p:spTree>
    <p:extLst>
      <p:ext uri="{BB962C8B-B14F-4D97-AF65-F5344CB8AC3E}">
        <p14:creationId xmlns:p14="http://schemas.microsoft.com/office/powerpoint/2010/main" val="1442605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77816"/>
            <a:ext cx="7886700" cy="5171752"/>
          </a:xfrm>
        </p:spPr>
        <p:txBody>
          <a:bodyPr>
            <a:normAutofit/>
          </a:bodyPr>
          <a:lstStyle/>
          <a:p>
            <a:pPr marL="0" indent="0">
              <a:buNone/>
            </a:pPr>
            <a:endParaRPr lang="bg-BG" sz="2000" b="1" dirty="0" smtClean="0"/>
          </a:p>
          <a:p>
            <a:pPr marL="0" indent="0">
              <a:buNone/>
            </a:pPr>
            <a:r>
              <a:rPr lang="bg-BG" sz="2000" b="1" dirty="0" smtClean="0"/>
              <a:t>Финансов отчет:</a:t>
            </a:r>
            <a:r>
              <a:rPr lang="bg-BG" sz="2000" dirty="0" smtClean="0"/>
              <a:t> </a:t>
            </a:r>
            <a:r>
              <a:rPr lang="bg-BG" sz="2000" dirty="0"/>
              <a:t> </a:t>
            </a:r>
          </a:p>
          <a:p>
            <a:pPr marL="0" indent="0">
              <a:buNone/>
            </a:pPr>
            <a:r>
              <a:rPr lang="ru-RU" sz="2000" dirty="0" err="1"/>
              <a:t>Получени</a:t>
            </a:r>
            <a:r>
              <a:rPr lang="ru-RU" sz="2000" dirty="0"/>
              <a:t> средства: </a:t>
            </a:r>
            <a:r>
              <a:rPr lang="ru-RU" sz="2000" dirty="0" smtClean="0"/>
              <a:t>2297,45 </a:t>
            </a:r>
            <a:r>
              <a:rPr lang="ru-RU" sz="2000" dirty="0" err="1"/>
              <a:t>лв</a:t>
            </a:r>
            <a:r>
              <a:rPr lang="ru-RU" sz="2000" dirty="0"/>
              <a:t>                                                       </a:t>
            </a:r>
            <a:r>
              <a:rPr lang="ru-RU" sz="2000" dirty="0" err="1" smtClean="0"/>
              <a:t>Изразходени</a:t>
            </a:r>
            <a:r>
              <a:rPr lang="ru-RU" sz="2000" dirty="0" smtClean="0"/>
              <a:t> </a:t>
            </a:r>
            <a:r>
              <a:rPr lang="ru-RU" sz="2000" dirty="0"/>
              <a:t>средства: </a:t>
            </a:r>
            <a:r>
              <a:rPr lang="ru-RU" sz="2000" dirty="0" smtClean="0"/>
              <a:t>2236,74 </a:t>
            </a:r>
            <a:r>
              <a:rPr lang="ru-RU" sz="2000" dirty="0" err="1"/>
              <a:t>лв</a:t>
            </a:r>
            <a:r>
              <a:rPr lang="ru-RU" sz="2000" dirty="0"/>
              <a:t> </a:t>
            </a:r>
            <a:endParaRPr lang="ru-RU" sz="2000" dirty="0" smtClean="0"/>
          </a:p>
          <a:p>
            <a:pPr marL="0" indent="0">
              <a:buNone/>
            </a:pPr>
            <a:endParaRPr lang="bg-BG" dirty="0"/>
          </a:p>
        </p:txBody>
      </p:sp>
      <p:graphicFrame>
        <p:nvGraphicFramePr>
          <p:cNvPr id="2" name="Table 1"/>
          <p:cNvGraphicFramePr>
            <a:graphicFrameLocks noGrp="1"/>
          </p:cNvGraphicFramePr>
          <p:nvPr>
            <p:extLst>
              <p:ext uri="{D42A27DB-BD31-4B8C-83A1-F6EECF244321}">
                <p14:modId xmlns:p14="http://schemas.microsoft.com/office/powerpoint/2010/main" val="3701624349"/>
              </p:ext>
            </p:extLst>
          </p:nvPr>
        </p:nvGraphicFramePr>
        <p:xfrm>
          <a:off x="535187" y="4625108"/>
          <a:ext cx="8308085" cy="2021205"/>
        </p:xfrm>
        <a:graphic>
          <a:graphicData uri="http://schemas.openxmlformats.org/drawingml/2006/table">
            <a:tbl>
              <a:tblPr/>
              <a:tblGrid>
                <a:gridCol w="960045">
                  <a:extLst>
                    <a:ext uri="{9D8B030D-6E8A-4147-A177-3AD203B41FA5}">
                      <a16:colId xmlns:a16="http://schemas.microsoft.com/office/drawing/2014/main" val="20000"/>
                    </a:ext>
                  </a:extLst>
                </a:gridCol>
                <a:gridCol w="6166446">
                  <a:extLst>
                    <a:ext uri="{9D8B030D-6E8A-4147-A177-3AD203B41FA5}">
                      <a16:colId xmlns:a16="http://schemas.microsoft.com/office/drawing/2014/main" val="20001"/>
                    </a:ext>
                  </a:extLst>
                </a:gridCol>
                <a:gridCol w="1181594">
                  <a:extLst>
                    <a:ext uri="{9D8B030D-6E8A-4147-A177-3AD203B41FA5}">
                      <a16:colId xmlns:a16="http://schemas.microsoft.com/office/drawing/2014/main" val="20002"/>
                    </a:ext>
                  </a:extLst>
                </a:gridCol>
              </a:tblGrid>
              <a:tr h="215265">
                <a:tc gridSpan="3">
                  <a:txBody>
                    <a:bodyPr/>
                    <a:lstStyle/>
                    <a:p>
                      <a:pPr algn="l" fontAlgn="t"/>
                      <a:r>
                        <a:rPr lang="ru-RU" sz="1600" b="0" i="0" u="none" strike="noStrike" dirty="0">
                          <a:effectLst/>
                          <a:latin typeface="Arial" panose="020B0604020202020204" pitchFamily="34" charset="0"/>
                        </a:rPr>
                        <a:t>5. </a:t>
                      </a:r>
                      <a:r>
                        <a:rPr lang="ru-RU" sz="1600" b="0" i="0" u="none" strike="noStrike" dirty="0" err="1">
                          <a:effectLst/>
                          <a:latin typeface="Arial" panose="020B0604020202020204" pitchFamily="34" charset="0"/>
                        </a:rPr>
                        <a:t>Към</a:t>
                      </a:r>
                      <a:r>
                        <a:rPr lang="ru-RU" sz="1600" b="0" i="0" u="none" strike="noStrike" dirty="0">
                          <a:effectLst/>
                          <a:latin typeface="Arial" panose="020B0604020202020204" pitchFamily="34" charset="0"/>
                        </a:rPr>
                        <a:t> перо </a:t>
                      </a:r>
                      <a:r>
                        <a:rPr lang="ru-RU" sz="1600" b="1" i="0" u="none" strike="noStrike" dirty="0">
                          <a:effectLst/>
                          <a:latin typeface="Arial" panose="020B0604020202020204" pitchFamily="34" charset="0"/>
                        </a:rPr>
                        <a:t>"Такси </a:t>
                      </a:r>
                      <a:r>
                        <a:rPr lang="ru-RU" sz="1600" b="1" i="0" u="none" strike="noStrike" dirty="0" err="1">
                          <a:effectLst/>
                          <a:latin typeface="Arial" panose="020B0604020202020204" pitchFamily="34" charset="0"/>
                        </a:rPr>
                        <a:t>правоучастия</a:t>
                      </a:r>
                      <a:r>
                        <a:rPr lang="ru-RU" sz="1600" b="1" i="0" u="none" strike="noStrike" dirty="0">
                          <a:effectLst/>
                          <a:latin typeface="Arial" panose="020B0604020202020204" pitchFamily="34" charset="0"/>
                        </a:rPr>
                        <a:t>"</a:t>
                      </a:r>
                      <a:endParaRPr lang="ru-RU" sz="1600" b="0" i="0" u="none" strike="noStrike" dirty="0">
                        <a:effectLst/>
                        <a:latin typeface="Arial" panose="020B060402020202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10000"/>
                  </a:ext>
                </a:extLst>
              </a:tr>
              <a:tr h="260985">
                <a:tc>
                  <a:txBody>
                    <a:bodyPr/>
                    <a:lstStyle/>
                    <a:p>
                      <a:pPr algn="ctr" fontAlgn="t"/>
                      <a:r>
                        <a:rPr lang="bg-BG" sz="1600" b="0" i="0" u="none" strike="noStrike">
                          <a:effectLst/>
                          <a:latin typeface="Arial" panose="020B0604020202020204" pitchFamily="34" charset="0"/>
                        </a:rPr>
                        <a:t>5.1</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600" b="0" i="1" u="none" strike="noStrike" dirty="0" err="1">
                          <a:effectLst/>
                          <a:latin typeface="Arial" panose="020B0604020202020204" pitchFamily="34" charset="0"/>
                        </a:rPr>
                        <a:t>Международна</a:t>
                      </a:r>
                      <a:r>
                        <a:rPr lang="ru-RU" sz="1600" b="0" i="1" u="none" strike="noStrike" dirty="0">
                          <a:effectLst/>
                          <a:latin typeface="Arial" panose="020B0604020202020204" pitchFamily="34" charset="0"/>
                        </a:rPr>
                        <a:t> научна конференция</a:t>
                      </a:r>
                      <a:r>
                        <a:rPr lang="ru-RU" sz="1600" b="0" i="1" u="none" strike="noStrike" dirty="0" smtClean="0">
                          <a:effectLst/>
                          <a:latin typeface="Arial" panose="020B0604020202020204" pitchFamily="34" charset="0"/>
                        </a:rPr>
                        <a:t>,</a:t>
                      </a:r>
                      <a:endParaRPr lang="ru-RU" sz="1600" b="0" i="1" u="none" strike="noStrike" dirty="0">
                        <a:effectLst/>
                        <a:latin typeface="Arial" panose="020B060402020202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bg-BG" sz="1600" b="0" i="0" u="none" strike="noStrike" dirty="0" smtClean="0">
                          <a:effectLst/>
                          <a:latin typeface="Arial" panose="020B0604020202020204" pitchFamily="34" charset="0"/>
                        </a:rPr>
                        <a:t>1760,25</a:t>
                      </a:r>
                      <a:endParaRPr lang="bg-BG" sz="1600" b="0" i="0" u="none" strike="noStrike" dirty="0">
                        <a:effectLst/>
                        <a:latin typeface="Arial" panose="020B060402020202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4315">
                <a:tc gridSpan="2">
                  <a:txBody>
                    <a:bodyPr/>
                    <a:lstStyle/>
                    <a:p>
                      <a:pPr algn="r" fontAlgn="ctr"/>
                      <a:endParaRPr lang="bg-BG" sz="1600" b="0" i="0" u="none" strike="noStrike" dirty="0">
                        <a:effectLst/>
                        <a:latin typeface="Arial" panose="020B060402020202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a:txBody>
                    <a:bodyPr/>
                    <a:lstStyle/>
                    <a:p>
                      <a:pPr algn="r" fontAlgn="ctr"/>
                      <a:endParaRPr lang="bg-BG" sz="1600" b="1" i="0" u="none" strike="noStrike" dirty="0">
                        <a:effectLst/>
                        <a:latin typeface="Arial" panose="020B060402020202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9075">
                <a:tc gridSpan="3">
                  <a:txBody>
                    <a:bodyPr/>
                    <a:lstStyle/>
                    <a:p>
                      <a:pPr algn="l" fontAlgn="t"/>
                      <a:r>
                        <a:rPr lang="bg-BG" sz="1600" b="0" i="0" u="none" strike="noStrike" dirty="0">
                          <a:effectLst/>
                          <a:latin typeface="Arial" panose="020B0604020202020204" pitchFamily="34" charset="0"/>
                        </a:rPr>
                        <a:t>8. Към перо </a:t>
                      </a:r>
                      <a:r>
                        <a:rPr lang="bg-BG" sz="1600" b="1" i="0" u="none" strike="noStrike" dirty="0">
                          <a:effectLst/>
                          <a:latin typeface="Arial" panose="020B0604020202020204" pitchFamily="34" charset="0"/>
                        </a:rPr>
                        <a:t>"Рецензенти":</a:t>
                      </a:r>
                      <a:endParaRPr lang="bg-BG" sz="1600" b="0" i="0" u="none" strike="noStrike" dirty="0">
                        <a:effectLst/>
                        <a:latin typeface="Arial" panose="020B060402020202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10003"/>
                  </a:ext>
                </a:extLst>
              </a:tr>
              <a:tr h="219075">
                <a:tc>
                  <a:txBody>
                    <a:bodyPr/>
                    <a:lstStyle/>
                    <a:p>
                      <a:pPr algn="ctr" fontAlgn="t"/>
                      <a:r>
                        <a:rPr lang="bg-BG" sz="1600" b="0" i="0" u="none" strike="noStrike">
                          <a:effectLst/>
                          <a:latin typeface="Arial" panose="020B0604020202020204" pitchFamily="34" charset="0"/>
                        </a:rPr>
                        <a:t>8.1</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600" b="0" i="1" u="none" strike="noStrike" dirty="0" err="1">
                          <a:effectLst/>
                          <a:latin typeface="Arial" panose="020B0604020202020204" pitchFamily="34" charset="0"/>
                        </a:rPr>
                        <a:t>Заплащане</a:t>
                      </a:r>
                      <a:r>
                        <a:rPr lang="ru-RU" sz="1600" b="0" i="1" u="none" strike="noStrike" dirty="0">
                          <a:effectLst/>
                          <a:latin typeface="Arial" panose="020B0604020202020204" pitchFamily="34" charset="0"/>
                        </a:rPr>
                        <a:t> на </a:t>
                      </a:r>
                      <a:r>
                        <a:rPr lang="ru-RU" sz="1600" b="0" i="1" u="none" strike="noStrike" dirty="0" err="1">
                          <a:effectLst/>
                          <a:latin typeface="Arial" panose="020B0604020202020204" pitchFamily="34" charset="0"/>
                        </a:rPr>
                        <a:t>рецензенти</a:t>
                      </a:r>
                      <a:r>
                        <a:rPr lang="ru-RU" sz="1600" b="0" i="1" u="none" strike="noStrike" dirty="0">
                          <a:effectLst/>
                          <a:latin typeface="Arial" panose="020B0604020202020204" pitchFamily="34" charset="0"/>
                        </a:rPr>
                        <a:t> по отчета</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bg-BG" sz="1600" b="0" i="0" u="none" strike="noStrike">
                          <a:effectLst/>
                          <a:latin typeface="Arial" panose="020B0604020202020204" pitchFamily="34" charset="0"/>
                        </a:rPr>
                        <a:t>65,00</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gridSpan="2">
                  <a:txBody>
                    <a:bodyPr/>
                    <a:lstStyle/>
                    <a:p>
                      <a:pPr algn="r" fontAlgn="ctr"/>
                      <a:endParaRPr lang="bg-BG" sz="1600" b="0" i="0" u="none" strike="noStrike" dirty="0">
                        <a:effectLst/>
                        <a:latin typeface="Arial" panose="020B060402020202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a:txBody>
                    <a:bodyPr/>
                    <a:lstStyle/>
                    <a:p>
                      <a:pPr algn="r" fontAlgn="ctr"/>
                      <a:endParaRPr lang="bg-BG" sz="1600" b="1" i="0" u="none" strike="noStrike" dirty="0">
                        <a:effectLst/>
                        <a:latin typeface="Arial" panose="020B060402020202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19075">
                <a:tc gridSpan="3">
                  <a:txBody>
                    <a:bodyPr/>
                    <a:lstStyle/>
                    <a:p>
                      <a:pPr algn="l" fontAlgn="t"/>
                      <a:r>
                        <a:rPr lang="ru-RU" sz="1600" b="0" i="0" u="none" strike="noStrike">
                          <a:effectLst/>
                          <a:latin typeface="Arial" panose="020B0604020202020204" pitchFamily="34" charset="0"/>
                        </a:rPr>
                        <a:t>9. Към перо </a:t>
                      </a:r>
                      <a:r>
                        <a:rPr lang="ru-RU" sz="1600" b="1" i="0" u="none" strike="noStrike">
                          <a:effectLst/>
                          <a:latin typeface="Arial" panose="020B0604020202020204" pitchFamily="34" charset="0"/>
                        </a:rPr>
                        <a:t>"Административно/финансово-счетоводно обслужване":</a:t>
                      </a:r>
                      <a:endParaRPr lang="ru-RU" sz="1600" b="0" i="0" u="none" strike="noStrike">
                        <a:effectLst/>
                        <a:latin typeface="Arial" panose="020B060402020202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10006"/>
                  </a:ext>
                </a:extLst>
              </a:tr>
              <a:tr h="200025">
                <a:tc>
                  <a:txBody>
                    <a:bodyPr/>
                    <a:lstStyle/>
                    <a:p>
                      <a:pPr algn="ctr" fontAlgn="t"/>
                      <a:r>
                        <a:rPr lang="bg-BG" sz="1600" b="0" i="0" u="none" strike="noStrike">
                          <a:effectLst/>
                          <a:latin typeface="Arial" panose="020B0604020202020204" pitchFamily="34" charset="0"/>
                        </a:rPr>
                        <a:t>9.1</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600" b="0" i="1" u="none" strike="noStrike">
                          <a:effectLst/>
                          <a:latin typeface="Arial" panose="020B0604020202020204" pitchFamily="34" charset="0"/>
                        </a:rPr>
                        <a:t>10% от стойността на договора</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bg-BG" sz="1600" b="0" i="0" u="none" strike="noStrike" dirty="0" smtClean="0">
                          <a:effectLst/>
                          <a:latin typeface="Arial" panose="020B0604020202020204" pitchFamily="34" charset="0"/>
                        </a:rPr>
                        <a:t>229,74</a:t>
                      </a:r>
                      <a:endParaRPr lang="bg-BG" sz="1600" b="0" i="0" u="none" strike="noStrike" dirty="0">
                        <a:effectLst/>
                        <a:latin typeface="Arial" panose="020B060402020202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024815117"/>
              </p:ext>
            </p:extLst>
          </p:nvPr>
        </p:nvGraphicFramePr>
        <p:xfrm>
          <a:off x="535187" y="3055124"/>
          <a:ext cx="8308084" cy="1569984"/>
        </p:xfrm>
        <a:graphic>
          <a:graphicData uri="http://schemas.openxmlformats.org/drawingml/2006/table">
            <a:tbl>
              <a:tblPr/>
              <a:tblGrid>
                <a:gridCol w="960045">
                  <a:extLst>
                    <a:ext uri="{9D8B030D-6E8A-4147-A177-3AD203B41FA5}">
                      <a16:colId xmlns:a16="http://schemas.microsoft.com/office/drawing/2014/main" val="20000"/>
                    </a:ext>
                  </a:extLst>
                </a:gridCol>
                <a:gridCol w="6166445">
                  <a:extLst>
                    <a:ext uri="{9D8B030D-6E8A-4147-A177-3AD203B41FA5}">
                      <a16:colId xmlns:a16="http://schemas.microsoft.com/office/drawing/2014/main" val="20001"/>
                    </a:ext>
                  </a:extLst>
                </a:gridCol>
                <a:gridCol w="1181594">
                  <a:extLst>
                    <a:ext uri="{9D8B030D-6E8A-4147-A177-3AD203B41FA5}">
                      <a16:colId xmlns:a16="http://schemas.microsoft.com/office/drawing/2014/main" val="20002"/>
                    </a:ext>
                  </a:extLst>
                </a:gridCol>
              </a:tblGrid>
              <a:tr h="130910">
                <a:tc gridSpan="3">
                  <a:txBody>
                    <a:bodyPr/>
                    <a:lstStyle/>
                    <a:p>
                      <a:pPr algn="l" fontAlgn="t"/>
                      <a:r>
                        <a:rPr lang="ru-RU" sz="1600" b="0" i="0" u="none" strike="noStrike" dirty="0">
                          <a:solidFill>
                            <a:srgbClr val="000000"/>
                          </a:solidFill>
                          <a:effectLst/>
                          <a:latin typeface="Arial" panose="020B0604020202020204" pitchFamily="34" charset="0"/>
                        </a:rPr>
                        <a:t>2. </a:t>
                      </a:r>
                      <a:r>
                        <a:rPr lang="ru-RU" sz="1600" b="0" i="0" u="none" strike="noStrike" dirty="0" err="1">
                          <a:solidFill>
                            <a:srgbClr val="000000"/>
                          </a:solidFill>
                          <a:effectLst/>
                          <a:latin typeface="Arial" panose="020B0604020202020204" pitchFamily="34" charset="0"/>
                        </a:rPr>
                        <a:t>Към</a:t>
                      </a:r>
                      <a:r>
                        <a:rPr lang="ru-RU" sz="1600" b="0" i="0" u="none" strike="noStrike" dirty="0">
                          <a:solidFill>
                            <a:srgbClr val="000000"/>
                          </a:solidFill>
                          <a:effectLst/>
                          <a:latin typeface="Arial" panose="020B0604020202020204" pitchFamily="34" charset="0"/>
                        </a:rPr>
                        <a:t> перо </a:t>
                      </a:r>
                      <a:r>
                        <a:rPr lang="ru-RU" sz="1600" b="1" i="0" u="none" strike="noStrike" dirty="0">
                          <a:solidFill>
                            <a:srgbClr val="000000"/>
                          </a:solidFill>
                          <a:effectLst/>
                          <a:latin typeface="Arial" panose="020B0604020202020204" pitchFamily="34" charset="0"/>
                        </a:rPr>
                        <a:t>"</a:t>
                      </a:r>
                      <a:r>
                        <a:rPr lang="ru-RU" sz="1600" b="1" i="0" u="none" strike="noStrike" dirty="0" err="1">
                          <a:solidFill>
                            <a:srgbClr val="000000"/>
                          </a:solidFill>
                          <a:effectLst/>
                          <a:latin typeface="Arial" panose="020B0604020202020204" pitchFamily="34" charset="0"/>
                        </a:rPr>
                        <a:t>Други</a:t>
                      </a:r>
                      <a:r>
                        <a:rPr lang="ru-RU" sz="1600" b="1" i="0" u="none" strike="noStrike" dirty="0">
                          <a:solidFill>
                            <a:srgbClr val="000000"/>
                          </a:solidFill>
                          <a:effectLst/>
                          <a:latin typeface="Arial" panose="020B0604020202020204" pitchFamily="34" charset="0"/>
                        </a:rPr>
                        <a:t> </a:t>
                      </a:r>
                      <a:r>
                        <a:rPr lang="ru-RU" sz="1600" b="1" i="0" u="none" strike="noStrike" dirty="0" err="1">
                          <a:solidFill>
                            <a:srgbClr val="000000"/>
                          </a:solidFill>
                          <a:effectLst/>
                          <a:latin typeface="Arial" panose="020B0604020202020204" pitchFamily="34" charset="0"/>
                        </a:rPr>
                        <a:t>материали</a:t>
                      </a:r>
                      <a:r>
                        <a:rPr lang="ru-RU" sz="1600" b="1" i="0" u="none" strike="noStrike" dirty="0">
                          <a:solidFill>
                            <a:srgbClr val="000000"/>
                          </a:solidFill>
                          <a:effectLst/>
                          <a:latin typeface="Arial" panose="020B0604020202020204" pitchFamily="34" charset="0"/>
                        </a:rPr>
                        <a:t> и </a:t>
                      </a:r>
                      <a:r>
                        <a:rPr lang="ru-RU" sz="1600" b="1" i="0" u="none" strike="noStrike" dirty="0" err="1">
                          <a:solidFill>
                            <a:srgbClr val="000000"/>
                          </a:solidFill>
                          <a:effectLst/>
                          <a:latin typeface="Arial" panose="020B0604020202020204" pitchFamily="34" charset="0"/>
                        </a:rPr>
                        <a:t>активи</a:t>
                      </a:r>
                      <a:r>
                        <a:rPr lang="ru-RU" sz="1600" b="1" i="0" u="none" strike="noStrike" dirty="0">
                          <a:solidFill>
                            <a:srgbClr val="000000"/>
                          </a:solidFill>
                          <a:effectLst/>
                          <a:latin typeface="Arial" panose="020B0604020202020204" pitchFamily="34" charset="0"/>
                        </a:rPr>
                        <a:t>" :</a:t>
                      </a:r>
                      <a:endParaRPr lang="ru-RU" sz="1600" b="0" i="0" u="none" strike="noStrike" dirty="0">
                        <a:solidFill>
                          <a:srgbClr val="000000"/>
                        </a:solidFill>
                        <a:effectLst/>
                        <a:latin typeface="Arial" panose="020B060402020202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10000"/>
                  </a:ext>
                </a:extLst>
              </a:tr>
              <a:tr h="355688">
                <a:tc>
                  <a:txBody>
                    <a:bodyPr/>
                    <a:lstStyle/>
                    <a:p>
                      <a:pPr algn="ctr" fontAlgn="ctr"/>
                      <a:endParaRPr lang="bg-BG" sz="1600" b="0" i="0" u="none" strike="noStrike" dirty="0">
                        <a:effectLst/>
                        <a:latin typeface="Arial" panose="020B060402020202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bg-BG" sz="1600" b="0" i="1" u="none" strike="noStrike" dirty="0">
                        <a:solidFill>
                          <a:srgbClr val="000000"/>
                        </a:solidFill>
                        <a:effectLst/>
                        <a:latin typeface="Arial" panose="020B060402020202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bg-BG" sz="1600" b="0" i="0" u="none" strike="noStrike" dirty="0">
                          <a:solidFill>
                            <a:srgbClr val="000000"/>
                          </a:solidFill>
                          <a:effectLst/>
                          <a:latin typeface="Arial" panose="020B0604020202020204" pitchFamily="34" charset="0"/>
                        </a:rPr>
                        <a:t>31,00</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6448">
                <a:tc gridSpan="3">
                  <a:txBody>
                    <a:bodyPr/>
                    <a:lstStyle/>
                    <a:p>
                      <a:pPr algn="l" fontAlgn="t"/>
                      <a:endParaRPr lang="ru-RU" sz="1600" b="0" i="0" u="none" strike="noStrike" dirty="0">
                        <a:solidFill>
                          <a:srgbClr val="000000"/>
                        </a:solidFill>
                        <a:effectLst/>
                        <a:latin typeface="Arial" panose="020B060402020202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10002"/>
                  </a:ext>
                </a:extLst>
              </a:tr>
              <a:tr h="355688">
                <a:tc gridSpan="3">
                  <a:txBody>
                    <a:bodyPr/>
                    <a:lstStyle/>
                    <a:p>
                      <a:pPr algn="l" fontAlgn="t"/>
                      <a:r>
                        <a:rPr lang="ru-RU" sz="1600" b="0" i="0" u="none" strike="noStrike" dirty="0">
                          <a:effectLst/>
                          <a:latin typeface="Arial" panose="020B0604020202020204" pitchFamily="34" charset="0"/>
                        </a:rPr>
                        <a:t>4. </a:t>
                      </a:r>
                      <a:r>
                        <a:rPr lang="ru-RU" sz="1600" b="0" i="0" u="none" strike="noStrike" dirty="0" err="1">
                          <a:effectLst/>
                          <a:latin typeface="Arial" panose="020B0604020202020204" pitchFamily="34" charset="0"/>
                        </a:rPr>
                        <a:t>Към</a:t>
                      </a:r>
                      <a:r>
                        <a:rPr lang="ru-RU" sz="1600" b="0" i="0" u="none" strike="noStrike" dirty="0">
                          <a:effectLst/>
                          <a:latin typeface="Arial" panose="020B0604020202020204" pitchFamily="34" charset="0"/>
                        </a:rPr>
                        <a:t> перо </a:t>
                      </a:r>
                      <a:r>
                        <a:rPr lang="ru-RU" sz="1600" b="1" i="0" u="none" strike="noStrike" dirty="0">
                          <a:effectLst/>
                          <a:latin typeface="Arial" panose="020B0604020202020204" pitchFamily="34" charset="0"/>
                        </a:rPr>
                        <a:t>"</a:t>
                      </a:r>
                      <a:r>
                        <a:rPr lang="ru-RU" sz="1600" b="1" i="0" u="none" strike="noStrike" dirty="0" err="1">
                          <a:effectLst/>
                          <a:latin typeface="Arial" panose="020B0604020202020204" pitchFamily="34" charset="0"/>
                        </a:rPr>
                        <a:t>Външни</a:t>
                      </a:r>
                      <a:r>
                        <a:rPr lang="ru-RU" sz="1600" b="1" i="0" u="none" strike="noStrike" dirty="0">
                          <a:effectLst/>
                          <a:latin typeface="Arial" panose="020B0604020202020204" pitchFamily="34" charset="0"/>
                        </a:rPr>
                        <a:t> услуги":</a:t>
                      </a:r>
                      <a:endParaRPr lang="ru-RU" sz="1600" b="0" i="0" u="none" strike="noStrike" dirty="0">
                        <a:effectLst/>
                        <a:latin typeface="Arial" panose="020B060402020202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10003"/>
                  </a:ext>
                </a:extLst>
              </a:tr>
              <a:tr h="355688">
                <a:tc>
                  <a:txBody>
                    <a:bodyPr/>
                    <a:lstStyle/>
                    <a:p>
                      <a:pPr algn="ctr" fontAlgn="t"/>
                      <a:endParaRPr lang="bg-BG" sz="1600" b="0" i="0" u="none" strike="noStrike" dirty="0">
                        <a:effectLst/>
                        <a:latin typeface="Arial" panose="020B060402020202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ru-RU" sz="1600" b="0" i="1" u="none" strike="noStrike" dirty="0">
                        <a:effectLst/>
                        <a:latin typeface="Arial" panose="020B060402020202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bg-BG" sz="1600" b="0" i="0" u="none" strike="noStrike" dirty="0">
                          <a:effectLst/>
                          <a:latin typeface="Arial" panose="020B0604020202020204" pitchFamily="34" charset="0"/>
                        </a:rPr>
                        <a:t>150,75</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80612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2804</TotalTime>
  <Words>427</Words>
  <Application>Microsoft Office PowerPoint</Application>
  <PresentationFormat>On-screen Show (4:3)</PresentationFormat>
  <Paragraphs>83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ivan</dc:creator>
  <cp:lastModifiedBy>V.Manova</cp:lastModifiedBy>
  <cp:revision>16</cp:revision>
  <dcterms:created xsi:type="dcterms:W3CDTF">2020-12-03T15:11:40Z</dcterms:created>
  <dcterms:modified xsi:type="dcterms:W3CDTF">2021-12-13T13:31:21Z</dcterms:modified>
</cp:coreProperties>
</file>