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92" r:id="rId2"/>
  </p:sldMasterIdLst>
  <p:notesMasterIdLst>
    <p:notesMasterId r:id="rId13"/>
  </p:notesMasterIdLst>
  <p:sldIdLst>
    <p:sldId id="256" r:id="rId3"/>
    <p:sldId id="263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ъл стил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Без стил, мрежа в таблица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3CCAD-9CE3-40B4-89A5-FC4DE3AF1D12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E42A-F3FB-46E1-A927-0B5EFEF7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1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E42A-F3FB-46E1-A927-0B5EFEF7C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E42A-F3FB-46E1-A927-0B5EFEF7C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301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20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388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664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3941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3254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3940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895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2127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932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380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8622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1600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561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93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078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621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396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81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442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548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45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4542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9DA3C7-6169-46E0-AB16-1FB632232719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ADAFB88-B7BB-4906-A5B0-655435F7E9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74007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FF6BAE-A5E4-40C4-ADB4-A30561A59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2547" y="2559327"/>
            <a:ext cx="9201752" cy="1739347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2400" b="1" i="1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ru-RU" sz="2400" b="1" i="1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Образование за устойчиво развитие в детската градина и началното училище – педагогически модели</a:t>
            </a:r>
            <a:r>
              <a:rPr lang="en-US" sz="2400" b="1" i="1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”</a:t>
            </a:r>
            <a:br>
              <a:rPr lang="en-US" sz="2400" b="1" i="1" u="none" strike="noStrike">
                <a:solidFill>
                  <a:srgbClr val="262626"/>
                </a:solidFill>
                <a:effectLst/>
                <a:latin typeface="Arial" panose="020B0604020202020204" pitchFamily="34" charset="0"/>
              </a:rPr>
            </a:br>
            <a:r>
              <a:rPr lang="bg-BG" sz="2400" b="1" i="1">
                <a:solidFill>
                  <a:srgbClr val="262626"/>
                </a:solidFill>
                <a:latin typeface="Arial" panose="020B0604020202020204" pitchFamily="34" charset="0"/>
              </a:rPr>
              <a:t>Договор </a:t>
            </a:r>
            <a:r>
              <a:rPr lang="bg-BG" sz="2400" b="1" i="1" dirty="0">
                <a:solidFill>
                  <a:srgbClr val="262626"/>
                </a:solidFill>
                <a:latin typeface="Arial" panose="020B0604020202020204" pitchFamily="34" charset="0"/>
              </a:rPr>
              <a:t>НИХ-504/2024</a:t>
            </a:r>
            <a:br>
              <a:rPr lang="bg-BG" sz="1050" b="1" i="1" dirty="0">
                <a:solidFill>
                  <a:srgbClr val="262626"/>
                </a:solidFill>
                <a:latin typeface="Arial" panose="020B0604020202020204" pitchFamily="34" charset="0"/>
              </a:rPr>
            </a:br>
            <a:br>
              <a:rPr lang="bg-BG" sz="1050" b="1" dirty="0">
                <a:solidFill>
                  <a:srgbClr val="262626"/>
                </a:solidFill>
                <a:latin typeface="Arial" panose="020B0604020202020204" pitchFamily="34" charset="0"/>
              </a:rPr>
            </a:br>
            <a:endParaRPr lang="en-US" sz="2000" b="1" dirty="0">
              <a:solidFill>
                <a:srgbClr val="262626"/>
              </a:solidFill>
            </a:endParaRPr>
          </a:p>
        </p:txBody>
      </p:sp>
      <p:pic>
        <p:nvPicPr>
          <p:cNvPr id="4" name="Picture 3" descr="Logo-Asen Zlatarov">
            <a:extLst>
              <a:ext uri="{FF2B5EF4-FFF2-40B4-BE49-F238E27FC236}">
                <a16:creationId xmlns:a16="http://schemas.microsoft.com/office/drawing/2014/main" id="{E89895EE-B675-316E-4425-9E0B1E872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835" y="4794280"/>
            <a:ext cx="2155177" cy="1821124"/>
          </a:xfrm>
          <a:prstGeom prst="rect">
            <a:avLst/>
          </a:prstGeom>
          <a:solidFill>
            <a:srgbClr val="000000"/>
          </a:solidFill>
          <a:ln w="57150" cmpd="thickThin">
            <a:solidFill>
              <a:srgbClr val="7F7F7F"/>
            </a:solidFill>
            <a:miter lim="8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A0F538-4B55-CBB8-9A0E-D837B20267E5}"/>
              </a:ext>
            </a:extLst>
          </p:cNvPr>
          <p:cNvSpPr txBox="1"/>
          <p:nvPr/>
        </p:nvSpPr>
        <p:spPr>
          <a:xfrm>
            <a:off x="1903445" y="111967"/>
            <a:ext cx="875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Университет "Проф.</a:t>
            </a:r>
            <a:r>
              <a:rPr lang="en-US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д-р Асен Златаров"                                                                                                             Научно-</a:t>
            </a:r>
            <a:r>
              <a:rPr lang="ru-RU" sz="1800" b="1" i="0" u="none" strike="noStrike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изследователска</a:t>
            </a:r>
            <a:r>
              <a:rPr lang="ru-RU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sz="1800" b="1" i="0" u="none" strike="noStrike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художествено</a:t>
            </a:r>
            <a:r>
              <a:rPr lang="ru-RU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u="none" strike="noStrike" dirty="0" err="1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творческа</a:t>
            </a:r>
            <a:r>
              <a:rPr lang="ru-RU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дейност                                                                                                 </a:t>
            </a:r>
            <a:r>
              <a:rPr lang="en-US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US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</a:br>
            <a:br>
              <a:rPr lang="en-US" sz="1800" b="1" i="0" u="none" strike="noStrike" dirty="0">
                <a:solidFill>
                  <a:srgbClr val="262626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29B5251-0CDF-4977-9565-C3914108C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887812"/>
            <a:ext cx="121889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7F4F2EC-D18D-4FE3-80C8-D1C65CF7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F11163-004A-409C-B8AD-72643E194C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550" y="2049864"/>
            <a:ext cx="4657449" cy="23312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65806" y="2194560"/>
            <a:ext cx="4001729" cy="20558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700" spc="150"/>
              <a:t>финансов отчет за ПЪРВИ етап на проекта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57542D1-8E0C-43FA-B897-7510601D5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0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10D122-F128-9D77-7484-4E3085457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0" y="0"/>
            <a:ext cx="53831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46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03FBB2-AA99-A41E-3EAA-AB937DD84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CB6B24E-91B0-EEE1-756B-8A1170B3A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0" y="404202"/>
            <a:ext cx="10905065" cy="6626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2800" b="1" spc="150">
                <a:solidFill>
                  <a:schemeClr val="tx2"/>
                </a:solidFill>
              </a:rPr>
              <a:t>Научен колектив на проекта</a:t>
            </a:r>
            <a:endParaRPr lang="en-US" sz="2800" b="1" spc="15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3B45DF-54D7-9A9B-8F4B-E1752A0CD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91449"/>
              </p:ext>
            </p:extLst>
          </p:nvPr>
        </p:nvGraphicFramePr>
        <p:xfrm>
          <a:off x="83976" y="1922106"/>
          <a:ext cx="11961844" cy="47959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4034603">
                  <a:extLst>
                    <a:ext uri="{9D8B030D-6E8A-4147-A177-3AD203B41FA5}">
                      <a16:colId xmlns:a16="http://schemas.microsoft.com/office/drawing/2014/main" val="547500322"/>
                    </a:ext>
                  </a:extLst>
                </a:gridCol>
                <a:gridCol w="5456321">
                  <a:extLst>
                    <a:ext uri="{9D8B030D-6E8A-4147-A177-3AD203B41FA5}">
                      <a16:colId xmlns:a16="http://schemas.microsoft.com/office/drawing/2014/main" val="2208506889"/>
                    </a:ext>
                  </a:extLst>
                </a:gridCol>
                <a:gridCol w="2470920">
                  <a:extLst>
                    <a:ext uri="{9D8B030D-6E8A-4147-A177-3AD203B41FA5}">
                      <a16:colId xmlns:a16="http://schemas.microsoft.com/office/drawing/2014/main" val="3928160785"/>
                    </a:ext>
                  </a:extLst>
                </a:gridCol>
              </a:tblGrid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ас. д-р Блага Георгиева Димова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ръководител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2789018227"/>
                  </a:ext>
                </a:extLst>
              </a:tr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доц. д-р Красимира Атанасова Димитрова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679030725"/>
                  </a:ext>
                </a:extLst>
              </a:tr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доц. д-р Пенка Кръстева Вълчева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580908377"/>
                  </a:ext>
                </a:extLst>
              </a:tr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доц. д-р Смилена Димитрова Смилкова</a:t>
                      </a:r>
                      <a:endParaRPr lang="en-US" sz="14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1364373657"/>
                  </a:ext>
                </a:extLst>
              </a:tr>
              <a:tr h="444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доц. дн София Дерменджиева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Югозападен университет „Неофит Рилски“</a:t>
                      </a:r>
                      <a:endParaRPr lang="en-US" sz="14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външен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extLst>
                  <a:ext uri="{0D108BD9-81ED-4DB2-BD59-A6C34878D82A}">
                    <a16:rowId xmlns:a16="http://schemas.microsoft.com/office/drawing/2014/main" val="2931086793"/>
                  </a:ext>
                </a:extLst>
              </a:tr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доц. д-р Гергана Ангелова Аврамова - Тодорова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339534798"/>
                  </a:ext>
                </a:extLst>
              </a:tr>
              <a:tr h="3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гл. ас. д-р Виктория Атанасова Христова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2563855282"/>
                  </a:ext>
                </a:extLst>
              </a:tr>
              <a:tr h="444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Димона  Георгиева Янева</a:t>
                      </a:r>
                      <a:endParaRPr lang="en-US" sz="14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докторант в  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1011047948"/>
                  </a:ext>
                </a:extLst>
              </a:tr>
              <a:tr h="444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Дияна Сашева Андонова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b="1" kern="100">
                          <a:solidFill>
                            <a:schemeClr val="tx1"/>
                          </a:solidFill>
                          <a:effectLst/>
                        </a:rPr>
                        <a:t>докторант в  Университет „Проф. д-р Асен Златаров“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</a:pPr>
                      <a:r>
                        <a:rPr lang="bg-BG" sz="1400" kern="100" dirty="0">
                          <a:solidFill>
                            <a:schemeClr val="tx1"/>
                          </a:solidFill>
                          <a:effectLst/>
                        </a:rPr>
                        <a:t>вътрешен член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3844469106"/>
                  </a:ext>
                </a:extLst>
              </a:tr>
              <a:tr h="146693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400" b="1" kern="100" dirty="0">
                          <a:solidFill>
                            <a:schemeClr val="tx1"/>
                          </a:solidFill>
                          <a:effectLst/>
                        </a:rPr>
                        <a:t>5 студенти,  обучаващи се  </a:t>
                      </a:r>
                      <a:r>
                        <a:rPr lang="bg-BG" sz="1400" b="1" dirty="0">
                          <a:solidFill>
                            <a:schemeClr val="tx1"/>
                          </a:solidFill>
                          <a:effectLst/>
                        </a:rPr>
                        <a:t>в специалности ПНУП и НУПЧЕ</a:t>
                      </a:r>
                      <a:endParaRPr lang="en-US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17" marR="45917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45917" marR="45917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45917" marR="45917" marT="0" marB="0"/>
                </a:tc>
                <a:extLst>
                  <a:ext uri="{0D108BD9-81ED-4DB2-BD59-A6C34878D82A}">
                    <a16:rowId xmlns:a16="http://schemas.microsoft.com/office/drawing/2014/main" val="421574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02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05C9A4-0F24-4907-AED9-2E095B4C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31" y="115734"/>
            <a:ext cx="9784080" cy="743094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Изследователски ЦЕЛИ И ЗАДАЧИ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DA52F3B-EAC6-4898-A689-8DD93DD1C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Цели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40CD18C-1557-4847-BEA3-6E309220D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232" y="858828"/>
            <a:ext cx="5491539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</a:rPr>
              <a:t>ЦЕЛИ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се проучват на възможностите на образованието за устойчиво развитие чрез надграждане на компетентности за устойчиво развитие и устойчив начин на живот;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endParaRPr lang="bg-BG" sz="1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се изготвят и реализират педагогически модели за насърчаване на устойчивото развитие чрез надграждане на компетентности за устойчиво развитие и устойчив начин на живот, разбиране и оценяване на културното многообразие и приноса на културата за устойчивото развитие на база на проучени възможности.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C3FC235-DC05-4459-AF8A-C168C4AE2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/>
              <a:t>Задачи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43C3E2A-466D-4C58-8901-DC037780E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1229" y="858828"/>
            <a:ext cx="5403308" cy="5714995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</a:rPr>
              <a:t>ЗАДАЧИ</a:t>
            </a:r>
            <a:endParaRPr lang="ru-RU" sz="2600" b="1" dirty="0">
              <a:solidFill>
                <a:schemeClr val="bg1"/>
              </a:solidFill>
            </a:endParaRPr>
          </a:p>
          <a:p>
            <a:pPr marL="342900" lvl="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Извеждане чрез теоретично проучване на различните структурни елементи на компетентността за УР;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Проучване информираността на педагози относно състоянието на ОУР;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Проучване информираността на студенти относно възможностите на ОУР;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Разработване и приложение на педагогически модели за надграждане на компетентност за устойчиво развитие с помощта на учители в детски градини и начални училища;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Извеждане на резултатите от приложението на педагогически модели;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ClrTx/>
              <a:buFont typeface="+mj-lt"/>
              <a:buAutoNum type="arabicPeriod"/>
            </a:pP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Провеждане на кръгла маса за обсъждане и популяризиране на резултатите от дейностите по проекта.</a:t>
            </a:r>
            <a:endParaRPr lang="ru-RU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2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F6089B0-B4A0-4E75-BCAC-7B561ADD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70" y="838646"/>
            <a:ext cx="3445179" cy="518070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резултати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-2"/>
            <a:ext cx="7537703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8BEF650-162C-40B5-873E-5FAACB06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865" y="172016"/>
            <a:ext cx="6556013" cy="59559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Събрани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теоретично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проучване</a:t>
            </a:r>
            <a:r>
              <a:rPr lang="bg-BG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различните структурни елементи на компетентността за устойчиво развитие.</a:t>
            </a:r>
            <a:endParaRPr lang="bg-BG" sz="1600" b="1" dirty="0"/>
          </a:p>
          <a:p>
            <a:pPr marL="0" lvl="0" indent="0" algn="just">
              <a:spcAft>
                <a:spcPts val="1000"/>
              </a:spcAft>
              <a:buNone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Определена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извадка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изследването</a:t>
            </a:r>
            <a:r>
              <a:rPr lang="bg-BG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Общо 400 респондента, както следва: 50 детски учители, 50 начални учители, 200 деца от ПУВ и НУВ, 100 студенти от педагогическите специалности.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bg-BG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Събрани емпирични данни относно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информираността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</a:t>
            </a:r>
            <a:r>
              <a:rPr lang="bg-BG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етски</a:t>
            </a:r>
            <a:r>
              <a:rPr lang="bg-BG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начални учители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практическото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приложение на образованието за устойчиво развитие в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детските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градини и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началните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училища. 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bg-BG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Събрани емпирични данни относно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нагласата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студенти в педагогически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специалности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практическото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приложение на образованието за устойчиво развитие в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детските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градини и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началните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училища.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Изработени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дизайн и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инструментариум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изследването</a:t>
            </a:r>
            <a:r>
              <a:rPr lang="bg-BG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Обработени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анализирани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данни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резултатите от изследването</a:t>
            </a:r>
            <a:r>
              <a:rPr lang="bg-BG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5C75B6-BF54-4952-98B4-60CD5CAFF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4253" y="0"/>
            <a:ext cx="3200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0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B983-037A-857C-CF37-8562915B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Публикационна дейност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2C44D-C14C-7F3C-0161-985AC5F8D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62" y="2011680"/>
            <a:ext cx="11760452" cy="476936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ClrTx/>
              <a:buFont typeface="Wingdings" panose="05000000000000000000" pitchFamily="2" charset="2"/>
              <a:buChar char="q"/>
            </a:pPr>
            <a:r>
              <a:rPr lang="bg-BG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Брой научни публикации в научни списания, представени в световни вторични литературни източници – 19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Димова, Б. 2024. Проекции на образованието за устойчиво развитие в Германия. Академично списание „Управление и образование“, Кн. 3, том 20/2024,  ISSN 13126121; 146-149 стр.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Вълчева, П. 2024. Запознаване със силните страни на характера в часовете за развитие на комуникативно-речевите умения на учениците в начален етап. Академично списание „Управление и образование“, Кн. 3, том 20/2024,  ISSN 13126121; 68-72 стр.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Христова, В. 2024. Приложение на компетентностен подход в началното училище – предпоставка за устойчиво развитие. Академично списание „Управление и образование“, Кн. 3, том 20/2024,  ISSN 13126121: 173-176 стр.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Аврамова – Тодорова, Г. 2024. Формиране на екологична интелигентност чрез конструктивно-технологичното обучение в детската градина. Академично списание „Управление и образование“, Кн. 3, том 20/2024,  ISSN 13126121: 150-153 стр.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Аврамова – Тодорова, Г. 2024. Екологична интелигентност и компетентностен подход в обучението по технологии и предприемачество. Академично списание „Управление и образование“, Кн. 3, том 20/2024,  ISSN 13126121: 154-157 стр.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9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7CA70-80DF-EFDE-2EF9-8ECF5F66F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1BFE-FEE3-E118-F999-8DE41430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Публикационна дейност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4F11-E8A8-A890-CB87-7206FC63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62" y="2011680"/>
            <a:ext cx="11760452" cy="4769366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Димова, Б. 2024. Формиране на устойчиви умения в контекста на гражданското образование.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30-33.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Вълчева, П. 2024.Развитие на силните страни на характера на студентите по педагогика.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34-39.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Христова, В. 2024. Теоретичен модел за развитие на екологичната компетентност в начален етап.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156-159.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Аврамова – Тодорова, Г. 2024. Формиране на екологична интелигентност чрез музейно образование.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160-163.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Смилкова, С. 2024. Танцът – любимата метафора на света.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152-155.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3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95CD7-E8ED-FCCB-315C-AF4207467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DC18-172F-F1BB-6414-6671B6E7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Публикационна дейност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12ED-40AF-86BB-ADEE-4707C5EB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62" y="2011680"/>
            <a:ext cx="11760452" cy="4769366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Янева, Д. 2024. Анализ и сравнение на инструменти за оценка на училищната готовност и функционалната грамотност на децата.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129-133.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Димитрова, К. 2024. Аспекти на образование за устойчиво развитие при подготовката на студенти-педагози. Годишно научно-методическо списание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„Образование и технологии“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кн. 15/2024, Брой 1, ISSN 2535-1214: стр. 50-56.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Аврамова-Тодорова. 2024. Модел за формиране на екологична интелигентност в детската градина чрез приказки. Сборник с доклади годишна международна конференция: Педагогическото образование – традиции и съвременност: Велико Търново. стр.256-260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Димова, Б. 2024. Моделирането като метод за практическо обучение на студентите за формиране на компетентности за взаимодействие с околния свят. Сборник с доклади годишна международна конференция: Педагогическото образование – традиции и съвременност: Велико Търново. стр. 272-279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Смилкова, С. 2024. Живот, събран в 32 такта – Красимира Филева - за музиката с любов. Сборник с доклади годишна международна конференция: Педагогическото образование – традиции и съвременност: Велико Търново. стр. 549-553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5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EB946-153A-BC18-46FD-39B752526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69B28-27B4-4075-B75B-EB9395EE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Публикационна дейност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62B27-4B3E-19CB-54BD-E55A4B73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62" y="2011680"/>
            <a:ext cx="11760452" cy="4769366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Смилкова, С. 2024. Живот, събран в 32 такта – Красимира Филева - за музиката с любов. Сборник с доклади годишна международна конференция: Педагогическото образование – традиции и съвременност: Велико Търново. стр. 549-553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Димова, Б. 2024. Игрите на открито като част от образованието за устойчиво развитие на децата в предучилищна възраст.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KNOWLEDGE. International Journal vol.67 –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печат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Христова, В. 2024. Актуални подходи за приложение на устойчивото развитие в начален етап.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KNOWLEDGE. International Journal vol.67 –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печат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Янева, Д. 2024. Използване на дигитални образователни ресурси за развитие на функционална грамотност и формиране на умения за устойчиво развитие у децата в първи клас.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KNOWLEDGE. International Journal vol.67 –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печат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Вълчева, П. 2024. Изследване на отдадеността и постоянството на студентите в процеса тяхното обучение.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KNOWLEDGE. International Journal vol.67 –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печат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ClrTx/>
              <a:buFont typeface="Wingdings" panose="05000000000000000000" pitchFamily="2" charset="2"/>
              <a:buChar char="q"/>
            </a:pPr>
            <a:r>
              <a:rPr lang="bg-BG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Брой научни публикации, публикувани в издания с </a:t>
            </a:r>
            <a:r>
              <a:rPr lang="bg-BG" sz="21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импакт</a:t>
            </a:r>
            <a:r>
              <a:rPr lang="bg-BG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en-US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1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ClrTx/>
              <a:buSzPts val="1000"/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Dimitrova, K. 2024.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Education for sustainable development in the 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future 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kindergarten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g-BG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annual International Conference of Education, Research and Innovation Proceedings ISSN: 2340-1095. p.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9438-9445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502C-A9E5-1CA2-46DD-90602E16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chemeClr val="bg1"/>
                </a:solidFill>
              </a:rPr>
              <a:t>Публикационна дейност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0984F-9938-0211-AFD6-1634F7EEF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Отпечатана статия в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Списание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Наука и о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бразование“ ISSN: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2683-0191.</a:t>
            </a:r>
          </a:p>
          <a:p>
            <a:pPr marL="22860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Вълчева, П. 2024. Създаването на писмени текстове в начална училищна възраст като средство за развитие на силните страни на характера. Брой 8: стр. 200-209.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bg-BG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Сборник със статии и студии „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 развитие в предучилищна и начална училищна </a:t>
            </a:r>
            <a:r>
              <a:rPr lang="bg-BG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възраст</a:t>
            </a:r>
            <a:r>
              <a:rPr lang="bg-BG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ISBN 978-619-273-084-0</a:t>
            </a:r>
            <a:r>
              <a:rPr lang="bg-BG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предаден за печат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23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anded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1384</Words>
  <Application>Microsoft Office PowerPoint</Application>
  <PresentationFormat>Widescreen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Corbel</vt:lpstr>
      <vt:lpstr>Times New Roman</vt:lpstr>
      <vt:lpstr>Wingdings</vt:lpstr>
      <vt:lpstr>1_Banded</vt:lpstr>
      <vt:lpstr>Banded</vt:lpstr>
      <vt:lpstr>“Образование за устойчиво развитие в детската градина и началното училище – педагогически модели” Договор НИХ-504/2024  </vt:lpstr>
      <vt:lpstr>Научен колектив на проекта</vt:lpstr>
      <vt:lpstr>Изследователски ЦЕЛИ И ЗАДАЧИ</vt:lpstr>
      <vt:lpstr>постигнати резултати</vt:lpstr>
      <vt:lpstr>Публикационна дейност</vt:lpstr>
      <vt:lpstr>Публикационна дейност</vt:lpstr>
      <vt:lpstr>Публикационна дейност</vt:lpstr>
      <vt:lpstr>Публикационна дейност</vt:lpstr>
      <vt:lpstr>Публикационна дейност</vt:lpstr>
      <vt:lpstr>финансов отчет за ПЪРВИ етап на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и перспективи в развитието на статусно-ролевите модели и ключовите компетентности на български учители</dc:title>
  <dc:creator>Nadezhda Kaloyanova</dc:creator>
  <cp:lastModifiedBy>Blaga Dimova</cp:lastModifiedBy>
  <cp:revision>9</cp:revision>
  <dcterms:created xsi:type="dcterms:W3CDTF">2020-12-08T15:04:17Z</dcterms:created>
  <dcterms:modified xsi:type="dcterms:W3CDTF">2024-12-10T12:38:56Z</dcterms:modified>
</cp:coreProperties>
</file>