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9" r:id="rId5"/>
    <p:sldId id="260" r:id="rId6"/>
    <p:sldId id="261" r:id="rId7"/>
    <p:sldId id="262" r:id="rId8"/>
    <p:sldId id="263" r:id="rId9"/>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84"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2363"/>
            <a:ext cx="9144000" cy="2387600"/>
          </a:xfrm>
        </p:spPr>
        <p:txBody>
          <a:bodyPr anchor="b"/>
          <a:lstStyle>
            <a:lvl1pPr algn="ctr">
              <a:defRPr sz="6000"/>
            </a:lvl1pPr>
          </a:lstStyle>
          <a:p>
            <a:r>
              <a:rPr lang="bg-BG" smtClean="0"/>
              <a:t>Редакт. стил загл. образец</a:t>
            </a:r>
            <a:endParaRPr lang="bg-BG"/>
          </a:p>
        </p:txBody>
      </p:sp>
      <p:sp>
        <p:nvSpPr>
          <p:cNvPr id="3" name="Подзаглавие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bg-BG" smtClean="0"/>
              <a:t>Щракнете, за да редактирате стила на подзаглавието в образеца</a:t>
            </a:r>
            <a:endParaRPr lang="bg-BG"/>
          </a:p>
        </p:txBody>
      </p:sp>
      <p:sp>
        <p:nvSpPr>
          <p:cNvPr id="4" name="Контейнер за дата 3"/>
          <p:cNvSpPr>
            <a:spLocks noGrp="1"/>
          </p:cNvSpPr>
          <p:nvPr>
            <p:ph type="dt" sz="half" idx="10"/>
          </p:nvPr>
        </p:nvSpPr>
        <p:spPr/>
        <p:txBody>
          <a:body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123906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389927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24900" y="365125"/>
            <a:ext cx="2628900" cy="5811838"/>
          </a:xfrm>
        </p:spPr>
        <p:txBody>
          <a:bodyPr vert="eaVert"/>
          <a:lstStyle/>
          <a:p>
            <a:r>
              <a:rPr lang="bg-BG" smtClean="0"/>
              <a:t>Редакт. стил загл. образец</a:t>
            </a:r>
            <a:endParaRPr lang="bg-BG"/>
          </a:p>
        </p:txBody>
      </p:sp>
      <p:sp>
        <p:nvSpPr>
          <p:cNvPr id="3" name="Контейнер за вертикален текст 2"/>
          <p:cNvSpPr>
            <a:spLocks noGrp="1"/>
          </p:cNvSpPr>
          <p:nvPr>
            <p:ph type="body" orient="vert" idx="1"/>
          </p:nvPr>
        </p:nvSpPr>
        <p:spPr>
          <a:xfrm>
            <a:off x="838200" y="365125"/>
            <a:ext cx="7734300" cy="5811838"/>
          </a:xfrm>
        </p:spPr>
        <p:txBody>
          <a:bodyPr vert="eaVe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244685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idx="1"/>
          </p:nvPr>
        </p:nvSpPr>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267954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1850" y="1709738"/>
            <a:ext cx="10515600" cy="2852737"/>
          </a:xfrm>
        </p:spPr>
        <p:txBody>
          <a:bodyPr anchor="b"/>
          <a:lstStyle>
            <a:lvl1pPr>
              <a:defRPr sz="6000"/>
            </a:lvl1p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bg-BG" smtClean="0"/>
              <a:t>Редактиране на стиловете на текста в образеца</a:t>
            </a:r>
          </a:p>
        </p:txBody>
      </p:sp>
      <p:sp>
        <p:nvSpPr>
          <p:cNvPr id="4" name="Контейнер за дата 3"/>
          <p:cNvSpPr>
            <a:spLocks noGrp="1"/>
          </p:cNvSpPr>
          <p:nvPr>
            <p:ph type="dt" sz="half" idx="10"/>
          </p:nvPr>
        </p:nvSpPr>
        <p:spPr/>
        <p:txBody>
          <a:body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44314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съдържание 2"/>
          <p:cNvSpPr>
            <a:spLocks noGrp="1"/>
          </p:cNvSpPr>
          <p:nvPr>
            <p:ph sz="half" idx="1"/>
          </p:nvPr>
        </p:nvSpPr>
        <p:spPr>
          <a:xfrm>
            <a:off x="838200" y="1825625"/>
            <a:ext cx="5181600" cy="4351338"/>
          </a:xfrm>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6172200" y="1825625"/>
            <a:ext cx="5181600" cy="4351338"/>
          </a:xfrm>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00314BC6-043E-4E64-A433-6D10C7E6F89F}" type="datetimeFigureOut">
              <a:rPr lang="bg-BG" smtClean="0"/>
              <a:t>13.12.2023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223842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365125"/>
            <a:ext cx="10515600" cy="1325563"/>
          </a:xfrm>
        </p:spPr>
        <p:txBody>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4" name="Контейнер за съдържание 3"/>
          <p:cNvSpPr>
            <a:spLocks noGrp="1"/>
          </p:cNvSpPr>
          <p:nvPr>
            <p:ph sz="half" idx="2"/>
          </p:nvPr>
        </p:nvSpPr>
        <p:spPr>
          <a:xfrm>
            <a:off x="839788" y="2505075"/>
            <a:ext cx="5157787" cy="3684588"/>
          </a:xfrm>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6" name="Контейнер за съдържание 5"/>
          <p:cNvSpPr>
            <a:spLocks noGrp="1"/>
          </p:cNvSpPr>
          <p:nvPr>
            <p:ph sz="quarter" idx="4"/>
          </p:nvPr>
        </p:nvSpPr>
        <p:spPr>
          <a:xfrm>
            <a:off x="6172200" y="2505075"/>
            <a:ext cx="5183188" cy="3684588"/>
          </a:xfrm>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00314BC6-043E-4E64-A433-6D10C7E6F89F}" type="datetimeFigureOut">
              <a:rPr lang="bg-BG" smtClean="0"/>
              <a:t>13.12.2023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81776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Редакт. стил загл. образец</a:t>
            </a:r>
            <a:endParaRPr lang="bg-BG"/>
          </a:p>
        </p:txBody>
      </p:sp>
      <p:sp>
        <p:nvSpPr>
          <p:cNvPr id="3" name="Контейнер за дата 2"/>
          <p:cNvSpPr>
            <a:spLocks noGrp="1"/>
          </p:cNvSpPr>
          <p:nvPr>
            <p:ph type="dt" sz="half" idx="10"/>
          </p:nvPr>
        </p:nvSpPr>
        <p:spPr/>
        <p:txBody>
          <a:bodyPr/>
          <a:lstStyle/>
          <a:p>
            <a:fld id="{00314BC6-043E-4E64-A433-6D10C7E6F89F}" type="datetimeFigureOut">
              <a:rPr lang="bg-BG" smtClean="0"/>
              <a:t>13.12.2023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150520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00314BC6-043E-4E64-A433-6D10C7E6F89F}" type="datetimeFigureOut">
              <a:rPr lang="bg-BG" smtClean="0"/>
              <a:t>13.12.2023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323320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smtClean="0"/>
              <a:t>Редакт. стил загл. образец</a:t>
            </a:r>
            <a:endParaRPr lang="bg-BG"/>
          </a:p>
        </p:txBody>
      </p:sp>
      <p:sp>
        <p:nvSpPr>
          <p:cNvPr id="3" name="Контейнер за съдържание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smtClean="0"/>
              <a:t>Редактиране на стиловете на текста в образеца</a:t>
            </a:r>
          </a:p>
        </p:txBody>
      </p:sp>
      <p:sp>
        <p:nvSpPr>
          <p:cNvPr id="5" name="Контейнер за дата 4"/>
          <p:cNvSpPr>
            <a:spLocks noGrp="1"/>
          </p:cNvSpPr>
          <p:nvPr>
            <p:ph type="dt" sz="half" idx="10"/>
          </p:nvPr>
        </p:nvSpPr>
        <p:spPr/>
        <p:txBody>
          <a:bodyPr/>
          <a:lstStyle/>
          <a:p>
            <a:fld id="{00314BC6-043E-4E64-A433-6D10C7E6F89F}" type="datetimeFigureOut">
              <a:rPr lang="bg-BG" smtClean="0"/>
              <a:t>13.12.2023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3156187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39788" y="457200"/>
            <a:ext cx="3932237" cy="1600200"/>
          </a:xfrm>
        </p:spPr>
        <p:txBody>
          <a:bodyPr anchor="b"/>
          <a:lstStyle>
            <a:lvl1pPr>
              <a:defRPr sz="3200"/>
            </a:lvl1pPr>
          </a:lstStyle>
          <a:p>
            <a:r>
              <a:rPr lang="bg-BG" smtClean="0"/>
              <a:t>Редакт. стил загл. образец</a:t>
            </a:r>
            <a:endParaRPr lang="bg-BG"/>
          </a:p>
        </p:txBody>
      </p:sp>
      <p:sp>
        <p:nvSpPr>
          <p:cNvPr id="3" name="Контейнер за картина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bg-BG" smtClean="0"/>
              <a:t>Редактиране на стиловете на текста в образеца</a:t>
            </a:r>
          </a:p>
        </p:txBody>
      </p:sp>
      <p:sp>
        <p:nvSpPr>
          <p:cNvPr id="5" name="Контейнер за дата 4"/>
          <p:cNvSpPr>
            <a:spLocks noGrp="1"/>
          </p:cNvSpPr>
          <p:nvPr>
            <p:ph type="dt" sz="half" idx="10"/>
          </p:nvPr>
        </p:nvSpPr>
        <p:spPr/>
        <p:txBody>
          <a:bodyPr/>
          <a:lstStyle/>
          <a:p>
            <a:fld id="{00314BC6-043E-4E64-A433-6D10C7E6F89F}" type="datetimeFigureOut">
              <a:rPr lang="bg-BG" smtClean="0"/>
              <a:t>13.12.2023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820BD4B6-80E8-45E3-B140-B3E04D123CC7}" type="slidenum">
              <a:rPr lang="bg-BG" smtClean="0"/>
              <a:t>‹#›</a:t>
            </a:fld>
            <a:endParaRPr lang="bg-BG"/>
          </a:p>
        </p:txBody>
      </p:sp>
    </p:spTree>
    <p:extLst>
      <p:ext uri="{BB962C8B-B14F-4D97-AF65-F5344CB8AC3E}">
        <p14:creationId xmlns:p14="http://schemas.microsoft.com/office/powerpoint/2010/main" val="421856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bg-BG" smtClean="0"/>
              <a:t>Редакт. стил загл. образец</a:t>
            </a:r>
            <a:endParaRPr lang="bg-BG"/>
          </a:p>
        </p:txBody>
      </p:sp>
      <p:sp>
        <p:nvSpPr>
          <p:cNvPr id="3" name="Текстов контейне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14BC6-043E-4E64-A433-6D10C7E6F89F}" type="datetimeFigureOut">
              <a:rPr lang="bg-BG" smtClean="0"/>
              <a:t>13.12.2023 г.</a:t>
            </a:fld>
            <a:endParaRPr lang="bg-BG"/>
          </a:p>
        </p:txBody>
      </p:sp>
      <p:sp>
        <p:nvSpPr>
          <p:cNvPr id="5" name="Контейнер за долния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Контейнер за номер н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BD4B6-80E8-45E3-B140-B3E04D123CC7}" type="slidenum">
              <a:rPr lang="bg-BG" smtClean="0"/>
              <a:t>‹#›</a:t>
            </a:fld>
            <a:endParaRPr lang="bg-BG"/>
          </a:p>
        </p:txBody>
      </p:sp>
    </p:spTree>
    <p:extLst>
      <p:ext uri="{BB962C8B-B14F-4D97-AF65-F5344CB8AC3E}">
        <p14:creationId xmlns:p14="http://schemas.microsoft.com/office/powerpoint/2010/main" val="388180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1524000" y="1122362"/>
            <a:ext cx="9144000" cy="4580853"/>
          </a:xfrm>
        </p:spPr>
        <p:txBody>
          <a:bodyPr>
            <a:normAutofit/>
          </a:bodyPr>
          <a:lstStyle/>
          <a:p>
            <a:r>
              <a:rPr lang="bg-BG" sz="4000" b="1" dirty="0">
                <a:latin typeface="Arial Black" panose="020B0A04020102020204" pitchFamily="34" charset="0"/>
              </a:rPr>
              <a:t>МАРКЕТИНГОВО ИЗСЛЕДВАНЕ НА ПОТРЕБИТЕЛСКИТЕ НАГЛАСИ ОТНОСНО ИНФЛАЦИОННИТЕ ПРОМЕНИ В ЦЕНИТЕ НА ХРАНИТЕЛНИТЕ ПРОДУКТИ ПРЕДЛАГАНИ НА БЪЛГАРСКИЯ ПАЗАР </a:t>
            </a:r>
            <a:r>
              <a:rPr lang="en-US" sz="4000" b="1" dirty="0" smtClean="0">
                <a:latin typeface="Arial Black" panose="020B0A04020102020204" pitchFamily="34" charset="0"/>
              </a:rPr>
              <a:t/>
            </a:r>
            <a:br>
              <a:rPr lang="en-US" sz="4000" b="1" dirty="0" smtClean="0">
                <a:latin typeface="Arial Black" panose="020B0A04020102020204" pitchFamily="34" charset="0"/>
              </a:rPr>
            </a:br>
            <a:r>
              <a:rPr lang="bg-BG" sz="4000" b="1" dirty="0" smtClean="0">
                <a:latin typeface="Arial Black" panose="020B0A04020102020204" pitchFamily="34" charset="0"/>
              </a:rPr>
              <a:t>НИХ </a:t>
            </a:r>
            <a:r>
              <a:rPr lang="bg-BG" sz="4000" b="1" dirty="0">
                <a:latin typeface="Arial Black" panose="020B0A04020102020204" pitchFamily="34" charset="0"/>
              </a:rPr>
              <a:t>№ 488/2023г</a:t>
            </a:r>
            <a:r>
              <a:rPr lang="bg-BG" sz="4000" b="1" dirty="0" smtClean="0">
                <a:latin typeface="Arial Black" panose="020B0A04020102020204" pitchFamily="34" charset="0"/>
              </a:rPr>
              <a:t>.</a:t>
            </a:r>
            <a:endParaRPr lang="bg-BG" sz="4000" dirty="0">
              <a:latin typeface="Arial Black" panose="020B0A04020102020204" pitchFamily="34" charset="0"/>
            </a:endParaRPr>
          </a:p>
        </p:txBody>
      </p:sp>
    </p:spTree>
    <p:extLst>
      <p:ext uri="{BB962C8B-B14F-4D97-AF65-F5344CB8AC3E}">
        <p14:creationId xmlns:p14="http://schemas.microsoft.com/office/powerpoint/2010/main" val="3659947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Контейнер за съдържание 3"/>
          <p:cNvGraphicFramePr>
            <a:graphicFrameLocks noGrp="1"/>
          </p:cNvGraphicFramePr>
          <p:nvPr>
            <p:ph idx="1"/>
            <p:extLst>
              <p:ext uri="{D42A27DB-BD31-4B8C-83A1-F6EECF244321}">
                <p14:modId xmlns:p14="http://schemas.microsoft.com/office/powerpoint/2010/main" val="2011751804"/>
              </p:ext>
            </p:extLst>
          </p:nvPr>
        </p:nvGraphicFramePr>
        <p:xfrm>
          <a:off x="297712" y="265812"/>
          <a:ext cx="11589488" cy="6292553"/>
        </p:xfrm>
        <a:graphic>
          <a:graphicData uri="http://schemas.openxmlformats.org/drawingml/2006/table">
            <a:tbl>
              <a:tblPr firstRow="1" firstCol="1" lastRow="1" lastCol="1" bandRow="1" bandCol="1">
                <a:tableStyleId>{5C22544A-7EE6-4342-B048-85BDC9FD1C3A}</a:tableStyleId>
              </a:tblPr>
              <a:tblGrid>
                <a:gridCol w="7800432">
                  <a:extLst>
                    <a:ext uri="{9D8B030D-6E8A-4147-A177-3AD203B41FA5}">
                      <a16:colId xmlns:a16="http://schemas.microsoft.com/office/drawing/2014/main" val="259668641"/>
                    </a:ext>
                  </a:extLst>
                </a:gridCol>
                <a:gridCol w="3789056">
                  <a:extLst>
                    <a:ext uri="{9D8B030D-6E8A-4147-A177-3AD203B41FA5}">
                      <a16:colId xmlns:a16="http://schemas.microsoft.com/office/drawing/2014/main" val="12223720"/>
                    </a:ext>
                  </a:extLst>
                </a:gridCol>
              </a:tblGrid>
              <a:tr h="659221">
                <a:tc>
                  <a:txBody>
                    <a:bodyPr/>
                    <a:lstStyle/>
                    <a:p>
                      <a:pPr algn="ctr">
                        <a:lnSpc>
                          <a:spcPct val="107000"/>
                        </a:lnSpc>
                        <a:spcAft>
                          <a:spcPts val="0"/>
                        </a:spcAft>
                      </a:pPr>
                      <a:r>
                        <a:rPr lang="bg-BG" sz="1800" dirty="0">
                          <a:solidFill>
                            <a:srgbClr val="002060"/>
                          </a:solidFill>
                          <a:effectLst/>
                        </a:rPr>
                        <a:t>Списък на изследователския екип:</a:t>
                      </a:r>
                    </a:p>
                    <a:p>
                      <a:pPr algn="ctr">
                        <a:lnSpc>
                          <a:spcPct val="107000"/>
                        </a:lnSpc>
                        <a:spcAft>
                          <a:spcPts val="0"/>
                        </a:spcAft>
                      </a:pPr>
                      <a:r>
                        <a:rPr lang="bg-BG" sz="1800" dirty="0" err="1">
                          <a:solidFill>
                            <a:srgbClr val="002060"/>
                          </a:solidFill>
                          <a:effectLst/>
                        </a:rPr>
                        <a:t>н.з</a:t>
                      </a:r>
                      <a:r>
                        <a:rPr lang="bg-BG" sz="1800" dirty="0">
                          <a:solidFill>
                            <a:srgbClr val="002060"/>
                          </a:solidFill>
                          <a:effectLst/>
                        </a:rPr>
                        <a:t> </a:t>
                      </a:r>
                      <a:r>
                        <a:rPr lang="bg-BG" sz="1800" dirty="0" err="1">
                          <a:solidFill>
                            <a:srgbClr val="002060"/>
                          </a:solidFill>
                          <a:effectLst/>
                        </a:rPr>
                        <a:t>н.с</a:t>
                      </a:r>
                      <a:r>
                        <a:rPr lang="bg-BG" sz="1800" dirty="0">
                          <a:solidFill>
                            <a:srgbClr val="002060"/>
                          </a:solidFill>
                          <a:effectLst/>
                        </a:rPr>
                        <a:t>., име, презиме, фамилия</a:t>
                      </a:r>
                      <a:endParaRPr lang="bg-BG"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Основна месторабота</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extLst>
                  <a:ext uri="{0D108BD9-81ED-4DB2-BD59-A6C34878D82A}">
                    <a16:rowId xmlns:a16="http://schemas.microsoft.com/office/drawing/2014/main" val="2752907021"/>
                  </a:ext>
                </a:extLst>
              </a:tr>
              <a:tr h="512320">
                <a:tc>
                  <a:txBody>
                    <a:bodyPr/>
                    <a:lstStyle/>
                    <a:p>
                      <a:pPr algn="l">
                        <a:lnSpc>
                          <a:spcPct val="107000"/>
                        </a:lnSpc>
                        <a:spcAft>
                          <a:spcPts val="0"/>
                        </a:spcAft>
                      </a:pPr>
                      <a:r>
                        <a:rPr lang="bg-BG" sz="1800" u="sng" dirty="0">
                          <a:solidFill>
                            <a:schemeClr val="tx1"/>
                          </a:solidFill>
                          <a:effectLst/>
                        </a:rPr>
                        <a:t>1. РЪКОВОДИТЕЛ:</a:t>
                      </a:r>
                    </a:p>
                    <a:p>
                      <a:pPr algn="l">
                        <a:lnSpc>
                          <a:spcPct val="107000"/>
                        </a:lnSpc>
                        <a:spcAft>
                          <a:spcPts val="0"/>
                        </a:spcAft>
                      </a:pPr>
                      <a:r>
                        <a:rPr lang="bg-BG" sz="1800" dirty="0">
                          <a:solidFill>
                            <a:srgbClr val="002060"/>
                          </a:solidFill>
                          <a:effectLst/>
                        </a:rPr>
                        <a:t>доц. д-р Христина Петкова Михалева, ФОН, катедра „Маркетинг и туризъм”,  </a:t>
                      </a:r>
                      <a:endParaRPr lang="bg-BG"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444733100"/>
                  </a:ext>
                </a:extLst>
              </a:tr>
              <a:tr h="512320">
                <a:tc>
                  <a:txBody>
                    <a:bodyPr/>
                    <a:lstStyle/>
                    <a:p>
                      <a:pPr algn="l">
                        <a:lnSpc>
                          <a:spcPct val="107000"/>
                        </a:lnSpc>
                        <a:spcAft>
                          <a:spcPts val="0"/>
                        </a:spcAft>
                      </a:pPr>
                      <a:r>
                        <a:rPr lang="bg-BG" sz="1800" u="sng" dirty="0">
                          <a:solidFill>
                            <a:schemeClr val="tx1">
                              <a:lumMod val="95000"/>
                              <a:lumOff val="5000"/>
                            </a:schemeClr>
                          </a:solidFill>
                          <a:effectLst/>
                        </a:rPr>
                        <a:t>ЧЛЕНОВЕ НА ЕКИПА: </a:t>
                      </a:r>
                    </a:p>
                    <a:p>
                      <a:pPr algn="l">
                        <a:lnSpc>
                          <a:spcPct val="107000"/>
                        </a:lnSpc>
                        <a:spcAft>
                          <a:spcPts val="0"/>
                        </a:spcAft>
                      </a:pPr>
                      <a:r>
                        <a:rPr lang="bg-BG" sz="1800" dirty="0">
                          <a:solidFill>
                            <a:srgbClr val="002060"/>
                          </a:solidFill>
                          <a:effectLst/>
                        </a:rPr>
                        <a:t>2. доц. д-р Веселина Атанасова, ФОН, катедра „Маркетинг и туризъм”, </a:t>
                      </a:r>
                      <a:endParaRPr lang="bg-BG"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745297058"/>
                  </a:ext>
                </a:extLst>
              </a:tr>
              <a:tr h="384097">
                <a:tc>
                  <a:txBody>
                    <a:bodyPr/>
                    <a:lstStyle/>
                    <a:p>
                      <a:pPr algn="l">
                        <a:lnSpc>
                          <a:spcPct val="107000"/>
                        </a:lnSpc>
                        <a:spcAft>
                          <a:spcPts val="0"/>
                        </a:spcAft>
                      </a:pPr>
                      <a:r>
                        <a:rPr lang="bg-BG" sz="1800">
                          <a:solidFill>
                            <a:srgbClr val="002060"/>
                          </a:solidFill>
                          <a:effectLst/>
                        </a:rPr>
                        <a:t>3. доц. д-р Биляна Великова Цонкова, катедра “История и философия”,</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3897151626"/>
                  </a:ext>
                </a:extLst>
              </a:tr>
              <a:tr h="493717">
                <a:tc>
                  <a:txBody>
                    <a:bodyPr/>
                    <a:lstStyle/>
                    <a:p>
                      <a:pPr algn="l">
                        <a:lnSpc>
                          <a:spcPct val="107000"/>
                        </a:lnSpc>
                        <a:spcAft>
                          <a:spcPts val="0"/>
                        </a:spcAft>
                      </a:pPr>
                      <a:r>
                        <a:rPr lang="bg-BG" sz="1800">
                          <a:solidFill>
                            <a:srgbClr val="002060"/>
                          </a:solidFill>
                          <a:effectLst/>
                        </a:rPr>
                        <a:t>4. доц. д-р Симеонка Александрова Петрова, катедра „Търговски бизнес“, </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Стопанска академия</a:t>
                      </a:r>
                    </a:p>
                    <a:p>
                      <a:pPr algn="ctr">
                        <a:lnSpc>
                          <a:spcPct val="107000"/>
                        </a:lnSpc>
                        <a:spcAft>
                          <a:spcPts val="0"/>
                        </a:spcAft>
                      </a:pPr>
                      <a:r>
                        <a:rPr lang="bg-BG" sz="1800">
                          <a:solidFill>
                            <a:srgbClr val="002060"/>
                          </a:solidFill>
                          <a:effectLst/>
                        </a:rPr>
                        <a:t>„Димитър А. Ценов“</a:t>
                      </a:r>
                    </a:p>
                    <a:p>
                      <a:pPr algn="ctr">
                        <a:lnSpc>
                          <a:spcPct val="107000"/>
                        </a:lnSpc>
                        <a:spcAft>
                          <a:spcPts val="0"/>
                        </a:spcAft>
                      </a:pPr>
                      <a:r>
                        <a:rPr lang="bg-BG" sz="1800">
                          <a:solidFill>
                            <a:srgbClr val="002060"/>
                          </a:solidFill>
                          <a:effectLst/>
                        </a:rPr>
                        <a:t>гр. Свищов</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1950525308"/>
                  </a:ext>
                </a:extLst>
              </a:tr>
              <a:tr h="332007">
                <a:tc>
                  <a:txBody>
                    <a:bodyPr/>
                    <a:lstStyle/>
                    <a:p>
                      <a:pPr algn="l">
                        <a:lnSpc>
                          <a:spcPct val="107000"/>
                        </a:lnSpc>
                        <a:spcAft>
                          <a:spcPts val="0"/>
                        </a:spcAft>
                      </a:pPr>
                      <a:r>
                        <a:rPr lang="bg-BG" sz="1800">
                          <a:solidFill>
                            <a:srgbClr val="002060"/>
                          </a:solidFill>
                          <a:effectLst/>
                        </a:rPr>
                        <a:t>5. доц. д-р Захари Дечев ФОН,  катедра „Маркетинг и туризъм”,</a:t>
                      </a:r>
                    </a:p>
                    <a:p>
                      <a:pPr algn="l">
                        <a:lnSpc>
                          <a:spcPct val="107000"/>
                        </a:lnSpc>
                        <a:spcAft>
                          <a:spcPts val="0"/>
                        </a:spcAft>
                      </a:pPr>
                      <a:r>
                        <a:rPr lang="en-US" sz="1800">
                          <a:solidFill>
                            <a:srgbClr val="002060"/>
                          </a:solidFill>
                          <a:effectLst/>
                        </a:rPr>
                        <a:t> </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a:t>
                      </a:r>
                    </a:p>
                    <a:p>
                      <a:pPr algn="ctr">
                        <a:lnSpc>
                          <a:spcPct val="107000"/>
                        </a:lnSpc>
                        <a:spcAft>
                          <a:spcPts val="0"/>
                        </a:spcAft>
                      </a:pPr>
                      <a:r>
                        <a:rPr lang="bg-BG" sz="1800">
                          <a:solidFill>
                            <a:srgbClr val="002060"/>
                          </a:solidFill>
                          <a:effectLst/>
                        </a:rPr>
                        <a:t>„Проф.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167090072"/>
                  </a:ext>
                </a:extLst>
              </a:tr>
              <a:tr h="448209">
                <a:tc>
                  <a:txBody>
                    <a:bodyPr/>
                    <a:lstStyle/>
                    <a:p>
                      <a:pPr algn="l">
                        <a:lnSpc>
                          <a:spcPct val="107000"/>
                        </a:lnSpc>
                        <a:spcAft>
                          <a:spcPts val="0"/>
                        </a:spcAft>
                      </a:pPr>
                      <a:r>
                        <a:rPr lang="bg-BG" sz="1800">
                          <a:solidFill>
                            <a:srgbClr val="002060"/>
                          </a:solidFill>
                          <a:effectLst/>
                        </a:rPr>
                        <a:t>6. гл. ас. д-р Христо Георгиев Георгиев, ФОН, катедра „Маркетинг и туризъм”,</a:t>
                      </a:r>
                    </a:p>
                    <a:p>
                      <a:pPr algn="l">
                        <a:lnSpc>
                          <a:spcPct val="107000"/>
                        </a:lnSpc>
                        <a:spcAft>
                          <a:spcPts val="0"/>
                        </a:spcAft>
                      </a:pPr>
                      <a:r>
                        <a:rPr lang="bg-BG" sz="1800">
                          <a:solidFill>
                            <a:srgbClr val="002060"/>
                          </a:solidFill>
                          <a:effectLst/>
                        </a:rPr>
                        <a:t> </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569737814"/>
                  </a:ext>
                </a:extLst>
              </a:tr>
              <a:tr h="384097">
                <a:tc>
                  <a:txBody>
                    <a:bodyPr/>
                    <a:lstStyle/>
                    <a:p>
                      <a:pPr algn="l">
                        <a:lnSpc>
                          <a:spcPct val="107000"/>
                        </a:lnSpc>
                        <a:spcAft>
                          <a:spcPts val="0"/>
                        </a:spcAft>
                      </a:pPr>
                      <a:r>
                        <a:rPr lang="bg-BG" sz="1800">
                          <a:solidFill>
                            <a:srgbClr val="002060"/>
                          </a:solidFill>
                          <a:effectLst/>
                        </a:rPr>
                        <a:t>7. гл. ас. д-р Адиле Димитрова катедра „Икономика и управление“</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569896119"/>
                  </a:ext>
                </a:extLst>
              </a:tr>
              <a:tr h="520335">
                <a:tc>
                  <a:txBody>
                    <a:bodyPr/>
                    <a:lstStyle/>
                    <a:p>
                      <a:pPr algn="l">
                        <a:lnSpc>
                          <a:spcPct val="107000"/>
                        </a:lnSpc>
                        <a:spcAft>
                          <a:spcPts val="0"/>
                        </a:spcAft>
                      </a:pPr>
                      <a:r>
                        <a:rPr lang="bg-BG" sz="1800">
                          <a:solidFill>
                            <a:srgbClr val="002060"/>
                          </a:solidFill>
                          <a:effectLst/>
                        </a:rPr>
                        <a:t>8. ас. д-р Светла Атансова, ФОН, катедра „Маркетинг и туризъм“, </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a:solidFill>
                            <a:srgbClr val="002060"/>
                          </a:solidFill>
                          <a:effectLst/>
                        </a:rPr>
                        <a:t>Университет „Проф. д-р Асен Златаров” – Бургас</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3497500011"/>
                  </a:ext>
                </a:extLst>
              </a:tr>
              <a:tr h="332007">
                <a:tc>
                  <a:txBody>
                    <a:bodyPr/>
                    <a:lstStyle/>
                    <a:p>
                      <a:pPr algn="l">
                        <a:lnSpc>
                          <a:spcPct val="107000"/>
                        </a:lnSpc>
                        <a:spcAft>
                          <a:spcPts val="0"/>
                        </a:spcAft>
                      </a:pPr>
                      <a:r>
                        <a:rPr lang="bg-BG" sz="1800">
                          <a:solidFill>
                            <a:srgbClr val="002060"/>
                          </a:solidFill>
                          <a:effectLst/>
                        </a:rPr>
                        <a:t>9. гл. ас. Петя Начева, ФОН, катедра „Индустриален Мениджмънт“</a:t>
                      </a:r>
                      <a:endParaRPr lang="bg-BG" sz="18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1800" dirty="0">
                          <a:solidFill>
                            <a:srgbClr val="002060"/>
                          </a:solidFill>
                          <a:effectLst/>
                        </a:rPr>
                        <a:t>Университет „Проф. д-р Асен Златаров” – Бургас</a:t>
                      </a:r>
                      <a:endParaRPr lang="bg-BG"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10158952"/>
                  </a:ext>
                </a:extLst>
              </a:tr>
            </a:tbl>
          </a:graphicData>
        </a:graphic>
      </p:graphicFrame>
    </p:spTree>
    <p:extLst>
      <p:ext uri="{BB962C8B-B14F-4D97-AF65-F5344CB8AC3E}">
        <p14:creationId xmlns:p14="http://schemas.microsoft.com/office/powerpoint/2010/main" val="193530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graphicFrame>
        <p:nvGraphicFramePr>
          <p:cNvPr id="4" name="Контейнер за съдържание 3"/>
          <p:cNvGraphicFramePr>
            <a:graphicFrameLocks/>
          </p:cNvGraphicFramePr>
          <p:nvPr>
            <p:extLst>
              <p:ext uri="{D42A27DB-BD31-4B8C-83A1-F6EECF244321}">
                <p14:modId xmlns:p14="http://schemas.microsoft.com/office/powerpoint/2010/main" val="2489132080"/>
              </p:ext>
            </p:extLst>
          </p:nvPr>
        </p:nvGraphicFramePr>
        <p:xfrm>
          <a:off x="297712" y="265812"/>
          <a:ext cx="11589488" cy="4630122"/>
        </p:xfrm>
        <a:graphic>
          <a:graphicData uri="http://schemas.openxmlformats.org/drawingml/2006/table">
            <a:tbl>
              <a:tblPr firstRow="1" firstCol="1" lastRow="1" lastCol="1" bandRow="1" bandCol="1">
                <a:tableStyleId>{5C22544A-7EE6-4342-B048-85BDC9FD1C3A}</a:tableStyleId>
              </a:tblPr>
              <a:tblGrid>
                <a:gridCol w="7800432">
                  <a:extLst>
                    <a:ext uri="{9D8B030D-6E8A-4147-A177-3AD203B41FA5}">
                      <a16:colId xmlns:a16="http://schemas.microsoft.com/office/drawing/2014/main" val="259668641"/>
                    </a:ext>
                  </a:extLst>
                </a:gridCol>
                <a:gridCol w="3789056">
                  <a:extLst>
                    <a:ext uri="{9D8B030D-6E8A-4147-A177-3AD203B41FA5}">
                      <a16:colId xmlns:a16="http://schemas.microsoft.com/office/drawing/2014/main" val="12223720"/>
                    </a:ext>
                  </a:extLst>
                </a:gridCol>
              </a:tblGrid>
              <a:tr h="659221">
                <a:tc>
                  <a:txBody>
                    <a:bodyPr/>
                    <a:lstStyle/>
                    <a:p>
                      <a:pPr algn="ctr">
                        <a:lnSpc>
                          <a:spcPct val="107000"/>
                        </a:lnSpc>
                        <a:spcAft>
                          <a:spcPts val="0"/>
                        </a:spcAft>
                      </a:pPr>
                      <a:r>
                        <a:rPr lang="bg-BG" sz="2400" dirty="0">
                          <a:solidFill>
                            <a:srgbClr val="002060"/>
                          </a:solidFill>
                          <a:effectLst/>
                        </a:rPr>
                        <a:t>Списък на изследователския екип:</a:t>
                      </a:r>
                    </a:p>
                    <a:p>
                      <a:pPr algn="ctr">
                        <a:lnSpc>
                          <a:spcPct val="107000"/>
                        </a:lnSpc>
                        <a:spcAft>
                          <a:spcPts val="0"/>
                        </a:spcAft>
                      </a:pPr>
                      <a:r>
                        <a:rPr lang="bg-BG" sz="2400" dirty="0" err="1">
                          <a:solidFill>
                            <a:srgbClr val="002060"/>
                          </a:solidFill>
                          <a:effectLst/>
                        </a:rPr>
                        <a:t>н.з</a:t>
                      </a:r>
                      <a:r>
                        <a:rPr lang="bg-BG" sz="2400" dirty="0">
                          <a:solidFill>
                            <a:srgbClr val="002060"/>
                          </a:solidFill>
                          <a:effectLst/>
                        </a:rPr>
                        <a:t> </a:t>
                      </a:r>
                      <a:r>
                        <a:rPr lang="bg-BG" sz="2400" dirty="0" err="1">
                          <a:solidFill>
                            <a:srgbClr val="002060"/>
                          </a:solidFill>
                          <a:effectLst/>
                        </a:rPr>
                        <a:t>н.с</a:t>
                      </a:r>
                      <a:r>
                        <a:rPr lang="bg-BG" sz="2400" dirty="0">
                          <a:solidFill>
                            <a:srgbClr val="002060"/>
                          </a:solidFill>
                          <a:effectLst/>
                        </a:rPr>
                        <a:t>., име, презиме, фамилия</a:t>
                      </a:r>
                      <a:endParaRPr lang="bg-BG"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a:solidFill>
                            <a:srgbClr val="002060"/>
                          </a:solidFill>
                          <a:effectLst/>
                        </a:rPr>
                        <a:t>Основна месторабота</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extLst>
                  <a:ext uri="{0D108BD9-81ED-4DB2-BD59-A6C34878D82A}">
                    <a16:rowId xmlns:a16="http://schemas.microsoft.com/office/drawing/2014/main" val="2752907021"/>
                  </a:ext>
                </a:extLst>
              </a:tr>
              <a:tr h="332007">
                <a:tc>
                  <a:txBody>
                    <a:bodyPr/>
                    <a:lstStyle/>
                    <a:p>
                      <a:pPr algn="l">
                        <a:lnSpc>
                          <a:spcPct val="107000"/>
                        </a:lnSpc>
                        <a:spcAft>
                          <a:spcPts val="0"/>
                        </a:spcAft>
                      </a:pPr>
                      <a:r>
                        <a:rPr lang="bg-BG" sz="2400" dirty="0">
                          <a:solidFill>
                            <a:srgbClr val="002060"/>
                          </a:solidFill>
                          <a:effectLst/>
                        </a:rPr>
                        <a:t>10. гл. ас. Светозар Димитров, катедра “История и философия”,</a:t>
                      </a:r>
                      <a:endParaRPr lang="bg-BG"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a:solidFill>
                            <a:srgbClr val="002060"/>
                          </a:solidFill>
                          <a:effectLst/>
                        </a:rPr>
                        <a:t>Университет „Проф. д-р Асен Златаров” – Бургас</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26709937"/>
                  </a:ext>
                </a:extLst>
              </a:tr>
              <a:tr h="332007">
                <a:tc>
                  <a:txBody>
                    <a:bodyPr/>
                    <a:lstStyle/>
                    <a:p>
                      <a:pPr algn="l">
                        <a:lnSpc>
                          <a:spcPct val="107000"/>
                        </a:lnSpc>
                        <a:spcAft>
                          <a:spcPts val="0"/>
                        </a:spcAft>
                      </a:pPr>
                      <a:r>
                        <a:rPr lang="bg-BG" sz="2400" dirty="0">
                          <a:solidFill>
                            <a:srgbClr val="002060"/>
                          </a:solidFill>
                          <a:effectLst/>
                        </a:rPr>
                        <a:t>11. докторант Теодора Николаева Тодорова, </a:t>
                      </a:r>
                      <a:endParaRPr lang="bg-BG"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a:solidFill>
                            <a:srgbClr val="002060"/>
                          </a:solidFill>
                          <a:effectLst/>
                        </a:rPr>
                        <a:t>Университет „Проф. д-р Асен Златаров” – Бургас,</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634743026"/>
                  </a:ext>
                </a:extLst>
              </a:tr>
              <a:tr h="332007">
                <a:tc>
                  <a:txBody>
                    <a:bodyPr/>
                    <a:lstStyle/>
                    <a:p>
                      <a:pPr algn="l">
                        <a:lnSpc>
                          <a:spcPct val="107000"/>
                        </a:lnSpc>
                        <a:spcAft>
                          <a:spcPts val="0"/>
                        </a:spcAft>
                      </a:pPr>
                      <a:r>
                        <a:rPr lang="bg-BG" sz="2400">
                          <a:solidFill>
                            <a:srgbClr val="002060"/>
                          </a:solidFill>
                          <a:effectLst/>
                        </a:rPr>
                        <a:t>12. докторант Красимир Николаев Куртев, </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a:solidFill>
                            <a:srgbClr val="002060"/>
                          </a:solidFill>
                          <a:effectLst/>
                        </a:rPr>
                        <a:t>Университет „Проф. д-р Асен Златаров” – Бургас,</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3195270705"/>
                  </a:ext>
                </a:extLst>
              </a:tr>
              <a:tr h="604882">
                <a:tc>
                  <a:txBody>
                    <a:bodyPr/>
                    <a:lstStyle/>
                    <a:p>
                      <a:pPr algn="l">
                        <a:lnSpc>
                          <a:spcPct val="107000"/>
                        </a:lnSpc>
                        <a:spcAft>
                          <a:spcPts val="0"/>
                        </a:spcAft>
                      </a:pPr>
                      <a:r>
                        <a:rPr lang="bg-BG" sz="2400">
                          <a:solidFill>
                            <a:srgbClr val="002060"/>
                          </a:solidFill>
                          <a:effectLst/>
                        </a:rPr>
                        <a:t>13. Докторант Йоана Христофорова Крумова,</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a:solidFill>
                            <a:srgbClr val="002060"/>
                          </a:solidFill>
                          <a:effectLst/>
                        </a:rPr>
                        <a:t>Университет „Проф. д-р Асен Златаров” – Бургас,</a:t>
                      </a:r>
                      <a:endParaRPr lang="bg-BG" sz="2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2597968435"/>
                  </a:ext>
                </a:extLst>
              </a:tr>
              <a:tr h="332007">
                <a:tc>
                  <a:txBody>
                    <a:bodyPr/>
                    <a:lstStyle/>
                    <a:p>
                      <a:pPr algn="l">
                        <a:lnSpc>
                          <a:spcPct val="107000"/>
                        </a:lnSpc>
                        <a:spcAft>
                          <a:spcPts val="0"/>
                        </a:spcAft>
                      </a:pPr>
                      <a:r>
                        <a:rPr lang="bg-BG" sz="2400" dirty="0">
                          <a:solidFill>
                            <a:srgbClr val="002060"/>
                          </a:solidFill>
                          <a:effectLst/>
                        </a:rPr>
                        <a:t>14. Докторант Андрей Стоянов </a:t>
                      </a:r>
                      <a:r>
                        <a:rPr lang="bg-BG" sz="2400" dirty="0" err="1">
                          <a:solidFill>
                            <a:srgbClr val="002060"/>
                          </a:solidFill>
                          <a:effectLst/>
                        </a:rPr>
                        <a:t>Рунчев</a:t>
                      </a:r>
                      <a:endParaRPr lang="bg-BG"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solidFill>
                      <a:schemeClr val="accent5">
                        <a:lumMod val="20000"/>
                        <a:lumOff val="80000"/>
                      </a:schemeClr>
                    </a:solidFill>
                  </a:tcPr>
                </a:tc>
                <a:tc>
                  <a:txBody>
                    <a:bodyPr/>
                    <a:lstStyle/>
                    <a:p>
                      <a:pPr algn="ctr">
                        <a:lnSpc>
                          <a:spcPct val="107000"/>
                        </a:lnSpc>
                        <a:spcAft>
                          <a:spcPts val="0"/>
                        </a:spcAft>
                      </a:pPr>
                      <a:r>
                        <a:rPr lang="bg-BG" sz="2400" dirty="0">
                          <a:solidFill>
                            <a:srgbClr val="002060"/>
                          </a:solidFill>
                          <a:effectLst/>
                        </a:rPr>
                        <a:t>Университет „Проф. д-р Асен Златаров” – Бургас,</a:t>
                      </a:r>
                      <a:endParaRPr lang="bg-BG"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13063" marR="13063" marT="6321" marB="0" anchor="ctr">
                    <a:solidFill>
                      <a:schemeClr val="accent5">
                        <a:lumMod val="20000"/>
                        <a:lumOff val="80000"/>
                      </a:schemeClr>
                    </a:solidFill>
                  </a:tcPr>
                </a:tc>
                <a:extLst>
                  <a:ext uri="{0D108BD9-81ED-4DB2-BD59-A6C34878D82A}">
                    <a16:rowId xmlns:a16="http://schemas.microsoft.com/office/drawing/2014/main" val="929861541"/>
                  </a:ext>
                </a:extLst>
              </a:tr>
            </a:tbl>
          </a:graphicData>
        </a:graphic>
      </p:graphicFrame>
    </p:spTree>
    <p:extLst>
      <p:ext uri="{BB962C8B-B14F-4D97-AF65-F5344CB8AC3E}">
        <p14:creationId xmlns:p14="http://schemas.microsoft.com/office/powerpoint/2010/main" val="51543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p:txBody>
          <a:bodyPr/>
          <a:lstStyle/>
          <a:p>
            <a:r>
              <a:rPr lang="bg-BG" dirty="0"/>
              <a:t> </a:t>
            </a:r>
          </a:p>
          <a:p>
            <a:pPr marL="0" indent="0" algn="ctr">
              <a:buNone/>
            </a:pPr>
            <a:r>
              <a:rPr lang="bg-BG" sz="3200" dirty="0"/>
              <a:t>В проекта участват студенти от </a:t>
            </a:r>
            <a:r>
              <a:rPr lang="bg-BG" sz="3200" dirty="0" smtClean="0"/>
              <a:t>специалност</a:t>
            </a:r>
          </a:p>
          <a:p>
            <a:pPr marL="0" indent="0" algn="ctr">
              <a:buNone/>
            </a:pPr>
            <a:r>
              <a:rPr lang="bg-BG" sz="3200" dirty="0" smtClean="0"/>
              <a:t> </a:t>
            </a:r>
          </a:p>
          <a:p>
            <a:pPr marL="0" indent="0" algn="ctr">
              <a:buNone/>
            </a:pPr>
            <a:r>
              <a:rPr lang="bg-BG" sz="3200" b="1" dirty="0" smtClean="0"/>
              <a:t>„</a:t>
            </a:r>
            <a:r>
              <a:rPr lang="bg-BG" sz="3200" b="1" dirty="0"/>
              <a:t>Маркетинг“, </a:t>
            </a:r>
            <a:r>
              <a:rPr lang="bg-BG" sz="3200" dirty="0"/>
              <a:t>редовно, задочно, от 1,2,3,4 </a:t>
            </a:r>
            <a:r>
              <a:rPr lang="bg-BG" sz="3200" dirty="0" smtClean="0"/>
              <a:t>курс</a:t>
            </a:r>
          </a:p>
          <a:p>
            <a:pPr marL="0" indent="0" algn="ctr">
              <a:buNone/>
            </a:pPr>
            <a:r>
              <a:rPr lang="bg-BG" sz="3200" dirty="0" smtClean="0"/>
              <a:t>и </a:t>
            </a:r>
            <a:r>
              <a:rPr lang="bg-BG" sz="3200" dirty="0"/>
              <a:t>от специалност </a:t>
            </a:r>
            <a:endParaRPr lang="bg-BG" sz="3200" dirty="0" smtClean="0"/>
          </a:p>
          <a:p>
            <a:pPr marL="0" indent="0" algn="ctr">
              <a:buNone/>
            </a:pPr>
            <a:r>
              <a:rPr lang="bg-BG" sz="3200" b="1" dirty="0" smtClean="0"/>
              <a:t>„</a:t>
            </a:r>
            <a:r>
              <a:rPr lang="bg-BG" sz="3200" b="1" dirty="0"/>
              <a:t>Стопанско </a:t>
            </a:r>
            <a:r>
              <a:rPr lang="bg-BG" sz="3200" b="1" dirty="0" smtClean="0"/>
              <a:t>управление“ </a:t>
            </a:r>
            <a:r>
              <a:rPr lang="bg-BG" sz="3200" dirty="0" smtClean="0"/>
              <a:t>редовно, задочно, от 1,2,3,4 курс</a:t>
            </a:r>
          </a:p>
          <a:p>
            <a:pPr marL="0" indent="0" algn="ctr">
              <a:buNone/>
            </a:pPr>
            <a:endParaRPr lang="bg-BG" dirty="0"/>
          </a:p>
        </p:txBody>
      </p:sp>
    </p:spTree>
    <p:extLst>
      <p:ext uri="{BB962C8B-B14F-4D97-AF65-F5344CB8AC3E}">
        <p14:creationId xmlns:p14="http://schemas.microsoft.com/office/powerpoint/2010/main" val="2977798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242777" y="212652"/>
            <a:ext cx="11740116" cy="6496492"/>
          </a:xfrm>
        </p:spPr>
        <p:txBody>
          <a:bodyPr>
            <a:noAutofit/>
          </a:bodyPr>
          <a:lstStyle/>
          <a:p>
            <a:r>
              <a:rPr lang="bg-BG" sz="2200" b="1" dirty="0"/>
              <a:t>Дейност 1:</a:t>
            </a:r>
            <a:r>
              <a:rPr lang="bg-BG" sz="2200" dirty="0"/>
              <a:t> Среща на работния екип; Разпределяне на задачите; Изработване на график.</a:t>
            </a:r>
          </a:p>
          <a:p>
            <a:r>
              <a:rPr lang="bg-BG" sz="2200" b="1" dirty="0"/>
              <a:t>Дейност 2:</a:t>
            </a:r>
            <a:r>
              <a:rPr lang="bg-BG" sz="2200" dirty="0"/>
              <a:t> Изработване на списък с актуалните изследвания и теоретична база по темата.</a:t>
            </a:r>
          </a:p>
          <a:p>
            <a:r>
              <a:rPr lang="bg-BG" sz="2200" b="1" dirty="0"/>
              <a:t>Дейност 3</a:t>
            </a:r>
            <a:r>
              <a:rPr lang="bg-BG" sz="2200" dirty="0"/>
              <a:t>: Подготовка за провеждане на две проучвания;</a:t>
            </a:r>
          </a:p>
          <a:p>
            <a:r>
              <a:rPr lang="bg-BG" sz="2200" b="1" dirty="0"/>
              <a:t>Дейност 3.1.</a:t>
            </a:r>
            <a:r>
              <a:rPr lang="bg-BG" sz="2200" dirty="0"/>
              <a:t> Изработване на анкетни карти за две проучвания.</a:t>
            </a:r>
          </a:p>
          <a:p>
            <a:r>
              <a:rPr lang="bg-BG" sz="2200" b="1" dirty="0"/>
              <a:t>Дейност 4: </a:t>
            </a:r>
            <a:r>
              <a:rPr lang="bg-BG" sz="2200" dirty="0"/>
              <a:t>Провеждане на две маркетингови проучвания: </a:t>
            </a:r>
          </a:p>
          <a:p>
            <a:r>
              <a:rPr lang="bg-BG" sz="2200" b="1" dirty="0"/>
              <a:t>Дейност 4.1</a:t>
            </a:r>
            <a:r>
              <a:rPr lang="bg-BG" sz="2200" dirty="0"/>
              <a:t>: Провеждане на маркетингово проучване на тема: </a:t>
            </a:r>
            <a:r>
              <a:rPr lang="bg-BG" sz="2200" b="1" dirty="0"/>
              <a:t>Маркетингово изследване за потребителските нагласи относно инфлационните промените в цените на хранителните продукти предлагани на българския пазар</a:t>
            </a:r>
            <a:r>
              <a:rPr lang="bg-BG" sz="2200" dirty="0"/>
              <a:t>;</a:t>
            </a:r>
          </a:p>
          <a:p>
            <a:r>
              <a:rPr lang="bg-BG" sz="2200" b="1" dirty="0"/>
              <a:t>Дейност 4.2</a:t>
            </a:r>
            <a:r>
              <a:rPr lang="bg-BG" sz="2200" dirty="0"/>
              <a:t>: Провеждане на маркетингово проучване на тема: </a:t>
            </a:r>
            <a:r>
              <a:rPr lang="bg-BG" sz="2200" b="1" dirty="0"/>
              <a:t>Маркетингово изследване на потребителските нагласи относно БИО хранителните продукти предлагани на българския пазар;</a:t>
            </a:r>
            <a:endParaRPr lang="bg-BG" sz="2200" dirty="0"/>
          </a:p>
          <a:p>
            <a:r>
              <a:rPr lang="bg-BG" sz="2200" b="1" dirty="0"/>
              <a:t>Дейност 5: </a:t>
            </a:r>
            <a:r>
              <a:rPr lang="bg-BG" sz="2200" dirty="0"/>
              <a:t>Обработка и анализ на анкетите с помощта на софтуерния продукт SPSS (прехвърляне на данните от хартиен на електронен носител, изготвяне на графичен изглед и анализ);</a:t>
            </a:r>
          </a:p>
          <a:p>
            <a:r>
              <a:rPr lang="bg-BG" sz="2200" b="1" dirty="0"/>
              <a:t>Дейност 6: </a:t>
            </a:r>
            <a:r>
              <a:rPr lang="bg-BG" sz="2200" dirty="0"/>
              <a:t>Популяризиране на резултатите чрез</a:t>
            </a:r>
            <a:r>
              <a:rPr lang="bg-BG" sz="2200" b="1" dirty="0"/>
              <a:t> </a:t>
            </a:r>
            <a:r>
              <a:rPr lang="bg-BG" sz="2200" dirty="0"/>
              <a:t>участия в международни конференции и публикации в реферирани и индексирани издания с цел запознаване  на научната общност с резултатите от проекта;</a:t>
            </a:r>
          </a:p>
          <a:p>
            <a:r>
              <a:rPr lang="bg-BG" sz="2200" b="1" dirty="0">
                <a:solidFill>
                  <a:srgbClr val="00B0F0"/>
                </a:solidFill>
              </a:rPr>
              <a:t>Дейност 7: </a:t>
            </a:r>
            <a:r>
              <a:rPr lang="bg-BG" sz="2200" dirty="0">
                <a:solidFill>
                  <a:srgbClr val="00B0F0"/>
                </a:solidFill>
              </a:rPr>
              <a:t>Отпечатване на научен труд, чрез който да се даде публичност на резултатите от цялостната дейност по проекта.</a:t>
            </a:r>
          </a:p>
        </p:txBody>
      </p:sp>
    </p:spTree>
    <p:extLst>
      <p:ext uri="{BB962C8B-B14F-4D97-AF65-F5344CB8AC3E}">
        <p14:creationId xmlns:p14="http://schemas.microsoft.com/office/powerpoint/2010/main" val="4353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16957" y="382772"/>
            <a:ext cx="11865935" cy="5794191"/>
          </a:xfrm>
        </p:spPr>
        <p:txBody>
          <a:bodyPr>
            <a:noAutofit/>
          </a:bodyPr>
          <a:lstStyle/>
          <a:p>
            <a:pPr marL="514350" lvl="0" indent="-514350">
              <a:buFont typeface="+mj-lt"/>
              <a:buAutoNum type="arabicPeriod"/>
            </a:pPr>
            <a:r>
              <a:rPr lang="ru-RU" i="1" dirty="0" err="1" smtClean="0"/>
              <a:t>Атанасова</a:t>
            </a:r>
            <a:r>
              <a:rPr lang="ru-RU" i="1" dirty="0"/>
              <a:t>, С., Михалева, Х., РАЗВИТИЕ НА ЕЛЕКТРОННАТА ТЪРГОВИЯ, В КОНТЕКСТА НА ЕВРОПЕЙСКИ И НАЦИОНАЛНИ МЕРКИ ЗА СЪЗДАВАНЕ И РАЗВИТИЕ НА ИНФОРМАЦИОННО ОБЩЕСТВО, </a:t>
            </a:r>
            <a:r>
              <a:rPr lang="ru-RU" dirty="0"/>
              <a:t>Управление и образование, Академично списание на Университет „Проф. д-р </a:t>
            </a:r>
            <a:r>
              <a:rPr lang="ru-RU" dirty="0" err="1"/>
              <a:t>Асен</a:t>
            </a:r>
            <a:r>
              <a:rPr lang="ru-RU" dirty="0"/>
              <a:t> </a:t>
            </a:r>
            <a:r>
              <a:rPr lang="ru-RU" dirty="0" err="1"/>
              <a:t>Златаров</a:t>
            </a:r>
            <a:r>
              <a:rPr lang="ru-RU" dirty="0"/>
              <a:t>“ гр. </a:t>
            </a:r>
            <a:r>
              <a:rPr lang="bg-BG" dirty="0"/>
              <a:t>Бургас, Том 19 (1) 2023, с. 96;</a:t>
            </a:r>
            <a:endParaRPr lang="bg-BG" dirty="0" smtClean="0">
              <a:effectLst/>
            </a:endParaRPr>
          </a:p>
          <a:p>
            <a:pPr marL="514350" lvl="0" indent="-514350">
              <a:buFont typeface="+mj-lt"/>
              <a:buAutoNum type="arabicPeriod"/>
            </a:pPr>
            <a:r>
              <a:rPr lang="bg-BG" i="1" dirty="0"/>
              <a:t>Атанасова, С., Михалева, Х., ИНСТРУМЕНТИ ЗА УПРАВЛЕНИЕ НА ИМИДЖА –ТЕОРЕТИЧНО И ЕМПИРИЧНО ПРОУЧВАНЕ НА БРАНДА, </a:t>
            </a:r>
            <a:r>
              <a:rPr lang="bg-BG" dirty="0"/>
              <a:t>Управление и образование, Академично списание на Университет „Проф. д-р Асен Златаров“ гр. Бургас, Том 19 (1) 2023, с. 103;</a:t>
            </a:r>
            <a:endParaRPr lang="bg-BG" dirty="0" smtClean="0">
              <a:effectLst/>
            </a:endParaRPr>
          </a:p>
          <a:p>
            <a:pPr marL="514350" lvl="0" indent="-514350">
              <a:buFont typeface="+mj-lt"/>
              <a:buAutoNum type="arabicPeriod"/>
            </a:pPr>
            <a:r>
              <a:rPr lang="en-US" dirty="0" err="1"/>
              <a:t>Mihaleva</a:t>
            </a:r>
            <a:r>
              <a:rPr lang="en-US" dirty="0"/>
              <a:t> Hr., </a:t>
            </a:r>
            <a:r>
              <a:rPr lang="en-US" dirty="0" err="1"/>
              <a:t>Atanasova</a:t>
            </a:r>
            <a:r>
              <a:rPr lang="en-US" dirty="0"/>
              <a:t> </a:t>
            </a:r>
            <a:r>
              <a:rPr lang="en-US" dirty="0" err="1"/>
              <a:t>Sv</a:t>
            </a:r>
            <a:r>
              <a:rPr lang="bg-BG" dirty="0"/>
              <a:t>., </a:t>
            </a:r>
            <a:r>
              <a:rPr lang="bg-BG" dirty="0" err="1"/>
              <a:t>Theoretical</a:t>
            </a:r>
            <a:r>
              <a:rPr lang="bg-BG" dirty="0"/>
              <a:t> </a:t>
            </a:r>
            <a:r>
              <a:rPr lang="bg-BG" dirty="0" err="1"/>
              <a:t>and</a:t>
            </a:r>
            <a:r>
              <a:rPr lang="bg-BG" dirty="0"/>
              <a:t> </a:t>
            </a:r>
            <a:r>
              <a:rPr lang="bg-BG" dirty="0" err="1"/>
              <a:t>empirical</a:t>
            </a:r>
            <a:r>
              <a:rPr lang="bg-BG" dirty="0"/>
              <a:t> </a:t>
            </a:r>
            <a:r>
              <a:rPr lang="bg-BG" dirty="0" err="1"/>
              <a:t>etymology</a:t>
            </a:r>
            <a:r>
              <a:rPr lang="bg-BG" dirty="0"/>
              <a:t> </a:t>
            </a:r>
            <a:r>
              <a:rPr lang="bg-BG" dirty="0" err="1"/>
              <a:t>of</a:t>
            </a:r>
            <a:r>
              <a:rPr lang="bg-BG" dirty="0"/>
              <a:t> </a:t>
            </a:r>
            <a:r>
              <a:rPr lang="bg-BG" dirty="0" err="1"/>
              <a:t>the</a:t>
            </a:r>
            <a:r>
              <a:rPr lang="bg-BG" dirty="0"/>
              <a:t> </a:t>
            </a:r>
            <a:r>
              <a:rPr lang="bg-BG" dirty="0" err="1"/>
              <a:t>influence</a:t>
            </a:r>
            <a:r>
              <a:rPr lang="bg-BG" dirty="0"/>
              <a:t> </a:t>
            </a:r>
            <a:r>
              <a:rPr lang="bg-BG" dirty="0" err="1"/>
              <a:t>of</a:t>
            </a:r>
            <a:r>
              <a:rPr lang="bg-BG" dirty="0"/>
              <a:t> </a:t>
            </a:r>
            <a:r>
              <a:rPr lang="bg-BG" dirty="0" err="1"/>
              <a:t>assortment</a:t>
            </a:r>
            <a:r>
              <a:rPr lang="bg-BG" dirty="0"/>
              <a:t> </a:t>
            </a:r>
            <a:r>
              <a:rPr lang="bg-BG" dirty="0" err="1"/>
              <a:t>composition</a:t>
            </a:r>
            <a:r>
              <a:rPr lang="bg-BG" dirty="0"/>
              <a:t> </a:t>
            </a:r>
            <a:r>
              <a:rPr lang="bg-BG" dirty="0" err="1"/>
              <a:t>prices</a:t>
            </a:r>
            <a:r>
              <a:rPr lang="bg-BG" dirty="0"/>
              <a:t> </a:t>
            </a:r>
            <a:r>
              <a:rPr lang="bg-BG" dirty="0" err="1"/>
              <a:t>on</a:t>
            </a:r>
            <a:r>
              <a:rPr lang="bg-BG" dirty="0"/>
              <a:t> </a:t>
            </a:r>
            <a:r>
              <a:rPr lang="bg-BG" dirty="0" err="1"/>
              <a:t>the</a:t>
            </a:r>
            <a:r>
              <a:rPr lang="bg-BG" dirty="0"/>
              <a:t> </a:t>
            </a:r>
            <a:r>
              <a:rPr lang="bg-BG" dirty="0" err="1"/>
              <a:t>Bulgarian</a:t>
            </a:r>
            <a:r>
              <a:rPr lang="bg-BG" dirty="0"/>
              <a:t> </a:t>
            </a:r>
            <a:r>
              <a:rPr lang="bg-BG" dirty="0" err="1"/>
              <a:t>consumer</a:t>
            </a:r>
            <a:r>
              <a:rPr lang="bg-BG" dirty="0"/>
              <a:t>, 23</a:t>
            </a:r>
            <a:r>
              <a:rPr lang="bg-BG" baseline="30000" dirty="0"/>
              <a:t>nd</a:t>
            </a:r>
            <a:r>
              <a:rPr lang="bg-BG" dirty="0"/>
              <a:t> International </a:t>
            </a:r>
            <a:r>
              <a:rPr lang="bg-BG" dirty="0" err="1"/>
              <a:t>Multidisciplinary</a:t>
            </a:r>
            <a:r>
              <a:rPr lang="bg-BG" dirty="0"/>
              <a:t> </a:t>
            </a:r>
            <a:r>
              <a:rPr lang="bg-BG" dirty="0" err="1"/>
              <a:t>Scientific</a:t>
            </a:r>
            <a:r>
              <a:rPr lang="bg-BG" dirty="0"/>
              <a:t> </a:t>
            </a:r>
            <a:r>
              <a:rPr lang="bg-BG" dirty="0" err="1"/>
              <a:t>GeoConference</a:t>
            </a:r>
            <a:r>
              <a:rPr lang="bg-BG" dirty="0"/>
              <a:t> SGEM 2023, </a:t>
            </a:r>
            <a:r>
              <a:rPr lang="en-US" dirty="0"/>
              <a:t>(</a:t>
            </a:r>
            <a:r>
              <a:rPr lang="bg-BG" dirty="0"/>
              <a:t>под печат), </a:t>
            </a:r>
            <a:r>
              <a:rPr lang="en-US" b="1" dirty="0">
                <a:solidFill>
                  <a:srgbClr val="FF0000"/>
                </a:solidFill>
              </a:rPr>
              <a:t>SCOPUS</a:t>
            </a:r>
            <a:r>
              <a:rPr lang="en-US" b="1" dirty="0" smtClean="0">
                <a:solidFill>
                  <a:srgbClr val="FF0000"/>
                </a:solidFill>
              </a:rPr>
              <a:t>;</a:t>
            </a:r>
            <a:endParaRPr lang="bg-BG" b="1" dirty="0">
              <a:solidFill>
                <a:srgbClr val="FF0000"/>
              </a:solidFill>
            </a:endParaRPr>
          </a:p>
        </p:txBody>
      </p:sp>
    </p:spTree>
    <p:extLst>
      <p:ext uri="{BB962C8B-B14F-4D97-AF65-F5344CB8AC3E}">
        <p14:creationId xmlns:p14="http://schemas.microsoft.com/office/powerpoint/2010/main" val="3776529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308344"/>
            <a:ext cx="10515600" cy="5868619"/>
          </a:xfrm>
        </p:spPr>
        <p:txBody>
          <a:bodyPr>
            <a:normAutofit fontScale="92500" lnSpcReduction="10000"/>
          </a:bodyPr>
          <a:lstStyle/>
          <a:p>
            <a:pPr marL="0" lvl="0" indent="0">
              <a:buNone/>
            </a:pPr>
            <a:r>
              <a:rPr lang="bg-BG" dirty="0" smtClean="0"/>
              <a:t>4. </a:t>
            </a:r>
            <a:r>
              <a:rPr lang="en-US" dirty="0" err="1" smtClean="0"/>
              <a:t>Mihaleva</a:t>
            </a:r>
            <a:r>
              <a:rPr lang="en-US" dirty="0" smtClean="0"/>
              <a:t> Hr., </a:t>
            </a:r>
            <a:r>
              <a:rPr lang="en-US" dirty="0" err="1" smtClean="0"/>
              <a:t>Atanasova</a:t>
            </a:r>
            <a:r>
              <a:rPr lang="en-US" dirty="0" smtClean="0"/>
              <a:t> </a:t>
            </a:r>
            <a:r>
              <a:rPr lang="en-US" dirty="0" err="1" smtClean="0"/>
              <a:t>Sv</a:t>
            </a:r>
            <a:r>
              <a:rPr lang="bg-BG" dirty="0" smtClean="0"/>
              <a:t>., </a:t>
            </a:r>
            <a:r>
              <a:rPr lang="bg-BG" dirty="0" err="1" smtClean="0"/>
              <a:t>Current</a:t>
            </a:r>
            <a:r>
              <a:rPr lang="bg-BG" dirty="0" smtClean="0"/>
              <a:t> </a:t>
            </a:r>
            <a:r>
              <a:rPr lang="bg-BG" dirty="0" err="1" smtClean="0"/>
              <a:t>empirical</a:t>
            </a:r>
            <a:r>
              <a:rPr lang="bg-BG" dirty="0" smtClean="0"/>
              <a:t> </a:t>
            </a:r>
            <a:r>
              <a:rPr lang="bg-BG" dirty="0" err="1" smtClean="0"/>
              <a:t>research</a:t>
            </a:r>
            <a:r>
              <a:rPr lang="bg-BG" dirty="0" smtClean="0"/>
              <a:t> </a:t>
            </a:r>
            <a:r>
              <a:rPr lang="bg-BG" dirty="0" err="1" smtClean="0"/>
              <a:t>of</a:t>
            </a:r>
            <a:r>
              <a:rPr lang="bg-BG" dirty="0" smtClean="0"/>
              <a:t> </a:t>
            </a:r>
            <a:r>
              <a:rPr lang="bg-BG" dirty="0" err="1" smtClean="0"/>
              <a:t>the</a:t>
            </a:r>
            <a:r>
              <a:rPr lang="bg-BG" dirty="0" smtClean="0"/>
              <a:t> </a:t>
            </a:r>
            <a:r>
              <a:rPr lang="bg-BG" dirty="0" err="1" smtClean="0"/>
              <a:t>commercial</a:t>
            </a:r>
            <a:r>
              <a:rPr lang="bg-BG" dirty="0" smtClean="0"/>
              <a:t> </a:t>
            </a:r>
            <a:r>
              <a:rPr lang="bg-BG" dirty="0" err="1" smtClean="0"/>
              <a:t>preferences</a:t>
            </a:r>
            <a:r>
              <a:rPr lang="bg-BG" dirty="0" smtClean="0"/>
              <a:t> </a:t>
            </a:r>
            <a:r>
              <a:rPr lang="bg-BG" dirty="0" err="1" smtClean="0"/>
              <a:t>of</a:t>
            </a:r>
            <a:r>
              <a:rPr lang="bg-BG" dirty="0" smtClean="0"/>
              <a:t> </a:t>
            </a:r>
            <a:r>
              <a:rPr lang="bg-BG" dirty="0" err="1" smtClean="0"/>
              <a:t>the</a:t>
            </a:r>
            <a:r>
              <a:rPr lang="bg-BG" dirty="0" smtClean="0"/>
              <a:t> </a:t>
            </a:r>
            <a:r>
              <a:rPr lang="bg-BG" dirty="0" err="1" smtClean="0"/>
              <a:t>Bulgarian</a:t>
            </a:r>
            <a:r>
              <a:rPr lang="bg-BG" dirty="0" smtClean="0"/>
              <a:t> </a:t>
            </a:r>
            <a:r>
              <a:rPr lang="bg-BG" dirty="0" err="1" smtClean="0"/>
              <a:t>consumer</a:t>
            </a:r>
            <a:r>
              <a:rPr lang="bg-BG" dirty="0" smtClean="0"/>
              <a:t>, 23</a:t>
            </a:r>
            <a:r>
              <a:rPr lang="bg-BG" baseline="30000" dirty="0" smtClean="0"/>
              <a:t>nd</a:t>
            </a:r>
            <a:r>
              <a:rPr lang="bg-BG" dirty="0" smtClean="0"/>
              <a:t> International </a:t>
            </a:r>
            <a:r>
              <a:rPr lang="bg-BG" dirty="0" err="1" smtClean="0"/>
              <a:t>Multidisciplinary</a:t>
            </a:r>
            <a:r>
              <a:rPr lang="bg-BG" dirty="0" smtClean="0"/>
              <a:t> </a:t>
            </a:r>
            <a:r>
              <a:rPr lang="bg-BG" dirty="0" err="1" smtClean="0"/>
              <a:t>Scientific</a:t>
            </a:r>
            <a:r>
              <a:rPr lang="bg-BG" dirty="0" smtClean="0"/>
              <a:t> </a:t>
            </a:r>
            <a:r>
              <a:rPr lang="bg-BG" dirty="0" err="1" smtClean="0"/>
              <a:t>GeoConference</a:t>
            </a:r>
            <a:r>
              <a:rPr lang="bg-BG" dirty="0" smtClean="0"/>
              <a:t> SGEM 2023, </a:t>
            </a:r>
            <a:r>
              <a:rPr lang="en-US" dirty="0" smtClean="0"/>
              <a:t>(</a:t>
            </a:r>
            <a:r>
              <a:rPr lang="bg-BG" dirty="0" smtClean="0"/>
              <a:t>под печат), </a:t>
            </a:r>
            <a:r>
              <a:rPr lang="en-US" b="1" dirty="0" smtClean="0">
                <a:solidFill>
                  <a:srgbClr val="FF0000"/>
                </a:solidFill>
              </a:rPr>
              <a:t>SCOPUS;</a:t>
            </a:r>
            <a:endParaRPr lang="bg-BG" b="1" dirty="0" smtClean="0">
              <a:solidFill>
                <a:srgbClr val="FF0000"/>
              </a:solidFill>
            </a:endParaRPr>
          </a:p>
          <a:p>
            <a:pPr marL="0" lvl="0" indent="0">
              <a:buNone/>
            </a:pPr>
            <a:r>
              <a:rPr lang="bg-BG" dirty="0"/>
              <a:t>5</a:t>
            </a:r>
            <a:r>
              <a:rPr lang="bg-BG" dirty="0" smtClean="0"/>
              <a:t>. </a:t>
            </a:r>
            <a:r>
              <a:rPr lang="en-US" dirty="0" err="1" smtClean="0"/>
              <a:t>Mihaleva</a:t>
            </a:r>
            <a:r>
              <a:rPr lang="en-US" dirty="0" smtClean="0"/>
              <a:t> Hr., </a:t>
            </a:r>
            <a:r>
              <a:rPr lang="en-US" dirty="0" err="1" smtClean="0"/>
              <a:t>Atanasova</a:t>
            </a:r>
            <a:r>
              <a:rPr lang="en-US" dirty="0" smtClean="0"/>
              <a:t> </a:t>
            </a:r>
            <a:r>
              <a:rPr lang="en-US" dirty="0" err="1" smtClean="0"/>
              <a:t>Sv</a:t>
            </a:r>
            <a:r>
              <a:rPr lang="bg-BG" dirty="0" smtClean="0"/>
              <a:t>.,</a:t>
            </a:r>
            <a:r>
              <a:rPr lang="en-US" dirty="0" smtClean="0"/>
              <a:t> </a:t>
            </a:r>
            <a:r>
              <a:rPr lang="en-US" dirty="0" err="1" smtClean="0"/>
              <a:t>Dechev</a:t>
            </a:r>
            <a:r>
              <a:rPr lang="en-US" dirty="0" smtClean="0"/>
              <a:t> Z., </a:t>
            </a:r>
            <a:r>
              <a:rPr lang="en-US" dirty="0" err="1" smtClean="0"/>
              <a:t>Nikolaeva</a:t>
            </a:r>
            <a:r>
              <a:rPr lang="en-US" dirty="0" smtClean="0"/>
              <a:t> T., </a:t>
            </a:r>
            <a:r>
              <a:rPr lang="bg-BG" dirty="0" err="1" smtClean="0"/>
              <a:t>Selective</a:t>
            </a:r>
            <a:r>
              <a:rPr lang="bg-BG" dirty="0" smtClean="0"/>
              <a:t> </a:t>
            </a:r>
            <a:r>
              <a:rPr lang="bg-BG" dirty="0" err="1" smtClean="0"/>
              <a:t>analysis</a:t>
            </a:r>
            <a:r>
              <a:rPr lang="bg-BG" dirty="0" smtClean="0"/>
              <a:t> </a:t>
            </a:r>
            <a:r>
              <a:rPr lang="bg-BG" dirty="0" err="1" smtClean="0"/>
              <a:t>of</a:t>
            </a:r>
            <a:r>
              <a:rPr lang="bg-BG" dirty="0" smtClean="0"/>
              <a:t> </a:t>
            </a:r>
            <a:r>
              <a:rPr lang="bg-BG" dirty="0" err="1" smtClean="0"/>
              <a:t>consumer</a:t>
            </a:r>
            <a:r>
              <a:rPr lang="bg-BG" dirty="0" smtClean="0"/>
              <a:t> </a:t>
            </a:r>
            <a:r>
              <a:rPr lang="bg-BG" dirty="0" err="1" smtClean="0"/>
              <a:t>attitudes</a:t>
            </a:r>
            <a:r>
              <a:rPr lang="bg-BG" dirty="0" smtClean="0"/>
              <a:t> </a:t>
            </a:r>
            <a:r>
              <a:rPr lang="bg-BG" dirty="0" err="1" smtClean="0"/>
              <a:t>towards</a:t>
            </a:r>
            <a:r>
              <a:rPr lang="bg-BG" dirty="0" smtClean="0"/>
              <a:t> </a:t>
            </a:r>
            <a:r>
              <a:rPr lang="bg-BG" dirty="0" err="1" smtClean="0"/>
              <a:t>changes</a:t>
            </a:r>
            <a:r>
              <a:rPr lang="bg-BG" dirty="0" smtClean="0"/>
              <a:t> </a:t>
            </a:r>
            <a:r>
              <a:rPr lang="bg-BG" dirty="0" err="1" smtClean="0"/>
              <a:t>in</a:t>
            </a:r>
            <a:r>
              <a:rPr lang="bg-BG" dirty="0" smtClean="0"/>
              <a:t> </a:t>
            </a:r>
            <a:r>
              <a:rPr lang="bg-BG" dirty="0" err="1" smtClean="0"/>
              <a:t>the</a:t>
            </a:r>
            <a:r>
              <a:rPr lang="bg-BG" dirty="0" smtClean="0"/>
              <a:t> </a:t>
            </a:r>
            <a:r>
              <a:rPr lang="bg-BG" dirty="0" err="1" smtClean="0"/>
              <a:t>prices</a:t>
            </a:r>
            <a:r>
              <a:rPr lang="bg-BG" dirty="0" smtClean="0"/>
              <a:t> </a:t>
            </a:r>
            <a:r>
              <a:rPr lang="bg-BG" dirty="0" err="1" smtClean="0"/>
              <a:t>of</a:t>
            </a:r>
            <a:r>
              <a:rPr lang="bg-BG" dirty="0" smtClean="0"/>
              <a:t> </a:t>
            </a:r>
            <a:r>
              <a:rPr lang="bg-BG" dirty="0" err="1" smtClean="0"/>
              <a:t>organic</a:t>
            </a:r>
            <a:r>
              <a:rPr lang="bg-BG" dirty="0" smtClean="0"/>
              <a:t> </a:t>
            </a:r>
            <a:r>
              <a:rPr lang="bg-BG" dirty="0" err="1" smtClean="0"/>
              <a:t>products</a:t>
            </a:r>
            <a:r>
              <a:rPr lang="bg-BG" dirty="0" smtClean="0"/>
              <a:t> </a:t>
            </a:r>
            <a:r>
              <a:rPr lang="bg-BG" dirty="0" err="1" smtClean="0"/>
              <a:t>offered</a:t>
            </a:r>
            <a:r>
              <a:rPr lang="bg-BG" dirty="0" smtClean="0"/>
              <a:t> </a:t>
            </a:r>
            <a:r>
              <a:rPr lang="bg-BG" dirty="0" err="1" smtClean="0"/>
              <a:t>on</a:t>
            </a:r>
            <a:r>
              <a:rPr lang="bg-BG" dirty="0" smtClean="0"/>
              <a:t> </a:t>
            </a:r>
            <a:r>
              <a:rPr lang="bg-BG" dirty="0" err="1" smtClean="0"/>
              <a:t>the</a:t>
            </a:r>
            <a:r>
              <a:rPr lang="bg-BG" dirty="0" smtClean="0"/>
              <a:t> </a:t>
            </a:r>
            <a:r>
              <a:rPr lang="bg-BG" dirty="0" err="1" smtClean="0"/>
              <a:t>Bulgarian</a:t>
            </a:r>
            <a:r>
              <a:rPr lang="bg-BG" dirty="0" smtClean="0"/>
              <a:t> </a:t>
            </a:r>
            <a:r>
              <a:rPr lang="bg-BG" dirty="0" err="1" smtClean="0"/>
              <a:t>market</a:t>
            </a:r>
            <a:r>
              <a:rPr lang="bg-BG" dirty="0" smtClean="0"/>
              <a:t>, 23</a:t>
            </a:r>
            <a:r>
              <a:rPr lang="bg-BG" baseline="30000" dirty="0" smtClean="0"/>
              <a:t>nd</a:t>
            </a:r>
            <a:r>
              <a:rPr lang="bg-BG" dirty="0" smtClean="0"/>
              <a:t> International </a:t>
            </a:r>
            <a:r>
              <a:rPr lang="bg-BG" dirty="0" err="1" smtClean="0"/>
              <a:t>Multidisciplinary</a:t>
            </a:r>
            <a:r>
              <a:rPr lang="bg-BG" dirty="0" smtClean="0"/>
              <a:t> </a:t>
            </a:r>
            <a:r>
              <a:rPr lang="bg-BG" dirty="0" err="1" smtClean="0"/>
              <a:t>Scientific</a:t>
            </a:r>
            <a:r>
              <a:rPr lang="bg-BG" dirty="0" smtClean="0"/>
              <a:t> </a:t>
            </a:r>
            <a:r>
              <a:rPr lang="bg-BG" dirty="0" err="1" smtClean="0"/>
              <a:t>GeoConference</a:t>
            </a:r>
            <a:r>
              <a:rPr lang="bg-BG" dirty="0" smtClean="0"/>
              <a:t> SGEM 2023, </a:t>
            </a:r>
            <a:r>
              <a:rPr lang="en-US" dirty="0" smtClean="0"/>
              <a:t>(</a:t>
            </a:r>
            <a:r>
              <a:rPr lang="bg-BG" dirty="0" smtClean="0"/>
              <a:t>под печат), </a:t>
            </a:r>
            <a:r>
              <a:rPr lang="en-US" b="1" dirty="0" smtClean="0">
                <a:solidFill>
                  <a:srgbClr val="FF0000"/>
                </a:solidFill>
              </a:rPr>
              <a:t>SCOPUS;</a:t>
            </a:r>
            <a:endParaRPr lang="bg-BG" b="1" dirty="0" smtClean="0">
              <a:solidFill>
                <a:srgbClr val="FF0000"/>
              </a:solidFill>
            </a:endParaRPr>
          </a:p>
          <a:p>
            <a:pPr marL="0" lvl="0" indent="0">
              <a:buNone/>
            </a:pPr>
            <a:r>
              <a:rPr lang="bg-BG" dirty="0"/>
              <a:t>6</a:t>
            </a:r>
            <a:r>
              <a:rPr lang="bg-BG" dirty="0" smtClean="0"/>
              <a:t>. </a:t>
            </a:r>
            <a:r>
              <a:rPr lang="en-US" dirty="0" err="1" smtClean="0"/>
              <a:t>Mihaleva</a:t>
            </a:r>
            <a:r>
              <a:rPr lang="en-US" dirty="0" smtClean="0"/>
              <a:t> Hr., </a:t>
            </a:r>
            <a:r>
              <a:rPr lang="en-US" dirty="0" err="1" smtClean="0"/>
              <a:t>Dechev</a:t>
            </a:r>
            <a:r>
              <a:rPr lang="en-US" dirty="0" smtClean="0"/>
              <a:t> Z., </a:t>
            </a:r>
            <a:r>
              <a:rPr lang="en-US" dirty="0" err="1" smtClean="0"/>
              <a:t>Atanasova</a:t>
            </a:r>
            <a:r>
              <a:rPr lang="en-US" dirty="0" smtClean="0"/>
              <a:t> </a:t>
            </a:r>
            <a:r>
              <a:rPr lang="en-US" dirty="0" err="1" smtClean="0"/>
              <a:t>Sv</a:t>
            </a:r>
            <a:r>
              <a:rPr lang="bg-BG" dirty="0" smtClean="0"/>
              <a:t>.,</a:t>
            </a:r>
            <a:r>
              <a:rPr lang="en-US" dirty="0" smtClean="0"/>
              <a:t> </a:t>
            </a:r>
            <a:r>
              <a:rPr lang="en-US" dirty="0" err="1" smtClean="0"/>
              <a:t>Nikolaeva</a:t>
            </a:r>
            <a:r>
              <a:rPr lang="en-US" dirty="0" smtClean="0"/>
              <a:t> T., </a:t>
            </a:r>
            <a:r>
              <a:rPr lang="bg-BG" dirty="0" err="1" smtClean="0"/>
              <a:t>Psycho-social</a:t>
            </a:r>
            <a:r>
              <a:rPr lang="bg-BG" dirty="0" smtClean="0"/>
              <a:t> </a:t>
            </a:r>
            <a:r>
              <a:rPr lang="bg-BG" dirty="0" err="1" smtClean="0"/>
              <a:t>aspects</a:t>
            </a:r>
            <a:r>
              <a:rPr lang="bg-BG" dirty="0" smtClean="0"/>
              <a:t> </a:t>
            </a:r>
            <a:r>
              <a:rPr lang="bg-BG" dirty="0" err="1" smtClean="0"/>
              <a:t>of</a:t>
            </a:r>
            <a:r>
              <a:rPr lang="bg-BG" dirty="0" smtClean="0"/>
              <a:t> </a:t>
            </a:r>
            <a:r>
              <a:rPr lang="bg-BG" dirty="0" err="1" smtClean="0"/>
              <a:t>the</a:t>
            </a:r>
            <a:r>
              <a:rPr lang="bg-BG" dirty="0" smtClean="0"/>
              <a:t> </a:t>
            </a:r>
            <a:r>
              <a:rPr lang="bg-BG" dirty="0" err="1" smtClean="0"/>
              <a:t>price</a:t>
            </a:r>
            <a:r>
              <a:rPr lang="bg-BG" dirty="0" smtClean="0"/>
              <a:t> </a:t>
            </a:r>
            <a:r>
              <a:rPr lang="bg-BG" dirty="0" err="1" smtClean="0"/>
              <a:t>in</a:t>
            </a:r>
            <a:r>
              <a:rPr lang="bg-BG" dirty="0" smtClean="0"/>
              <a:t> </a:t>
            </a:r>
            <a:r>
              <a:rPr lang="bg-BG" dirty="0" err="1" smtClean="0"/>
              <a:t>the</a:t>
            </a:r>
            <a:r>
              <a:rPr lang="bg-BG" dirty="0" smtClean="0"/>
              <a:t> </a:t>
            </a:r>
            <a:r>
              <a:rPr lang="bg-BG" dirty="0" err="1" smtClean="0"/>
              <a:t>Bulgarian</a:t>
            </a:r>
            <a:r>
              <a:rPr lang="bg-BG" dirty="0" smtClean="0"/>
              <a:t> </a:t>
            </a:r>
            <a:r>
              <a:rPr lang="bg-BG" dirty="0" err="1" smtClean="0"/>
              <a:t>context</a:t>
            </a:r>
            <a:r>
              <a:rPr lang="bg-BG" dirty="0" smtClean="0"/>
              <a:t>, 23</a:t>
            </a:r>
            <a:r>
              <a:rPr lang="bg-BG" baseline="30000" dirty="0" smtClean="0"/>
              <a:t>nd</a:t>
            </a:r>
            <a:r>
              <a:rPr lang="bg-BG" dirty="0" smtClean="0"/>
              <a:t> International </a:t>
            </a:r>
            <a:r>
              <a:rPr lang="bg-BG" dirty="0" err="1" smtClean="0"/>
              <a:t>Multidisciplinary</a:t>
            </a:r>
            <a:r>
              <a:rPr lang="bg-BG" dirty="0" smtClean="0"/>
              <a:t> </a:t>
            </a:r>
            <a:r>
              <a:rPr lang="bg-BG" dirty="0" err="1" smtClean="0"/>
              <a:t>Scientific</a:t>
            </a:r>
            <a:r>
              <a:rPr lang="bg-BG" dirty="0" smtClean="0"/>
              <a:t> </a:t>
            </a:r>
            <a:r>
              <a:rPr lang="bg-BG" dirty="0" err="1" smtClean="0"/>
              <a:t>GeoConference</a:t>
            </a:r>
            <a:r>
              <a:rPr lang="bg-BG" dirty="0" smtClean="0"/>
              <a:t> SGEM 2023, </a:t>
            </a:r>
            <a:r>
              <a:rPr lang="en-US" dirty="0" smtClean="0"/>
              <a:t>(</a:t>
            </a:r>
            <a:r>
              <a:rPr lang="bg-BG" dirty="0" smtClean="0"/>
              <a:t>под печат), </a:t>
            </a:r>
            <a:r>
              <a:rPr lang="en-US" b="1" dirty="0" smtClean="0">
                <a:solidFill>
                  <a:srgbClr val="FF0000"/>
                </a:solidFill>
              </a:rPr>
              <a:t>SCOPUS;</a:t>
            </a:r>
            <a:endParaRPr lang="bg-BG" b="1" dirty="0" smtClean="0">
              <a:solidFill>
                <a:srgbClr val="FF0000"/>
              </a:solidFill>
            </a:endParaRPr>
          </a:p>
          <a:p>
            <a:pPr marL="0" lvl="0" indent="0">
              <a:buNone/>
            </a:pPr>
            <a:r>
              <a:rPr lang="bg-BG" dirty="0"/>
              <a:t>7</a:t>
            </a:r>
            <a:r>
              <a:rPr lang="bg-BG" dirty="0" smtClean="0"/>
              <a:t>. </a:t>
            </a:r>
            <a:r>
              <a:rPr lang="en-US" dirty="0" err="1" smtClean="0"/>
              <a:t>Mihaleva</a:t>
            </a:r>
            <a:r>
              <a:rPr lang="en-US" dirty="0" smtClean="0"/>
              <a:t> </a:t>
            </a:r>
            <a:r>
              <a:rPr lang="en-US" dirty="0" err="1" smtClean="0"/>
              <a:t>Hr</a:t>
            </a:r>
            <a:r>
              <a:rPr lang="bg-BG" dirty="0" smtClean="0"/>
              <a:t>., </a:t>
            </a:r>
            <a:r>
              <a:rPr lang="en-US" dirty="0" err="1" smtClean="0"/>
              <a:t>Petrova</a:t>
            </a:r>
            <a:r>
              <a:rPr lang="en-US" dirty="0" smtClean="0"/>
              <a:t> S</a:t>
            </a:r>
            <a:r>
              <a:rPr lang="bg-BG" dirty="0" smtClean="0"/>
              <a:t>., </a:t>
            </a:r>
            <a:r>
              <a:rPr lang="en-US" cap="all" dirty="0" smtClean="0"/>
              <a:t>Study of consumer behavior in the online shopping of tourist products in Bulgaria</a:t>
            </a:r>
            <a:r>
              <a:rPr lang="bg-BG" cap="all" dirty="0" smtClean="0"/>
              <a:t>,</a:t>
            </a:r>
            <a:r>
              <a:rPr lang="bg-BG" dirty="0" smtClean="0"/>
              <a:t> </a:t>
            </a:r>
            <a:r>
              <a:rPr lang="bg-BG" b="1" dirty="0" smtClean="0"/>
              <a:t>Международна научна конференция и 16-ти Черноморски туристически форум: </a:t>
            </a:r>
            <a:r>
              <a:rPr lang="bg-BG" b="1" i="1" dirty="0" smtClean="0"/>
              <a:t>„СЪВРЕМЕННИЯТ ТУРИЗЪМ – ПРЕОСМИСЛЯНЕ НА ВЪЗМОЖНОСТИ И МОДЕЛИ ЗА РАЗВИТИЕ”, </a:t>
            </a:r>
            <a:r>
              <a:rPr lang="bg-BG" dirty="0" smtClean="0"/>
              <a:t>Конференцията и форумът, посветени на 60 години от създаването на Колеж по туризъм – Варна при ИУ-Варна и ще се проведат на </a:t>
            </a:r>
            <a:r>
              <a:rPr lang="bg-BG" b="1" dirty="0" smtClean="0"/>
              <a:t>29 и 30 септември 2023 г.</a:t>
            </a:r>
            <a:r>
              <a:rPr lang="bg-BG" dirty="0" smtClean="0"/>
              <a:t> в град Варна, (под печат);</a:t>
            </a:r>
          </a:p>
          <a:p>
            <a:pPr marL="0" lvl="0" indent="0">
              <a:buNone/>
            </a:pPr>
            <a:endParaRPr lang="bg-BG" dirty="0"/>
          </a:p>
        </p:txBody>
      </p:sp>
    </p:spTree>
    <p:extLst>
      <p:ext uri="{BB962C8B-B14F-4D97-AF65-F5344CB8AC3E}">
        <p14:creationId xmlns:p14="http://schemas.microsoft.com/office/powerpoint/2010/main" val="1250429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893135"/>
            <a:ext cx="10515600" cy="5283828"/>
          </a:xfrm>
        </p:spPr>
        <p:txBody>
          <a:bodyPr>
            <a:normAutofit lnSpcReduction="10000"/>
          </a:bodyPr>
          <a:lstStyle/>
          <a:p>
            <a:pPr marL="0" lvl="0" indent="0">
              <a:buNone/>
            </a:pPr>
            <a:r>
              <a:rPr lang="bg-BG" dirty="0"/>
              <a:t>8</a:t>
            </a:r>
            <a:r>
              <a:rPr lang="bg-BG" dirty="0" smtClean="0"/>
              <a:t>. </a:t>
            </a:r>
            <a:r>
              <a:rPr lang="en-US" dirty="0" err="1" smtClean="0"/>
              <a:t>Atanasova</a:t>
            </a:r>
            <a:r>
              <a:rPr lang="en-US" dirty="0" smtClean="0"/>
              <a:t> </a:t>
            </a:r>
            <a:r>
              <a:rPr lang="en-US" dirty="0" err="1" smtClean="0"/>
              <a:t>Sv</a:t>
            </a:r>
            <a:r>
              <a:rPr lang="bg-BG" dirty="0" smtClean="0"/>
              <a:t>., THE HOLISTIC MARKETING APPROACH APPLIED IN CRUISE TOURISM: THEORY AND PRACTICE, </a:t>
            </a:r>
            <a:r>
              <a:rPr lang="bg-BG" b="1" dirty="0" smtClean="0"/>
              <a:t>Международна научна конференция и 16-ти Черноморски туристически форум: </a:t>
            </a:r>
            <a:r>
              <a:rPr lang="bg-BG" b="1" i="1" dirty="0" smtClean="0"/>
              <a:t>„СЪВРЕМЕННИЯТ ТУРИЗЪМ – ПРЕОСМИСЛЯНЕ НА ВЪЗМОЖНОСТИ И МОДЕЛИ ЗА РАЗВИТИЕ”, </a:t>
            </a:r>
            <a:r>
              <a:rPr lang="bg-BG" dirty="0" smtClean="0"/>
              <a:t>Конференцията и форумът, посветени на 60 години от създаването на Колеж по туризъм – Варна при ИУ-Варна и ще се проведат на </a:t>
            </a:r>
            <a:r>
              <a:rPr lang="bg-BG" b="1" dirty="0" smtClean="0"/>
              <a:t>29 и 30 септември 2023 г.</a:t>
            </a:r>
            <a:r>
              <a:rPr lang="bg-BG" dirty="0" smtClean="0"/>
              <a:t> в град Варна, (под печат);</a:t>
            </a:r>
          </a:p>
          <a:p>
            <a:pPr marL="0" lvl="0" indent="0">
              <a:buNone/>
            </a:pPr>
            <a:endParaRPr lang="bg-BG" dirty="0" smtClean="0"/>
          </a:p>
          <a:p>
            <a:pPr marL="0" indent="0">
              <a:buNone/>
            </a:pPr>
            <a:r>
              <a:rPr lang="bg-BG" dirty="0"/>
              <a:t>9</a:t>
            </a:r>
            <a:r>
              <a:rPr lang="bg-BG" dirty="0" smtClean="0"/>
              <a:t>. Михалева Хр., ФАКТОРИ ВЛИЯЕЩИ ВЪРХУ КЛИЕНТСКАТА ЛОЯЛНОСТ, НА ПРИМЕРА НА ВАКАНЦИОННИ КЪЩИ ЗА ОТДИХ „ДРИЙМ ПОИНТ“, 43 международна научна конференция KNOWLEDGE IN PRACTICE, която ще се проведе от 15.12 до 17.12.2023г. в гр. Банско, (под печат).</a:t>
            </a:r>
            <a:endParaRPr lang="bg-BG" dirty="0"/>
          </a:p>
        </p:txBody>
      </p:sp>
    </p:spTree>
    <p:extLst>
      <p:ext uri="{BB962C8B-B14F-4D97-AF65-F5344CB8AC3E}">
        <p14:creationId xmlns:p14="http://schemas.microsoft.com/office/powerpoint/2010/main" val="3093489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1048</Words>
  <Application>Microsoft Office PowerPoint</Application>
  <PresentationFormat>Широк екран</PresentationFormat>
  <Paragraphs>68</Paragraphs>
  <Slides>8</Slides>
  <Notes>0</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8</vt:i4>
      </vt:variant>
    </vt:vector>
  </HeadingPairs>
  <TitlesOfParts>
    <vt:vector size="14" baseType="lpstr">
      <vt:lpstr>Arial</vt:lpstr>
      <vt:lpstr>Arial Black</vt:lpstr>
      <vt:lpstr>Calibri</vt:lpstr>
      <vt:lpstr>Calibri Light</vt:lpstr>
      <vt:lpstr>Times New Roman</vt:lpstr>
      <vt:lpstr>Тема на Office</vt:lpstr>
      <vt:lpstr>МАРКЕТИНГОВО ИЗСЛЕДВАНЕ НА ПОТРЕБИТЕЛСКИТЕ НАГЛАСИ ОТНОСНО ИНФЛАЦИОННИТЕ ПРОМЕНИ В ЦЕНИТЕ НА ХРАНИТЕЛНИТЕ ПРОДУКТИ ПРЕДЛАГАНИ НА БЪЛГАРСКИЯ ПАЗАР  НИХ № 488/2023г.</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МАРКЕТИНГОВО ИЗСЛЕДВАНЕ НА ПОТРЕБИТЕЛСКИТЕ НАГЛАСИ ОТНОСНО ИНФЛАЦИОННИТЕ ПРОМЕНИ В ЦЕНИТЕ НА ХРАНИТЕЛНИТЕ ПРОДУКТИ ПРЕДЛАГАНИ НА БЪЛГАРСКИЯ ПАЗАР  НИХ № 488/2023г.</dc:title>
  <dc:creator>Hristina</dc:creator>
  <cp:lastModifiedBy>Hristina</cp:lastModifiedBy>
  <cp:revision>8</cp:revision>
  <dcterms:created xsi:type="dcterms:W3CDTF">2023-12-13T12:15:03Z</dcterms:created>
  <dcterms:modified xsi:type="dcterms:W3CDTF">2023-12-13T13:12:23Z</dcterms:modified>
</cp:coreProperties>
</file>