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81" r:id="rId2"/>
    <p:sldId id="280" r:id="rId3"/>
    <p:sldId id="282" r:id="rId4"/>
    <p:sldId id="283" r:id="rId5"/>
    <p:sldId id="296" r:id="rId6"/>
    <p:sldId id="293" r:id="rId7"/>
    <p:sldId id="298" r:id="rId8"/>
    <p:sldId id="306" r:id="rId9"/>
    <p:sldId id="308" r:id="rId10"/>
    <p:sldId id="304" r:id="rId11"/>
    <p:sldId id="302" r:id="rId12"/>
    <p:sldId id="311" r:id="rId13"/>
    <p:sldId id="313" r:id="rId14"/>
    <p:sldId id="289" r:id="rId15"/>
    <p:sldId id="290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25" r:id="rId25"/>
    <p:sldId id="326" r:id="rId26"/>
    <p:sldId id="329" r:id="rId27"/>
    <p:sldId id="332" r:id="rId28"/>
    <p:sldId id="333" r:id="rId29"/>
    <p:sldId id="336" r:id="rId30"/>
    <p:sldId id="337" r:id="rId31"/>
    <p:sldId id="340" r:id="rId32"/>
    <p:sldId id="341" r:id="rId33"/>
    <p:sldId id="344" r:id="rId34"/>
    <p:sldId id="345" r:id="rId35"/>
    <p:sldId id="348" r:id="rId36"/>
    <p:sldId id="349" r:id="rId37"/>
    <p:sldId id="346" r:id="rId38"/>
    <p:sldId id="350" r:id="rId39"/>
    <p:sldId id="351" r:id="rId40"/>
    <p:sldId id="352" r:id="rId41"/>
    <p:sldId id="353" r:id="rId42"/>
    <p:sldId id="370" r:id="rId43"/>
    <p:sldId id="373" r:id="rId44"/>
    <p:sldId id="355" r:id="rId45"/>
    <p:sldId id="360" r:id="rId46"/>
    <p:sldId id="362" r:id="rId47"/>
    <p:sldId id="372" r:id="rId48"/>
    <p:sldId id="374" r:id="rId49"/>
    <p:sldId id="357" r:id="rId50"/>
    <p:sldId id="356" r:id="rId51"/>
    <p:sldId id="359" r:id="rId52"/>
    <p:sldId id="363" r:id="rId53"/>
    <p:sldId id="366" r:id="rId54"/>
    <p:sldId id="367" r:id="rId55"/>
    <p:sldId id="364" r:id="rId56"/>
    <p:sldId id="371" r:id="rId57"/>
    <p:sldId id="368" r:id="rId58"/>
    <p:sldId id="369" r:id="rId5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62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E2BB-9F8A-4B78-A526-4174A0502060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D677-BB46-47F0-A0A8-11C93BD520F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569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3D677-BB46-47F0-A0A8-11C93BD520FA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0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3D677-BB46-47F0-A0A8-11C93BD520FA}" type="slidenum">
              <a:rPr lang="bg-BG" smtClean="0"/>
              <a:t>44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43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2EE228-46BA-4E6F-A1F7-B805F2729416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982C8C-ABEB-44B0-831E-965AB4DC6F83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iar.ub.edu/indizadaen/1698-322X/mla" TargetMode="External"/><Relationship Id="rId2" Type="http://schemas.openxmlformats.org/officeDocument/2006/relationships/hyperlink" Target="http://miar.ub.edu/indizadaen/1698-322X/es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publishinggroup.com/j/ijll" TargetMode="External"/><Relationship Id="rId5" Type="http://schemas.openxmlformats.org/officeDocument/2006/relationships/hyperlink" Target="http://miar.ub.edu/indizadaen/1698-322X/dialnet" TargetMode="External"/><Relationship Id="rId4" Type="http://schemas.openxmlformats.org/officeDocument/2006/relationships/hyperlink" Target="http://miar.ub.edu/indizadaen/1698-322X/doaj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0672"/>
            <a:ext cx="8229600" cy="1252728"/>
          </a:xfrm>
        </p:spPr>
        <p:txBody>
          <a:bodyPr>
            <a:noAutofit/>
          </a:bodyPr>
          <a:lstStyle/>
          <a:p>
            <a:r>
              <a:rPr lang="bg-BG" sz="3200" i="1" dirty="0"/>
              <a:t>60 години чуждоезиково обучение в Университет „Проф. д-р Асен Златаров“ – Бургас</a:t>
            </a:r>
            <a:endParaRPr lang="bg-BG" sz="3200" dirty="0"/>
          </a:p>
        </p:txBody>
      </p:sp>
      <p:pic>
        <p:nvPicPr>
          <p:cNvPr id="1027" name="Picture 3" descr="C:\Users\User\Desktop\IMG_7178 kni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80928"/>
            <a:ext cx="61206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000" dirty="0"/>
              <a:t>„ Някои неосведомени личности мислят, че във ВУЗ може да се мине и без чужди езици. Тези хора сами не отчитат колко много ще понижат те цената на един инженер, ако го лишат от възможността да учи език. </a:t>
            </a:r>
          </a:p>
          <a:p>
            <a:pPr marL="0" indent="0" algn="just">
              <a:buNone/>
            </a:pPr>
            <a:r>
              <a:rPr lang="bg-BG" sz="2000" dirty="0"/>
              <a:t>Езиците не само трябва да се учат, но и да се учат така, че действително да бъдат от полза. У българите изобщо има интерес към чуждите езици. Този интерес е налице и у нашите студенти. Но работата трябва така да се преустрои, че те много добре да научават езика и последният да заеме полагащото му се достойно място в системата на висшето образование“ </a:t>
            </a:r>
            <a:r>
              <a:rPr lang="en-US" sz="2000" dirty="0"/>
              <a:t>(</a:t>
            </a:r>
            <a:r>
              <a:rPr lang="bg-BG" sz="2000" dirty="0"/>
              <a:t>отчетен доклад на катедра „Чужди езици</a:t>
            </a:r>
            <a:r>
              <a:rPr lang="en-US" sz="2000" dirty="0"/>
              <a:t>, 1973)</a:t>
            </a:r>
            <a:endParaRPr lang="bg-BG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Цитат от архивните документи, 1973 г.</a:t>
            </a:r>
          </a:p>
        </p:txBody>
      </p:sp>
    </p:spTree>
    <p:extLst>
      <p:ext uri="{BB962C8B-B14F-4D97-AF65-F5344CB8AC3E}">
        <p14:creationId xmlns:p14="http://schemas.microsoft.com/office/powerpoint/2010/main" val="278370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Технически новости в ЧЕО през </a:t>
            </a:r>
            <a:br>
              <a:rPr lang="bg-BG" dirty="0"/>
            </a:br>
            <a:r>
              <a:rPr lang="bg-BG" dirty="0"/>
              <a:t>1971 г.</a:t>
            </a:r>
          </a:p>
        </p:txBody>
      </p:sp>
      <p:pic>
        <p:nvPicPr>
          <p:cNvPr id="8194" name="Picture 2" descr="C:\Users\User\Desktop\ОТ\магнет ро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70745"/>
            <a:ext cx="3077468" cy="35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674938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/>
              <a:t>    Интересът към включването на </a:t>
            </a:r>
            <a:r>
              <a:rPr lang="bg-BG" b="1" dirty="0"/>
              <a:t>методически новости</a:t>
            </a:r>
            <a:r>
              <a:rPr lang="bg-BG" dirty="0"/>
              <a:t> в процеса на ЧЕО във ВХТИ е постоянен.</a:t>
            </a:r>
          </a:p>
          <a:p>
            <a:pPr algn="just"/>
            <a:r>
              <a:rPr lang="bg-BG" dirty="0"/>
              <a:t>     Широко приложение в учебния процес по чужди езици имат </a:t>
            </a:r>
            <a:r>
              <a:rPr lang="bg-BG" b="1" dirty="0"/>
              <a:t>диапозитивите и диафилмите,</a:t>
            </a:r>
            <a:r>
              <a:rPr lang="bg-BG" dirty="0"/>
              <a:t> които </a:t>
            </a:r>
            <a:r>
              <a:rPr lang="bg-BG" b="1" dirty="0"/>
              <a:t>се съпровождат със записан на магнетофонна лента текст</a:t>
            </a:r>
            <a:r>
              <a:rPr lang="bg-BG" dirty="0"/>
              <a:t>. </a:t>
            </a:r>
          </a:p>
          <a:p>
            <a:pPr algn="just"/>
            <a:r>
              <a:rPr lang="bg-BG" dirty="0"/>
              <a:t>     Това е </a:t>
            </a:r>
            <a:r>
              <a:rPr lang="bg-BG" b="1" dirty="0"/>
              <a:t>нововъведение</a:t>
            </a:r>
            <a:r>
              <a:rPr lang="bg-BG" dirty="0"/>
              <a:t>, което придава </a:t>
            </a:r>
            <a:r>
              <a:rPr lang="bg-BG" b="1" dirty="0"/>
              <a:t>нова насока на обучението по чужди езици в университета и обогатява занятията през 1971 г. </a:t>
            </a:r>
          </a:p>
          <a:p>
            <a:pPr algn="just"/>
            <a:r>
              <a:rPr lang="bg-BG" b="1" dirty="0"/>
              <a:t>    В катедрата тогава има 3 магнетофона.   Съставена е фонотека, запазена до днес.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206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dirty="0"/>
              <a:t>От самото начало - акцент върху ефективността на ЧЕО </a:t>
            </a:r>
            <a:br>
              <a:rPr lang="bg-BG" sz="2800" b="1" dirty="0"/>
            </a:br>
            <a:r>
              <a:rPr lang="bg-BG" sz="2800" b="1" dirty="0"/>
              <a:t>Нов фонетичен кабинет, 1983 г. 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4048" y="2846331"/>
            <a:ext cx="3822192" cy="3705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/>
              <a:t>   В новата езикова зала на ВХТИ през 1983 г.    Преподавателите Ангелина Франсъзова /английски език/, Маргот Минкова /немски език/, Едуард Хашхожев /руски език/ и Виолета Коларова  /френски език/. </a:t>
            </a:r>
          </a:p>
        </p:txBody>
      </p:sp>
      <p:pic>
        <p:nvPicPr>
          <p:cNvPr id="5" name="Picture 2" descr="C:\Users\User\Desktop\ПРОЕКТ ИЗПРАТЕНИ\КНИГАТА ИЗПРАТЕНА\ЗА ИЗПРАЩАНЕ СНИМКИ\4 В новата езикова зала на ВХТИ. Катедра Чужди езици през 1983 г   Ангелина Франсъзова Маргот Минкова Едуард Хашхожев Виолета Коларо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9313"/>
            <a:ext cx="4031431" cy="34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3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Първите специализирани учебници по чужди езици</a:t>
            </a:r>
            <a:br>
              <a:rPr lang="bg-BG" sz="2400" b="1" dirty="0"/>
            </a:br>
            <a:r>
              <a:rPr lang="bg-BG" sz="2400" b="1" dirty="0"/>
              <a:t>Уникален принос за развитието на ЧЕО не само в нашия университет,</a:t>
            </a:r>
            <a:br>
              <a:rPr lang="bg-BG" sz="2400" b="1" dirty="0"/>
            </a:br>
            <a:r>
              <a:rPr lang="bg-BG" sz="2400" b="1" dirty="0"/>
              <a:t>но и образец за всеки технически вуз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64608" y="3102201"/>
            <a:ext cx="3822192" cy="34472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dirty="0"/>
              <a:t>    В рамките на малко повече от 15 години – от 1972 г. до 1989 г. - колегите от катедра „Чужди езици“ самостоятелно или в съавторство са написали и издали </a:t>
            </a:r>
            <a:r>
              <a:rPr lang="bg-BG" b="1" dirty="0"/>
              <a:t>12 специализирани учебника и учебни помагала по чужди езици в областта на химията и химичните технологии</a:t>
            </a:r>
            <a:r>
              <a:rPr lang="bg-BG" dirty="0"/>
              <a:t>, отчитащи </a:t>
            </a:r>
            <a:r>
              <a:rPr lang="bg-BG" b="1" dirty="0"/>
              <a:t>терминологията в тази област и езиковата специфика на научния стил на речта. </a:t>
            </a:r>
          </a:p>
          <a:p>
            <a:pPr marL="0" indent="0" algn="just">
              <a:buNone/>
            </a:pPr>
            <a:r>
              <a:rPr lang="bg-BG" dirty="0"/>
              <a:t>С разработените учебници се постига </a:t>
            </a:r>
            <a:r>
              <a:rPr lang="bg-BG" b="1" dirty="0"/>
              <a:t>системен характер на процеса на чуждоезиково обучение.     </a:t>
            </a:r>
            <a:endParaRPr lang="bg-BG" dirty="0"/>
          </a:p>
          <a:p>
            <a:pPr marL="0" indent="0" algn="just">
              <a:buNone/>
            </a:pPr>
            <a:endParaRPr lang="bg-B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1553"/>
            <a:ext cx="4110732" cy="35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1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/>
              <a:t>1976 г. – Ангелина Иванова </a:t>
            </a:r>
            <a:r>
              <a:rPr lang="en-US" dirty="0"/>
              <a:t>(</a:t>
            </a:r>
            <a:r>
              <a:rPr lang="bg-BG" dirty="0"/>
              <a:t>Франсъзова</a:t>
            </a:r>
            <a:r>
              <a:rPr lang="en-US" dirty="0"/>
              <a:t>)</a:t>
            </a:r>
            <a:r>
              <a:rPr lang="bg-BG" dirty="0"/>
              <a:t> – английски език;</a:t>
            </a:r>
          </a:p>
          <a:p>
            <a:pPr marL="0" indent="0">
              <a:buNone/>
            </a:pPr>
            <a:r>
              <a:rPr lang="bg-BG" dirty="0"/>
              <a:t>1981 г. – Едуард Хашхожев – руски език;</a:t>
            </a:r>
          </a:p>
          <a:p>
            <a:pPr marL="0" indent="0">
              <a:buNone/>
            </a:pPr>
            <a:r>
              <a:rPr lang="bg-BG" dirty="0"/>
              <a:t>1984 г. – Неля Иванова – руски език;</a:t>
            </a:r>
          </a:p>
          <a:p>
            <a:pPr marL="0" indent="0">
              <a:buNone/>
            </a:pPr>
            <a:r>
              <a:rPr lang="bg-BG" dirty="0"/>
              <a:t>1989 г. – Иван Соколов – английски език;</a:t>
            </a:r>
          </a:p>
          <a:p>
            <a:pPr marL="0" indent="0">
              <a:buNone/>
            </a:pPr>
            <a:r>
              <a:rPr lang="bg-BG" dirty="0"/>
              <a:t>1989 г. – Мария Стойчева – френски език;</a:t>
            </a:r>
          </a:p>
          <a:p>
            <a:pPr marL="0" indent="0">
              <a:buNone/>
            </a:pPr>
            <a:r>
              <a:rPr lang="bg-BG" dirty="0"/>
              <a:t>1989 г. – Маргарита Кокинова – немски език;</a:t>
            </a:r>
          </a:p>
          <a:p>
            <a:pPr marL="0" indent="0">
              <a:buNone/>
            </a:pPr>
            <a:r>
              <a:rPr lang="bg-BG" dirty="0"/>
              <a:t>1994 г. – Симона Янева – руски език;</a:t>
            </a:r>
          </a:p>
          <a:p>
            <a:pPr marL="0" indent="0">
              <a:buNone/>
            </a:pPr>
            <a:r>
              <a:rPr lang="bg-BG" dirty="0"/>
              <a:t>1998 г. – Райна Димова – английски език;</a:t>
            </a:r>
          </a:p>
          <a:p>
            <a:pPr marL="0" indent="0">
              <a:buNone/>
            </a:pPr>
            <a:r>
              <a:rPr lang="bg-BG" dirty="0"/>
              <a:t>1999 г. – Станимира Танева – английски език;</a:t>
            </a:r>
          </a:p>
          <a:p>
            <a:pPr marL="0" indent="0">
              <a:buNone/>
            </a:pPr>
            <a:r>
              <a:rPr lang="bg-BG" dirty="0"/>
              <a:t>1999 г. – Пламен Гаптов – английски език.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Нови преподаватели до 2000 г.</a:t>
            </a:r>
          </a:p>
        </p:txBody>
      </p:sp>
    </p:spTree>
    <p:extLst>
      <p:ext uri="{BB962C8B-B14F-4D97-AF65-F5344CB8AC3E}">
        <p14:creationId xmlns:p14="http://schemas.microsoft.com/office/powerpoint/2010/main" val="257290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Преобразуването на ВХТИ в университет</a:t>
            </a:r>
            <a:r>
              <a:rPr lang="en-US" sz="2400" b="1" dirty="0"/>
              <a:t> </a:t>
            </a:r>
            <a:r>
              <a:rPr lang="bg-BG" sz="2400" b="1" dirty="0"/>
              <a:t>през 1995 г. става стимул за разширяване на ЧЕО в университета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7833" y="2708920"/>
            <a:ext cx="7408333" cy="39212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g-BG" dirty="0"/>
              <a:t>    След 1995 г. катедра „Чужди езици“ започва да преподава на студенти не само от техническите специалности, но във всички звена на университета. Разработват се нови учебни програми</a:t>
            </a:r>
            <a:r>
              <a:rPr lang="en-US" dirty="0"/>
              <a:t> (</a:t>
            </a:r>
            <a:r>
              <a:rPr lang="bg-BG" dirty="0"/>
              <a:t>от този момент до днес, по данни от отчетните доклади, са разработени </a:t>
            </a:r>
            <a:r>
              <a:rPr lang="bg-BG" b="1" dirty="0"/>
              <a:t>464 учебни програми за чуждоезиковото обучение </a:t>
            </a:r>
            <a:r>
              <a:rPr lang="bg-BG" dirty="0"/>
              <a:t>в университета</a:t>
            </a:r>
            <a:r>
              <a:rPr lang="en-US" dirty="0"/>
              <a:t>)</a:t>
            </a:r>
            <a:r>
              <a:rPr lang="bg-BG" dirty="0"/>
              <a:t>, преподавателите разширяват познанията си по </a:t>
            </a:r>
            <a:r>
              <a:rPr lang="bg-BG" b="1" dirty="0"/>
              <a:t>специализираните чужди езици на десетки нови специалности</a:t>
            </a:r>
            <a:r>
              <a:rPr lang="bg-BG" dirty="0"/>
              <a:t>, които започват да преподават: медицински, икономически, инженерни, компютърни, социални, философски. 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131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325632"/>
              </p:ext>
            </p:extLst>
          </p:nvPr>
        </p:nvGraphicFramePr>
        <p:xfrm>
          <a:off x="611561" y="2852936"/>
          <a:ext cx="7848869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Чужди езици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1992-1993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1993-1994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1994-1995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1995-1996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1996-1997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1997-1998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английски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1404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1366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2371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2329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2308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1547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немски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1234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1291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1783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1636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1276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800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френски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905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946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863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1056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1086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612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руски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1409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954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860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893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1120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521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3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щат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редовни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хонорувани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допълващи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редовни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хонорувани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допълващи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редовни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хонорувани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6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допълващи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редовни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12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хонорувани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6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допълващи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редовни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хонорувани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6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допълващи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редовни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хонорувани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5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допълващи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Изп.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аспиранти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1НЕ и 2фЕ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2НЕ и 4АЕ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2НЕ и 7АЕ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8АЕ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bg-BG" sz="2800" dirty="0"/>
            </a:br>
            <a:r>
              <a:rPr lang="bg-BG" sz="2800" dirty="0"/>
              <a:t>Реално проведени часове по чужди езици и брой преподаватели в катедра „Чужди езици“ през 1992-1998 г.</a:t>
            </a:r>
            <a:br>
              <a:rPr lang="bg-BG" sz="2800" dirty="0"/>
            </a:b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8372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dirty="0"/>
              <a:t>2.1.  „ Учителски институт „Христо Ботев“ – Бургас / </a:t>
            </a:r>
            <a:endParaRPr lang="bg-BG" dirty="0"/>
          </a:p>
          <a:p>
            <a:r>
              <a:rPr lang="bg-BG" b="1" dirty="0"/>
              <a:t>Институт за прогимназиални учители/ </a:t>
            </a:r>
            <a:endParaRPr lang="bg-BG" dirty="0"/>
          </a:p>
          <a:p>
            <a:r>
              <a:rPr lang="bg-BG" b="1" dirty="0"/>
              <a:t>Педагогически факултет/ </a:t>
            </a:r>
            <a:endParaRPr lang="bg-BG" dirty="0"/>
          </a:p>
          <a:p>
            <a:r>
              <a:rPr lang="bg-BG" b="1" dirty="0"/>
              <a:t>Стопански факултет/</a:t>
            </a:r>
            <a:endParaRPr lang="bg-BG" dirty="0"/>
          </a:p>
          <a:p>
            <a:r>
              <a:rPr lang="bg-BG" b="1" dirty="0"/>
              <a:t>Факултет по обществени науки, ФОН –</a:t>
            </a:r>
          </a:p>
          <a:p>
            <a:pPr marL="0" indent="0" algn="just">
              <a:buNone/>
            </a:pPr>
            <a:r>
              <a:rPr lang="bg-BG" b="1" dirty="0"/>
              <a:t>преподаване на чужди езици и езикови лекционни дисциплини в педагогически, хуманитарни и икономически специалности. </a:t>
            </a:r>
          </a:p>
          <a:p>
            <a:r>
              <a:rPr lang="bg-BG" b="1" dirty="0"/>
              <a:t>Общи университетски проекти и постижения.</a:t>
            </a:r>
            <a:endParaRPr lang="bg-BG" dirty="0"/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Глава 2. Други образователни институции в Бургас и връзката им с основните звена в университета </a:t>
            </a:r>
            <a:r>
              <a:rPr lang="en-US" sz="2400" b="1" dirty="0"/>
              <a:t>(</a:t>
            </a:r>
            <a:r>
              <a:rPr lang="bg-BG" sz="2400" b="1" dirty="0"/>
              <a:t>1995 – 2000</a:t>
            </a:r>
            <a:r>
              <a:rPr lang="en-US" sz="2400" b="1" dirty="0"/>
              <a:t>) </a:t>
            </a:r>
            <a:r>
              <a:rPr lang="bg-BG" sz="2400" b="1" dirty="0"/>
              <a:t>и чуждоезиковото обучение в университета</a:t>
            </a:r>
            <a:br>
              <a:rPr lang="bg-BG" sz="2400" dirty="0"/>
            </a:b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9242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3068976"/>
            <a:ext cx="7408333" cy="34506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bg-BG" dirty="0"/>
              <a:t>    Студентите във ФОН се обучават в </a:t>
            </a:r>
            <a:r>
              <a:rPr lang="bg-BG" b="1" dirty="0"/>
              <a:t>7 професионални направления</a:t>
            </a:r>
            <a:r>
              <a:rPr lang="bg-BG" dirty="0"/>
              <a:t>: </a:t>
            </a:r>
            <a:r>
              <a:rPr lang="bg-BG" i="1" dirty="0"/>
              <a:t>Педагогика, Педагогика на обучението по ..., Филология, Администрация и управление, Икономика, Туризъм, Общо инженерство</a:t>
            </a:r>
            <a:r>
              <a:rPr lang="bg-BG" dirty="0"/>
              <a:t>, а </a:t>
            </a:r>
            <a:r>
              <a:rPr lang="bg-BG" b="1" dirty="0"/>
              <a:t>специалностите са 11. </a:t>
            </a:r>
          </a:p>
          <a:p>
            <a:pPr algn="just"/>
            <a:r>
              <a:rPr lang="bg-BG" dirty="0"/>
              <a:t>    Студентите от всички специалности изучават чужди езици с различен набор от дисциплини - </a:t>
            </a:r>
            <a:r>
              <a:rPr lang="bg-BG" b="1" dirty="0"/>
              <a:t>лекционни и практически</a:t>
            </a:r>
            <a:r>
              <a:rPr lang="bg-BG" dirty="0"/>
              <a:t> </a:t>
            </a:r>
            <a:r>
              <a:rPr lang="en-US" dirty="0"/>
              <a:t>(</a:t>
            </a:r>
            <a:r>
              <a:rPr lang="bg-BG" dirty="0"/>
              <a:t>НУПЧЕ, ПУПЧЕ</a:t>
            </a:r>
            <a:r>
              <a:rPr lang="en-US" dirty="0"/>
              <a:t>)</a:t>
            </a:r>
            <a:r>
              <a:rPr lang="bg-BG" dirty="0"/>
              <a:t>, </a:t>
            </a:r>
            <a:r>
              <a:rPr lang="bg-BG" b="1" dirty="0"/>
              <a:t>специализиран чужд език</a:t>
            </a:r>
            <a:r>
              <a:rPr lang="bg-BG" dirty="0"/>
              <a:t> </a:t>
            </a:r>
            <a:r>
              <a:rPr lang="en-US" dirty="0"/>
              <a:t>(</a:t>
            </a:r>
            <a:r>
              <a:rPr lang="bg-BG" dirty="0"/>
              <a:t>М, СУ, ИМ, Т</a:t>
            </a:r>
            <a:r>
              <a:rPr lang="en-US" dirty="0"/>
              <a:t>)</a:t>
            </a:r>
            <a:r>
              <a:rPr lang="bg-BG" dirty="0"/>
              <a:t>/, </a:t>
            </a:r>
            <a:r>
              <a:rPr lang="bg-BG" b="1" dirty="0"/>
              <a:t>един чужд език</a:t>
            </a:r>
            <a:r>
              <a:rPr lang="bg-BG" dirty="0"/>
              <a:t> /ПНУП, СП, БФ, БИ, ИФ/, </a:t>
            </a:r>
            <a:r>
              <a:rPr lang="bg-BG" b="1" dirty="0"/>
              <a:t>паралелно изучаване на два чужди език</a:t>
            </a:r>
            <a:r>
              <a:rPr lang="bg-BG" dirty="0"/>
              <a:t>а </a:t>
            </a:r>
            <a:r>
              <a:rPr lang="en-US" dirty="0"/>
              <a:t>(</a:t>
            </a:r>
            <a:r>
              <a:rPr lang="bg-BG" dirty="0"/>
              <a:t>Т</a:t>
            </a:r>
            <a:r>
              <a:rPr lang="en-US" dirty="0"/>
              <a:t>)</a:t>
            </a:r>
            <a:r>
              <a:rPr lang="bg-BG" dirty="0"/>
              <a:t>, </a:t>
            </a:r>
            <a:r>
              <a:rPr lang="bg-BG" b="1" dirty="0"/>
              <a:t>делови контакти на първия изучаван чужд език</a:t>
            </a:r>
            <a:r>
              <a:rPr lang="bg-BG" dirty="0"/>
              <a:t>, в различни форми на обучение – </a:t>
            </a:r>
            <a:r>
              <a:rPr lang="bg-BG" b="1" dirty="0"/>
              <a:t>задължителни, избираеми, факултативни</a:t>
            </a:r>
            <a:r>
              <a:rPr lang="bg-BG" dirty="0"/>
              <a:t>, с </a:t>
            </a:r>
            <a:r>
              <a:rPr lang="bg-BG" b="1" dirty="0"/>
              <a:t>различен хорариум</a:t>
            </a:r>
            <a:r>
              <a:rPr lang="bg-BG" dirty="0"/>
              <a:t>. </a:t>
            </a:r>
          </a:p>
          <a:p>
            <a:pPr algn="just"/>
            <a:r>
              <a:rPr lang="bg-BG" dirty="0"/>
              <a:t>Само за периода 2008 – 2014 г. броят на реално взетите часове от преподавателите по чужди езици във ФОН е </a:t>
            </a:r>
            <a:r>
              <a:rPr lang="bg-BG" b="1" dirty="0"/>
              <a:t>4400 – 5700 годишно</a:t>
            </a:r>
            <a:r>
              <a:rPr lang="bg-BG" dirty="0"/>
              <a:t> </a:t>
            </a:r>
            <a:r>
              <a:rPr lang="bg-BG" b="1" dirty="0"/>
              <a:t>  </a:t>
            </a:r>
          </a:p>
          <a:p>
            <a:pPr algn="just"/>
            <a:r>
              <a:rPr lang="bg-BG" dirty="0"/>
              <a:t>Разработените </a:t>
            </a:r>
            <a:r>
              <a:rPr lang="bg-BG" b="1" dirty="0"/>
              <a:t>учебни програми по чужди езици</a:t>
            </a:r>
            <a:r>
              <a:rPr lang="bg-BG" dirty="0"/>
              <a:t> за ФОН са </a:t>
            </a:r>
            <a:r>
              <a:rPr lang="bg-BG" b="1" dirty="0"/>
              <a:t>120</a:t>
            </a:r>
            <a:r>
              <a:rPr lang="bg-BG" dirty="0"/>
              <a:t>. 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ФОН и ЧЕО: 7 професионални направления, 11 специалности</a:t>
            </a:r>
          </a:p>
        </p:txBody>
      </p:sp>
    </p:spTree>
    <p:extLst>
      <p:ext uri="{BB962C8B-B14F-4D97-AF65-F5344CB8AC3E}">
        <p14:creationId xmlns:p14="http://schemas.microsoft.com/office/powerpoint/2010/main" val="300311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633" y="2492896"/>
            <a:ext cx="7814733" cy="5460024"/>
          </a:xfrm>
        </p:spPr>
        <p:txBody>
          <a:bodyPr>
            <a:normAutofit fontScale="32500" lnSpcReduction="20000"/>
          </a:bodyPr>
          <a:lstStyle/>
          <a:p>
            <a:pPr lvl="0" algn="just"/>
            <a:r>
              <a:rPr lang="bg-BG" sz="3700" b="1" dirty="0"/>
              <a:t>„Толстоисткото движение в България през І-та половина на 20 век – рецепция и присъствие в обществения живот</a:t>
            </a:r>
            <a:r>
              <a:rPr lang="bg-BG" sz="3700" dirty="0"/>
              <a:t>” (2003), с ръководител доц. д-р М. Терзиева и участници доц. Тинка Иванова, д-р Н. Иванова </a:t>
            </a:r>
            <a:r>
              <a:rPr lang="en-US" sz="3700" dirty="0"/>
              <a:t>(</a:t>
            </a:r>
            <a:r>
              <a:rPr lang="bg-BG" sz="3700" dirty="0"/>
              <a:t>договор №НИХ-51/2003</a:t>
            </a:r>
            <a:r>
              <a:rPr lang="en-US" sz="3700" dirty="0"/>
              <a:t>)</a:t>
            </a:r>
            <a:r>
              <a:rPr lang="bg-BG" sz="3700" dirty="0"/>
              <a:t>;</a:t>
            </a:r>
          </a:p>
          <a:p>
            <a:pPr lvl="0" algn="just"/>
            <a:r>
              <a:rPr lang="bg-BG" sz="3700" dirty="0"/>
              <a:t>„</a:t>
            </a:r>
            <a:r>
              <a:rPr lang="bg-BG" sz="3700" b="1" dirty="0"/>
              <a:t>Педагогически и литературни аспекти на българския толстоизъм</a:t>
            </a:r>
            <a:r>
              <a:rPr lang="bg-BG" sz="3700" dirty="0"/>
              <a:t>“ (2004), с ръководител доц. д-р М. Терзиева и участници доц. Тинка Иванова, д-р Н. Иванова. </a:t>
            </a:r>
            <a:r>
              <a:rPr lang="en-US" sz="3700" dirty="0"/>
              <a:t>(</a:t>
            </a:r>
            <a:r>
              <a:rPr lang="bg-BG" sz="3700" dirty="0"/>
              <a:t>договор №НИХ-70/2004</a:t>
            </a:r>
            <a:r>
              <a:rPr lang="en-US" sz="3700" dirty="0"/>
              <a:t>)</a:t>
            </a:r>
            <a:r>
              <a:rPr lang="bg-BG" sz="3700" dirty="0"/>
              <a:t>; </a:t>
            </a:r>
          </a:p>
          <a:p>
            <a:pPr lvl="0" algn="just"/>
            <a:r>
              <a:rPr lang="bg-BG" sz="3700" dirty="0"/>
              <a:t>„</a:t>
            </a:r>
            <a:r>
              <a:rPr lang="bg-BG" sz="3700" b="1" dirty="0"/>
              <a:t>Система от комуникативни игри за езиково обучение на студенти от педагогическите специалности</a:t>
            </a:r>
            <a:r>
              <a:rPr lang="bg-BG" sz="3700" dirty="0"/>
              <a:t>“ (2009), с ръководител доц. дпн Маргарита Терзиева и участници доц. д-р Елена Дичева, гл. ас. Елизавета Капинова, и гл. ас. Иван Соколов </a:t>
            </a:r>
            <a:r>
              <a:rPr lang="en-US" sz="3700" dirty="0"/>
              <a:t>(</a:t>
            </a:r>
            <a:r>
              <a:rPr lang="bg-BG" sz="3700" dirty="0"/>
              <a:t>договор №НИХ-200/2009</a:t>
            </a:r>
            <a:r>
              <a:rPr lang="en-US" sz="3700" dirty="0"/>
              <a:t>)</a:t>
            </a:r>
            <a:r>
              <a:rPr lang="bg-BG" sz="3700" dirty="0"/>
              <a:t>;</a:t>
            </a:r>
          </a:p>
          <a:p>
            <a:pPr lvl="0" algn="just"/>
            <a:r>
              <a:rPr lang="bg-BG" sz="3700" dirty="0"/>
              <a:t>„</a:t>
            </a:r>
            <a:r>
              <a:rPr lang="bg-BG" sz="3700" b="1" dirty="0"/>
              <a:t>Приказките на различните етноси и народи в езиково-литературното обучение на деца от 3 до 10 годишна възраст</a:t>
            </a:r>
            <a:r>
              <a:rPr lang="bg-BG" sz="3700" dirty="0"/>
              <a:t>“ (2010), с ръководител проф. дпн М. Терзиева и участници доц. Е. Капинова,</a:t>
            </a:r>
            <a:r>
              <a:rPr lang="ru-RU" sz="3700" dirty="0"/>
              <a:t> гл. ас. Иван Соколов </a:t>
            </a:r>
            <a:r>
              <a:rPr lang="en-US" sz="3700" dirty="0"/>
              <a:t>(</a:t>
            </a:r>
            <a:r>
              <a:rPr lang="bg-BG" sz="3700" dirty="0"/>
              <a:t>договор №НИХ-229/2010</a:t>
            </a:r>
            <a:r>
              <a:rPr lang="en-US" sz="3700" dirty="0"/>
              <a:t>)</a:t>
            </a:r>
            <a:r>
              <a:rPr lang="bg-BG" sz="3700" dirty="0"/>
              <a:t>;</a:t>
            </a:r>
          </a:p>
          <a:p>
            <a:pPr lvl="0" algn="just"/>
            <a:r>
              <a:rPr lang="bg-BG" sz="3700" dirty="0"/>
              <a:t>„</a:t>
            </a:r>
            <a:r>
              <a:rPr lang="ru-RU" sz="3700" b="1" dirty="0"/>
              <a:t>Биографичният метод – проекции в областта на хуманитарните и педаго-социалните науки</a:t>
            </a:r>
            <a:r>
              <a:rPr lang="bg-BG" sz="3700" dirty="0"/>
              <a:t>” (2013–2014), с</a:t>
            </a:r>
            <a:r>
              <a:rPr lang="ru-RU" sz="3700" dirty="0"/>
              <a:t> ръководител проф. дпн М. Терзиева и участници доц. дпн Е. Капинова, гл. ас. Детелин Костадино  </a:t>
            </a:r>
            <a:r>
              <a:rPr lang="en-US" sz="3700" dirty="0"/>
              <a:t>(</a:t>
            </a:r>
            <a:r>
              <a:rPr lang="bg-BG" sz="3700" dirty="0"/>
              <a:t>договор №</a:t>
            </a:r>
            <a:r>
              <a:rPr lang="ru-RU" sz="3700" dirty="0"/>
              <a:t>НИХ-303</a:t>
            </a:r>
            <a:r>
              <a:rPr lang="bg-BG" sz="3700" dirty="0"/>
              <a:t>/2013</a:t>
            </a:r>
            <a:r>
              <a:rPr lang="en-US" sz="3700" dirty="0"/>
              <a:t>)</a:t>
            </a:r>
            <a:r>
              <a:rPr lang="bg-BG" sz="3700" dirty="0"/>
              <a:t>;</a:t>
            </a:r>
          </a:p>
          <a:p>
            <a:pPr lvl="0" algn="just"/>
            <a:r>
              <a:rPr lang="bg-BG" sz="3700" dirty="0"/>
              <a:t>„</a:t>
            </a:r>
            <a:r>
              <a:rPr lang="ru-RU" sz="3700" b="1" dirty="0"/>
              <a:t>Българо-руски литературни паралели в езиково-литературен и педагого-исторически контекст</a:t>
            </a:r>
            <a:r>
              <a:rPr lang="bg-BG" sz="3700" i="1" dirty="0"/>
              <a:t>”</a:t>
            </a:r>
            <a:r>
              <a:rPr lang="bg-BG" sz="3700" dirty="0"/>
              <a:t> (2015–2016),</a:t>
            </a:r>
            <a:r>
              <a:rPr lang="ru-RU" sz="3700" dirty="0"/>
              <a:t> с ръководител проф. дпн М. Терзиева и участници доц. дпн Е. Капинова, гл. ас. Иван Соколов </a:t>
            </a:r>
            <a:r>
              <a:rPr lang="en-US" sz="3700" dirty="0"/>
              <a:t>(</a:t>
            </a:r>
            <a:r>
              <a:rPr lang="bg-BG" sz="3700" dirty="0"/>
              <a:t>договор №НИХ-342/2015</a:t>
            </a:r>
            <a:r>
              <a:rPr lang="en-US" sz="3700" dirty="0"/>
              <a:t>)</a:t>
            </a:r>
            <a:r>
              <a:rPr lang="bg-BG" sz="3700" dirty="0"/>
              <a:t>;</a:t>
            </a:r>
          </a:p>
          <a:p>
            <a:pPr lvl="0" algn="just"/>
            <a:r>
              <a:rPr lang="bg-BG" sz="3700" i="1" dirty="0"/>
              <a:t>“</a:t>
            </a:r>
            <a:r>
              <a:rPr lang="bg-BG" sz="3700" b="1" dirty="0"/>
              <a:t>Естетически и образователни проекции на кинодидактиката</a:t>
            </a:r>
            <a:r>
              <a:rPr lang="bg-BG" sz="3700" dirty="0"/>
              <a:t>“ </a:t>
            </a:r>
            <a:r>
              <a:rPr lang="bg-BG" sz="3700" b="1" dirty="0"/>
              <a:t> (</a:t>
            </a:r>
            <a:r>
              <a:rPr lang="bg-BG" sz="3700" dirty="0"/>
              <a:t>2017–2018)</a:t>
            </a:r>
            <a:r>
              <a:rPr lang="ru-RU" sz="3700" dirty="0"/>
              <a:t> с ръководител проф. дпн М. Терзиева и участници </a:t>
            </a:r>
            <a:r>
              <a:rPr lang="bg-BG" sz="3700" dirty="0"/>
              <a:t>проф. дин Диана Радойнова, доц. Елизавета Капинова, доц. д-р Елена Дичева, доц. Елена Петкова, доц. Асен Кожухаров, доц. д-р Пенка Кожухарова, доц. Антоанета Буюклиева, ас. д-р Марина Владева, гл. ас. д-р Дечко Игнатов, ас. Иван </a:t>
            </a:r>
            <a:r>
              <a:rPr lang="ru-RU" sz="3700" dirty="0"/>
              <a:t>Соколов, гл. ас. Детелин Костадинов </a:t>
            </a:r>
            <a:r>
              <a:rPr lang="en-US" sz="3700" dirty="0"/>
              <a:t>(</a:t>
            </a:r>
            <a:r>
              <a:rPr lang="bg-BG" sz="3700" dirty="0"/>
              <a:t>договор №НИХ-394/2017</a:t>
            </a:r>
            <a:r>
              <a:rPr lang="en-US" sz="3700" dirty="0"/>
              <a:t>)</a:t>
            </a:r>
            <a:r>
              <a:rPr lang="bg-BG" sz="3700" dirty="0"/>
              <a:t>;</a:t>
            </a:r>
          </a:p>
          <a:p>
            <a:pPr lvl="0" algn="just"/>
            <a:r>
              <a:rPr lang="bg-BG" sz="3700" i="1" dirty="0"/>
              <a:t>„</a:t>
            </a:r>
            <a:r>
              <a:rPr lang="ru-RU" sz="3700" b="1" dirty="0"/>
              <a:t>Съюзни подчинени определителни изречения в българския език: междуезикови паралели</a:t>
            </a:r>
            <a:r>
              <a:rPr lang="bg-BG" sz="3700" dirty="0"/>
              <a:t>“ (2019), с ръководител доц. д-р Галина Петрова и участници доц. д-р Весела Чергова, доц. д-р Катажина Попова, доц. д-р И. Титаренко-Качура, ас. И. Соколов, ас. Аглика Богословова  </a:t>
            </a:r>
            <a:r>
              <a:rPr lang="en-US" sz="3700" dirty="0"/>
              <a:t>(</a:t>
            </a:r>
            <a:r>
              <a:rPr lang="bg-BG" sz="3700" dirty="0"/>
              <a:t>договор НИХ-421/2019</a:t>
            </a:r>
            <a:r>
              <a:rPr lang="en-US" sz="3700" dirty="0"/>
              <a:t>)</a:t>
            </a:r>
            <a:r>
              <a:rPr lang="bg-BG" sz="3700" dirty="0"/>
              <a:t>.</a:t>
            </a:r>
          </a:p>
          <a:p>
            <a:pPr algn="just"/>
            <a:r>
              <a:rPr lang="bg-BG" sz="3700" dirty="0"/>
              <a:t>В резултат от реализацията на проектите са издадени монографии с колективно авторско участие, сборници със студии и статии, направени са публикации в научни списания, доклади на научни конференции, издадени са учебни помагала.</a:t>
            </a:r>
          </a:p>
          <a:p>
            <a:pPr marL="0" indent="0">
              <a:buNone/>
            </a:pPr>
            <a:endParaRPr lang="bg-BG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Участие на преподавателите по чужди езици в научноизследователски проекти на ФОН</a:t>
            </a:r>
          </a:p>
        </p:txBody>
      </p:sp>
    </p:spTree>
    <p:extLst>
      <p:ext uri="{BB962C8B-B14F-4D97-AF65-F5344CB8AC3E}">
        <p14:creationId xmlns:p14="http://schemas.microsoft.com/office/powerpoint/2010/main" val="58316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bg-BG" sz="2000" b="1" dirty="0">
                <a:solidFill>
                  <a:schemeClr val="tx2">
                    <a:lumMod val="25000"/>
                  </a:schemeClr>
                </a:solidFill>
              </a:rPr>
              <a:t> Ръководител на проекта:  проф. д-р Неля Иванова.</a:t>
            </a:r>
            <a:br>
              <a:rPr lang="bg-BG" sz="20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bg-BG" sz="2000" b="1" dirty="0">
                <a:solidFill>
                  <a:schemeClr val="tx2">
                    <a:lumMod val="25000"/>
                  </a:schemeClr>
                </a:solidFill>
              </a:rPr>
              <a:t>      Екип: гл. ас. д-р Мариана Гоцева, ас. Иван Соколов, ас. Аглика Богословова, ас. Антонина Божанова, ас. Елена Шишкова, ас. Виктор Бонев, ас. Ренета Григорова, ас. Райна Димова, ас. Златина Николова, ас. Десислава Стойнова.</a:t>
            </a:r>
            <a:br>
              <a:rPr lang="bg-BG" sz="2000" b="1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bg-BG" sz="20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bg-BG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Книгата е издадена с грант от университетския проект НИХ 487/2023</a:t>
            </a:r>
          </a:p>
          <a:p>
            <a:r>
              <a:rPr lang="bg-BG" b="1" dirty="0">
                <a:solidFill>
                  <a:srgbClr val="002060"/>
                </a:solidFill>
              </a:rPr>
              <a:t>„Традиции и съвременни тенденции в чуждоезиковото обучение в Университет „Проф. д-р Асен Златаров“ – Бургас</a:t>
            </a:r>
          </a:p>
        </p:txBody>
      </p:sp>
    </p:spTree>
    <p:extLst>
      <p:ext uri="{BB962C8B-B14F-4D97-AF65-F5344CB8AC3E}">
        <p14:creationId xmlns:p14="http://schemas.microsoft.com/office/powerpoint/2010/main" val="316193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bg-BG" b="1" dirty="0"/>
              <a:t> Доц.</a:t>
            </a:r>
            <a:r>
              <a:rPr lang="bg-BG" dirty="0"/>
              <a:t> </a:t>
            </a:r>
            <a:r>
              <a:rPr lang="bg-BG" b="1" dirty="0"/>
              <a:t>Катажина Попова - </a:t>
            </a:r>
            <a:r>
              <a:rPr lang="bg-BG" dirty="0"/>
              <a:t>рецензент на проектите: </a:t>
            </a:r>
          </a:p>
          <a:p>
            <a:pPr lvl="0" algn="just"/>
            <a:r>
              <a:rPr lang="bg-BG" dirty="0"/>
              <a:t>„</a:t>
            </a:r>
            <a:r>
              <a:rPr lang="ru-RU" b="1" dirty="0"/>
              <a:t>Биографичният метод – проекции в областта на хуманитарните и педаго-социалните науки</a:t>
            </a:r>
            <a:r>
              <a:rPr lang="bg-BG" dirty="0"/>
              <a:t>”, (2013–2014), с</a:t>
            </a:r>
            <a:r>
              <a:rPr lang="ru-RU" dirty="0"/>
              <a:t> ръководител проф. дпн М. Терзиева и участници доц. дпн Е. Капинова, гл. ас. Детелин Костадинов  </a:t>
            </a:r>
            <a:r>
              <a:rPr lang="en-US" dirty="0"/>
              <a:t>(</a:t>
            </a:r>
            <a:r>
              <a:rPr lang="bg-BG" dirty="0"/>
              <a:t>договор №</a:t>
            </a:r>
            <a:r>
              <a:rPr lang="ru-RU" dirty="0"/>
              <a:t>НИХ-303</a:t>
            </a:r>
            <a:r>
              <a:rPr lang="bg-BG" dirty="0"/>
              <a:t>/2013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marL="0" indent="0" algn="just">
              <a:buNone/>
            </a:pPr>
            <a:r>
              <a:rPr lang="bg-BG" dirty="0"/>
              <a:t>П</a:t>
            </a:r>
            <a:r>
              <a:rPr lang="bg-BG" b="1" dirty="0"/>
              <a:t>роф. Неля Иванова</a:t>
            </a:r>
            <a:r>
              <a:rPr lang="bg-BG" dirty="0"/>
              <a:t> - рецензент на проектите: </a:t>
            </a:r>
          </a:p>
          <a:p>
            <a:pPr lvl="0" algn="just"/>
            <a:r>
              <a:rPr lang="bg-BG" dirty="0"/>
              <a:t>„</a:t>
            </a:r>
            <a:r>
              <a:rPr lang="bg-BG" b="1" dirty="0"/>
              <a:t>Творчеството на Петя Дубарова в българския и европейския литературен и културен контекст</a:t>
            </a:r>
            <a:r>
              <a:rPr lang="bg-BG" dirty="0"/>
              <a:t>  (2011) с ръководител доц. д-р София Ангелова и участник гл. ас. д-р Елица Дубарова. </a:t>
            </a:r>
            <a:r>
              <a:rPr lang="en-US" dirty="0"/>
              <a:t>(</a:t>
            </a:r>
            <a:r>
              <a:rPr lang="bg-BG" dirty="0"/>
              <a:t>договор №НИХ-247/2011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 algn="just"/>
            <a:r>
              <a:rPr lang="bg-BG" dirty="0"/>
              <a:t>„</a:t>
            </a:r>
            <a:r>
              <a:rPr lang="bg-BG" b="1" dirty="0"/>
              <a:t>Изследване на вербализацията и концептуализацията на психични процеси и явления” </a:t>
            </a:r>
            <a:r>
              <a:rPr lang="bg-BG" dirty="0"/>
              <a:t>(2017) с ръководител доц. д-р Галина Петрова и един от участниците доц. д-р Инна Титаренко-Качура </a:t>
            </a:r>
            <a:r>
              <a:rPr lang="en-US" dirty="0"/>
              <a:t>(</a:t>
            </a:r>
            <a:r>
              <a:rPr lang="bg-BG" dirty="0"/>
              <a:t>договор </a:t>
            </a:r>
            <a:r>
              <a:rPr lang="bg-BG" cap="all" dirty="0"/>
              <a:t>НИХ-392/2017</a:t>
            </a:r>
            <a:r>
              <a:rPr lang="bg-BG" dirty="0"/>
              <a:t>;</a:t>
            </a:r>
          </a:p>
          <a:p>
            <a:pPr lvl="0" algn="just"/>
            <a:r>
              <a:rPr lang="bg-BG" i="1" dirty="0"/>
              <a:t>„</a:t>
            </a:r>
            <a:r>
              <a:rPr lang="ru-RU" b="1" dirty="0"/>
              <a:t>Съюзни подчинени определителни изречения в българския език: междуезикови паралели</a:t>
            </a:r>
            <a:r>
              <a:rPr lang="bg-BG" dirty="0"/>
              <a:t>“ (2019), с ръководител доц. д-р Галина Петрова и участници доц. д-р Катажина Попова, доц. д-р И. Титаренко-Качура, ас. И. Соколов, ас. Аглика Богословова и др.  </a:t>
            </a:r>
            <a:r>
              <a:rPr lang="en-US" dirty="0"/>
              <a:t>(</a:t>
            </a:r>
            <a:r>
              <a:rPr lang="bg-BG" dirty="0"/>
              <a:t>договор НИХ-421/2019</a:t>
            </a:r>
            <a:r>
              <a:rPr lang="en-US" dirty="0"/>
              <a:t>)</a:t>
            </a:r>
            <a:r>
              <a:rPr lang="bg-BG" dirty="0"/>
              <a:t>.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dirty="0"/>
              <a:t>Рецензенти на научноизследователски проекти на ФОН са преподаватели по чужди езици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696066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b="1" dirty="0"/>
              <a:t>2.2. Полувисш институт по машиностроене  и електротехника, Медицинско училище – </a:t>
            </a:r>
          </a:p>
          <a:p>
            <a:pPr marL="0" indent="0" algn="ctr">
              <a:buNone/>
            </a:pPr>
            <a:r>
              <a:rPr lang="bg-BG" b="1" dirty="0"/>
              <a:t>ТК, ФТН, ФПН, МК, МФ, ФОЗЗГ – </a:t>
            </a:r>
          </a:p>
          <a:p>
            <a:pPr marL="0" indent="0" algn="ctr">
              <a:buNone/>
            </a:pPr>
            <a:r>
              <a:rPr lang="bg-BG" b="1" dirty="0"/>
              <a:t>разширяване на специализираното чуждоезиково обучение. </a:t>
            </a:r>
            <a:endParaRPr lang="en-US" b="1" dirty="0"/>
          </a:p>
          <a:p>
            <a:pPr marL="0" indent="0" algn="ctr">
              <a:buNone/>
            </a:pPr>
            <a:endParaRPr lang="bg-BG" b="1" dirty="0"/>
          </a:p>
          <a:p>
            <a:pPr marL="0" indent="0" algn="ctr">
              <a:buNone/>
            </a:pPr>
            <a:r>
              <a:rPr lang="bg-BG" b="1" dirty="0"/>
              <a:t>  Специализирано чуждоезиково обучение за студенти и преподаватели. </a:t>
            </a:r>
            <a:br>
              <a:rPr lang="bg-BG" dirty="0"/>
            </a:b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b="1" dirty="0"/>
              <a:t>Други образователни институции в Бургас и връзката им с основните звена в университета </a:t>
            </a:r>
            <a:r>
              <a:rPr lang="en-US" sz="2400" b="1" dirty="0"/>
              <a:t>(</a:t>
            </a:r>
            <a:r>
              <a:rPr lang="bg-BG" sz="2400" b="1" dirty="0"/>
              <a:t>1995 – 2000</a:t>
            </a:r>
            <a:r>
              <a:rPr lang="en-US" sz="2400" b="1" dirty="0"/>
              <a:t>) </a:t>
            </a:r>
            <a:r>
              <a:rPr lang="bg-BG" sz="2400" b="1" dirty="0"/>
              <a:t>и чуждоезиковото обучение в университета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1530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dirty="0"/>
              <a:t>     ФТН и ФПН са наследници на богатите традиции на химико-технологичното образование, заложени от първите катедри на университета при основаването му през 1963 г. </a:t>
            </a:r>
          </a:p>
          <a:p>
            <a:pPr marL="0" indent="0" algn="just">
              <a:buNone/>
            </a:pPr>
            <a:r>
              <a:rPr lang="bg-BG" dirty="0"/>
              <a:t>      Новото направление на университета с разкриването на </a:t>
            </a:r>
            <a:r>
              <a:rPr lang="bg-BG" b="1" dirty="0"/>
              <a:t>Медицинския факултет</a:t>
            </a:r>
            <a:r>
              <a:rPr lang="bg-BG" dirty="0"/>
              <a:t> през 2019 г., както и развитието на</a:t>
            </a:r>
            <a:r>
              <a:rPr lang="bg-BG" b="1" dirty="0"/>
              <a:t> ФОЗЗГ</a:t>
            </a:r>
            <a:r>
              <a:rPr lang="bg-BG" dirty="0"/>
              <a:t> и </a:t>
            </a:r>
            <a:r>
              <a:rPr lang="bg-BG" b="1" dirty="0"/>
              <a:t>Медицинския колеж</a:t>
            </a:r>
            <a:r>
              <a:rPr lang="bg-BG" dirty="0"/>
              <a:t>, продължаващи традициите на основаното през 1950 г. Училище за медицински сестри в Бургас, е изключително перспективно, създава интердисциплинарно обвързване на специалностите и </a:t>
            </a:r>
            <a:r>
              <a:rPr lang="bg-BG" b="1" dirty="0"/>
              <a:t>издига образованието в университета на ново по-високо ниво</a:t>
            </a:r>
            <a:r>
              <a:rPr lang="bg-BG" dirty="0"/>
              <a:t>. </a:t>
            </a:r>
          </a:p>
          <a:p>
            <a:pPr marL="0" indent="0" algn="just">
              <a:buNone/>
            </a:pPr>
            <a:r>
              <a:rPr lang="bg-BG" dirty="0"/>
              <a:t>        В специалностите </a:t>
            </a:r>
            <a:r>
              <a:rPr lang="bg-BG" b="1" dirty="0"/>
              <a:t>Медицина, Медицинска сестра, Акушерка, Лекарски асистент</a:t>
            </a:r>
            <a:r>
              <a:rPr lang="bg-BG" dirty="0"/>
              <a:t>, </a:t>
            </a:r>
            <a:r>
              <a:rPr lang="bg-BG" b="1" dirty="0"/>
              <a:t>Рехабилитатор, Помощник-фармацевт  </a:t>
            </a:r>
            <a:r>
              <a:rPr lang="bg-BG" dirty="0"/>
              <a:t>се преподават чужди езици.</a:t>
            </a:r>
          </a:p>
          <a:p>
            <a:pPr marL="0" indent="0" algn="just">
              <a:buNone/>
            </a:pPr>
            <a:endParaRPr lang="bg-BG" dirty="0"/>
          </a:p>
          <a:p>
            <a:pPr marL="0" indent="0" algn="just">
              <a:buNone/>
            </a:pPr>
            <a:endParaRPr lang="bg-BG" dirty="0"/>
          </a:p>
          <a:p>
            <a:pPr marL="0" indent="0" algn="just">
              <a:buNone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Техническо, природонаучно и медицинско направления и ЧЕО</a:t>
            </a:r>
          </a:p>
        </p:txBody>
      </p:sp>
    </p:spTree>
    <p:extLst>
      <p:ext uri="{BB962C8B-B14F-4D97-AF65-F5344CB8AC3E}">
        <p14:creationId xmlns:p14="http://schemas.microsoft.com/office/powerpoint/2010/main" val="98921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bg-BG" b="1" dirty="0"/>
              <a:t>Чуждоезиковото обучение се включва в техническото, природонаучното и медицинското направление не само като обучение на студенти от многобройните специалности /17 специалности в ОКС „бакалавър“ във ФТН и 3 във ФПН/, но и при обучението на преподаватели, които ще водят лекционните си дисциплини на английски език. </a:t>
            </a:r>
            <a:endParaRPr lang="bg-BG" dirty="0"/>
          </a:p>
          <a:p>
            <a:pPr algn="just"/>
            <a:r>
              <a:rPr lang="bg-BG" dirty="0"/>
              <a:t> През 2022 и 2023 г. бяха проведени два курса по 80 ч. и 6 курса по 160 ч. по </a:t>
            </a:r>
            <a:r>
              <a:rPr lang="bg-BG" b="1" dirty="0"/>
              <a:t>английски език за преподаватели от Университета</a:t>
            </a:r>
            <a:r>
              <a:rPr lang="bg-BG" dirty="0"/>
              <a:t> по проекти:</a:t>
            </a:r>
          </a:p>
          <a:p>
            <a:pPr lvl="0" algn="just"/>
            <a:r>
              <a:rPr lang="bg-BG" dirty="0"/>
              <a:t>BG05M2OP001-2.016-0013 </a:t>
            </a:r>
            <a:r>
              <a:rPr lang="bg-BG" b="1" dirty="0"/>
              <a:t>„Модернизация, дигитализация и интернационализация на обучението в Химикотехнологичен и металургичен университет"</a:t>
            </a:r>
            <a:r>
              <a:rPr lang="bg-BG" dirty="0"/>
              <a:t> и </a:t>
            </a:r>
          </a:p>
          <a:p>
            <a:pPr lvl="0" algn="just"/>
            <a:r>
              <a:rPr lang="bg-BG" dirty="0"/>
              <a:t>BG05M2OP001-2.016-0018 </a:t>
            </a:r>
            <a:r>
              <a:rPr lang="bg-BG" b="1" dirty="0"/>
              <a:t>„МОДЕРН-А“.</a:t>
            </a:r>
            <a:endParaRPr lang="bg-BG" dirty="0"/>
          </a:p>
          <a:p>
            <a:pPr algn="just"/>
            <a:r>
              <a:rPr lang="bg-BG" dirty="0"/>
              <a:t>В тях преподаваха ас. </a:t>
            </a:r>
            <a:r>
              <a:rPr lang="bg-BG" b="1" dirty="0"/>
              <a:t>Иван Соколов</a:t>
            </a:r>
            <a:r>
              <a:rPr lang="bg-BG" dirty="0"/>
              <a:t> и </a:t>
            </a:r>
            <a:r>
              <a:rPr lang="bg-BG" b="1" dirty="0"/>
              <a:t>ас. Златина Николова</a:t>
            </a:r>
            <a:r>
              <a:rPr lang="bg-BG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200" dirty="0"/>
              <a:t>Техническо, природонаучно и медицинско направления и ЧЕО:</a:t>
            </a:r>
            <a:br>
              <a:rPr lang="bg-BG" sz="2200" dirty="0"/>
            </a:br>
            <a:r>
              <a:rPr lang="bg-BG" sz="2200" dirty="0"/>
              <a:t>подготовка на преподаватели за англоезично обучение в университета</a:t>
            </a:r>
            <a:br>
              <a:rPr lang="bg-BG" sz="2200" dirty="0"/>
            </a:br>
            <a:r>
              <a:rPr lang="bg-BG" b="1" dirty="0"/>
              <a:t>  </a:t>
            </a:r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90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dirty="0"/>
              <a:t>       През настоящата 2023 г. във връзка с кандидатстудентската кампания за Медицинския факултет за първи път в университета дистанционно </a:t>
            </a:r>
            <a:r>
              <a:rPr lang="bg-BG" b="1" dirty="0"/>
              <a:t>в електронна среда</a:t>
            </a:r>
            <a:r>
              <a:rPr lang="bg-BG" dirty="0"/>
              <a:t> бе проведен </a:t>
            </a:r>
            <a:r>
              <a:rPr lang="bg-BG" b="1" dirty="0"/>
              <a:t>изпит за проверка на знанията по английски език на чуждестранни граждани, </a:t>
            </a:r>
            <a:r>
              <a:rPr lang="bg-BG" dirty="0"/>
              <a:t>кандидатстващи за специалността „Медицина“. Той бе подготвен от преподавателите по английски език </a:t>
            </a:r>
            <a:r>
              <a:rPr lang="bg-BG" b="1" dirty="0"/>
              <a:t>гл. ас. д-р Мариана Гоцева</a:t>
            </a:r>
            <a:r>
              <a:rPr lang="bg-BG" dirty="0"/>
              <a:t> и </a:t>
            </a:r>
            <a:r>
              <a:rPr lang="bg-BG" b="1" dirty="0"/>
              <a:t>ас. Иван Соколов</a:t>
            </a:r>
            <a:r>
              <a:rPr lang="bg-BG" dirty="0"/>
              <a:t> заедно с компютърните специалисти на университета.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dirty="0"/>
              <a:t>Проверка на знанията по английски език на чуждестранни кандидат-студенти</a:t>
            </a:r>
          </a:p>
        </p:txBody>
      </p:sp>
    </p:spTree>
    <p:extLst>
      <p:ext uri="{BB962C8B-B14F-4D97-AF65-F5344CB8AC3E}">
        <p14:creationId xmlns:p14="http://schemas.microsoft.com/office/powerpoint/2010/main" val="428254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96952"/>
            <a:ext cx="7408333" cy="34506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g-BG" b="1" dirty="0"/>
              <a:t>2.3. Институт по международен туризъм – КТ: обогатяване на чуждоезиковото обучение в университета с нови чужди езици и езикови практики </a:t>
            </a:r>
            <a:endParaRPr lang="bg-BG" dirty="0"/>
          </a:p>
          <a:p>
            <a:pPr marL="0" indent="0" algn="just">
              <a:buNone/>
            </a:pPr>
            <a:r>
              <a:rPr lang="bg-BG" dirty="0"/>
              <a:t>    Още от създаването си през 1967 г. ИМТ предлага голямо разнообразие от преподавани чужди езици – тук се изучават </a:t>
            </a:r>
            <a:r>
              <a:rPr lang="bg-BG" b="1" dirty="0"/>
              <a:t>английски, френски, немски, руски, полски, чешки език. </a:t>
            </a:r>
            <a:r>
              <a:rPr lang="bg-BG" dirty="0"/>
              <a:t>Задължително се усвояват по </a:t>
            </a:r>
            <a:r>
              <a:rPr lang="bg-BG" b="1" dirty="0"/>
              <a:t>два чужди езика и трети факултативно</a:t>
            </a:r>
            <a:r>
              <a:rPr lang="bg-BG" dirty="0"/>
              <a:t>, като съчетанието е от един западен и един славянски език. 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Други образователни институции в Бургас и връзката им с основните звена в университета </a:t>
            </a:r>
            <a:r>
              <a:rPr lang="en-US" sz="2400" b="1" dirty="0"/>
              <a:t>(</a:t>
            </a:r>
            <a:r>
              <a:rPr lang="bg-BG" sz="2400" b="1" dirty="0"/>
              <a:t>1995 – 2000</a:t>
            </a:r>
            <a:r>
              <a:rPr lang="en-US" sz="2400" b="1" dirty="0"/>
              <a:t>) </a:t>
            </a:r>
            <a:r>
              <a:rPr lang="bg-BG" sz="2400" b="1" dirty="0"/>
              <a:t>и чуждоезиковото обучение в университета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98618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Катедра „Славянски езици“ в ИМТ през 1989 и 1994 г.</a:t>
            </a:r>
          </a:p>
        </p:txBody>
      </p:sp>
      <p:pic>
        <p:nvPicPr>
          <p:cNvPr id="17410" name="Picture 2" descr="C:\Users\User\Desktop\ПРОЕКТ ИЗПРАТЕНИ\КНИГАТА ИЗПРАТЕНА\ЗА ИЗПРАЩАНЕ СНИМКИ\11 ИМТ Катедра Славянски езици през 1989 г Ст. Стаматов В. Калъчева Г Драгоева А Енева Е Капинова Н Потерова Н Данаилова В Бандармалиев в средата долу Р Геше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" y="3099363"/>
            <a:ext cx="3970784" cy="31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48" y="2852936"/>
            <a:ext cx="2750052" cy="36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706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Преподаватели от катедра „Западни езици“ в ИМТ през 1984 г.</a:t>
            </a:r>
          </a:p>
        </p:txBody>
      </p:sp>
      <p:pic>
        <p:nvPicPr>
          <p:cNvPr id="5" name="Picture 2" descr="C:\Users\User\Desktop\ПРОЕКТ ИЗПРАТЕНИ\КНИГАТА ИЗПРАТЕНА\ЗА ИЗПРАЩАНЕ СНИМКИ\8 Преподаватели от катедра Западни езици ИМТ 19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81" y="4432852"/>
            <a:ext cx="3946784" cy="21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User\Desktop\ПРОЕКТ ИЗПРАТЕНИ\КНИГАТА ИЗПРАТЕНА\ЗА ИЗПРАЩАНЕ СНИМКИ\9 Преподаватели по немски език ИМТ 8 март 1984 На преден план Мирослава Танева и Ренате Богданов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4" y="2124198"/>
            <a:ext cx="3802850" cy="21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2" y="4432852"/>
            <a:ext cx="3802850" cy="21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34" y="2121376"/>
            <a:ext cx="4006731" cy="214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232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80928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dirty="0"/>
              <a:t>     Институтът по международен туризъм, а после и Колежът по туризъм, става </a:t>
            </a:r>
            <a:r>
              <a:rPr lang="bg-BG" b="1" dirty="0"/>
              <a:t>притегателен център на чуждоезиковото обучение в града, региона и цялата страна</a:t>
            </a:r>
            <a:r>
              <a:rPr lang="bg-BG" dirty="0"/>
              <a:t>. </a:t>
            </a:r>
          </a:p>
          <a:p>
            <a:pPr marL="0" indent="0" algn="just">
              <a:buNone/>
            </a:pPr>
            <a:r>
              <a:rPr lang="bg-BG" dirty="0"/>
              <a:t>    Атрактивните специалности ОУХР и ОУТО, уникалната </a:t>
            </a:r>
            <a:r>
              <a:rPr lang="bg-BG" b="1" dirty="0"/>
              <a:t>комбинация от 6 чужди езика</a:t>
            </a:r>
            <a:r>
              <a:rPr lang="bg-BG" dirty="0"/>
              <a:t>, преподавани тук, </a:t>
            </a:r>
            <a:r>
              <a:rPr lang="bg-BG" b="1" dirty="0"/>
              <a:t>отличното техническо оборудване</a:t>
            </a:r>
            <a:r>
              <a:rPr lang="bg-BG" dirty="0"/>
              <a:t> </a:t>
            </a:r>
            <a:r>
              <a:rPr lang="en-US" dirty="0"/>
              <a:t>(</a:t>
            </a:r>
            <a:r>
              <a:rPr lang="bg-BG" dirty="0"/>
              <a:t>през 1979 г. е построен модернят учебен корпус с хотел, ресторант и езикови лаборатории, дотогава ИМТ се помещава последователно в сградата на Учителския институт, сграда към ОУ „Г. Бенковски“, СОУ „Св.Св. Кирил и Методий“</a:t>
            </a:r>
            <a:r>
              <a:rPr lang="en-US" dirty="0"/>
              <a:t>) </a:t>
            </a:r>
            <a:r>
              <a:rPr lang="bg-BG" dirty="0"/>
              <a:t>и най-вече </a:t>
            </a:r>
            <a:r>
              <a:rPr lang="bg-BG" b="1" dirty="0"/>
              <a:t>добрата професионална реализация на завършилите в туристическото обслужване </a:t>
            </a:r>
            <a:r>
              <a:rPr lang="bg-BG" dirty="0"/>
              <a:t>на хилядите чужденци, които посещават морските ни курорти, привличат много кандидат-студенти, като в някои години, по свидетелски показания, за 1 място се борят по 10 души.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ИМТ и ЧЕО</a:t>
            </a:r>
          </a:p>
        </p:txBody>
      </p:sp>
    </p:spTree>
    <p:extLst>
      <p:ext uri="{BB962C8B-B14F-4D97-AF65-F5344CB8AC3E}">
        <p14:creationId xmlns:p14="http://schemas.microsoft.com/office/powerpoint/2010/main" val="139652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Учебници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0563" y="2996952"/>
            <a:ext cx="4281437" cy="42439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dirty="0"/>
              <a:t>    За </a:t>
            </a:r>
            <a:r>
              <a:rPr lang="bg-BG" b="1" dirty="0"/>
              <a:t>постигането на основната цел на чуждоезиковото обучение</a:t>
            </a:r>
            <a:r>
              <a:rPr lang="bg-BG" dirty="0"/>
              <a:t> – студентите да придобият професионално-практически умения за адекватно комуникативно поведение в специфичната сфера на туристическото обслужване - </a:t>
            </a:r>
            <a:r>
              <a:rPr lang="bg-BG" b="1" dirty="0"/>
              <a:t>за всеки чужд език са разработени учебни помагала.</a:t>
            </a:r>
            <a:r>
              <a:rPr lang="bg-BG" dirty="0"/>
              <a:t> При това в повечето случаи не става дума само за единични издания, а за комплект от учебна литература за всеки етап от обучението и за всеки негов аспект. Това е реализацията на една </a:t>
            </a:r>
            <a:r>
              <a:rPr lang="bg-BG" b="1" dirty="0"/>
              <a:t>цялостна учебна концепция за процеса на езиково обучени</a:t>
            </a:r>
            <a:r>
              <a:rPr lang="bg-BG" dirty="0"/>
              <a:t>е и за необходимата тематичност и комуникативна практика, която се реализира чрез него. </a:t>
            </a:r>
          </a:p>
          <a:p>
            <a:endParaRPr lang="bg-BG" dirty="0"/>
          </a:p>
        </p:txBody>
      </p:sp>
      <p:pic>
        <p:nvPicPr>
          <p:cNvPr id="2050" name="Picture 2" descr="C:\Users\User\Desktop\IMG_73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49" y="2996952"/>
            <a:ext cx="3991988" cy="33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9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i="1" dirty="0"/>
              <a:t>Посвещаваме на 60-годишния юбилей на Университет „Проф. д-р Асен Златаров“- Бургас</a:t>
            </a:r>
            <a:endParaRPr lang="bg-BG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64608" y="2929406"/>
            <a:ext cx="3822192" cy="34472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bg-BG" b="1" i="1" dirty="0"/>
              <a:t> „Обичах младежта – тая, която учех. В уроците си давах целия себе си. И ме радваше, че аудиторията следи живо и се запалва. Учил съм ги всякога на любов към труда и истината, на вяра в силите на живота, на служба и дълг в името на един идеал, по-горен от себичието и користта... Нека работят да има у нас повече просвета, повече идейна, политическа, стопанска свобода. Да не се боят, че ще имат неприятности с ограничените, духовно слепите, чуждите на повиците на живота: идеалът винаги побеждава, стига да е смислен, висок и човечен.”</a:t>
            </a:r>
            <a:endParaRPr lang="bg-BG" dirty="0"/>
          </a:p>
          <a:p>
            <a:pPr marL="0" indent="0" algn="just">
              <a:buNone/>
            </a:pPr>
            <a:r>
              <a:rPr lang="bg-BG" b="1" i="1" dirty="0"/>
              <a:t>             проф. д-р Асен Златаров  /1885-1936/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944"/>
            <a:ext cx="3822700" cy="312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8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Езикови практики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7974" y="3284984"/>
            <a:ext cx="4176464" cy="34472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bg-BG" b="1" dirty="0"/>
              <a:t>Разработени са туристически маршрути, осъществени са маршрутни практики и екскурзоводски беседи, студентите са подготвени за тях с  </a:t>
            </a:r>
            <a:r>
              <a:rPr lang="bg-BG" dirty="0"/>
              <a:t>използването на голям обем </a:t>
            </a:r>
            <a:r>
              <a:rPr lang="bg-BG" b="1" dirty="0"/>
              <a:t>от страноведческа информация: историческа, географска, иконографска, етноложка, кулинарна.</a:t>
            </a:r>
            <a:r>
              <a:rPr lang="bg-BG" dirty="0"/>
              <a:t> </a:t>
            </a:r>
          </a:p>
          <a:p>
            <a:pPr algn="just"/>
            <a:r>
              <a:rPr lang="bg-BG" dirty="0"/>
              <a:t>      В съвременните години с помощта на </a:t>
            </a:r>
            <a:r>
              <a:rPr lang="bg-BG" sz="2600" dirty="0"/>
              <a:t>информационните</a:t>
            </a:r>
            <a:r>
              <a:rPr lang="bg-BG" dirty="0"/>
              <a:t> технологии се създават </a:t>
            </a:r>
            <a:r>
              <a:rPr lang="bg-BG" b="1" dirty="0"/>
              <a:t>мултимедийни продукти за приложение в учебния процес: виртуални туристически маршрути, виртуални библиотеки, интерактивни тренинги</a:t>
            </a:r>
            <a:r>
              <a:rPr lang="bg-BG" dirty="0"/>
              <a:t>. Преподавателите участват в международни и национални проекти</a:t>
            </a:r>
          </a:p>
        </p:txBody>
      </p:sp>
      <p:pic>
        <p:nvPicPr>
          <p:cNvPr id="5" name="Picture 3" descr="C:\Users\User\Desktop\ПРОЕКТ ИЗПРАТЕНИ\КНИГАТА ИЗПРАТЕНА\ЗА ИЗПРАЩАНЕ СНИМКИ\14 ДЕО Езикова практика на сп ОУТО по полски, немски и английски език с преподавателите Катажина Попова Добринка Тотева Евелинка Григоров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71" y="2852936"/>
            <a:ext cx="38227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92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b="1" dirty="0"/>
              <a:t>2.4. Център за усъвършенстване на кадри в туризма </a:t>
            </a:r>
            <a:r>
              <a:rPr lang="en-US" b="1" dirty="0"/>
              <a:t>(</a:t>
            </a:r>
            <a:r>
              <a:rPr lang="bg-BG" b="1" dirty="0"/>
              <a:t>ЦУРК</a:t>
            </a:r>
            <a:r>
              <a:rPr lang="en-US" b="1" dirty="0"/>
              <a:t>) </a:t>
            </a:r>
            <a:r>
              <a:rPr lang="bg-BG" b="1" dirty="0"/>
              <a:t>– КТ – първи в страната модел на интензивно чуждоезиково обучение</a:t>
            </a:r>
          </a:p>
          <a:p>
            <a:pPr marL="0" indent="0" algn="just">
              <a:buNone/>
            </a:pPr>
            <a:r>
              <a:rPr lang="bg-BG" dirty="0"/>
              <a:t>Паралелно с развитието на ВХТИ и ИМТ от </a:t>
            </a:r>
            <a:r>
              <a:rPr lang="bg-BG" b="1" dirty="0"/>
              <a:t>1976 г</a:t>
            </a:r>
            <a:r>
              <a:rPr lang="bg-BG" dirty="0"/>
              <a:t>. в Бургас функционира </a:t>
            </a:r>
            <a:r>
              <a:rPr lang="bg-BG" b="1" dirty="0"/>
              <a:t>Център за усъвършенстване на ръководни кадри в туризма </a:t>
            </a:r>
            <a:r>
              <a:rPr lang="bg-BG" dirty="0"/>
              <a:t>– уникална институция по начина на учредяване, финансиране, материална осигуреност и организация на учебния процес, международна методическа помощ, специализации на преподавателите, мащаб на чуждоезиковото обучение.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b="1" dirty="0"/>
              <a:t>Други образователни институции в Бургас и връзката им с основните звена в университета </a:t>
            </a:r>
            <a:r>
              <a:rPr lang="en-US" sz="2400" b="1" dirty="0"/>
              <a:t>(</a:t>
            </a:r>
            <a:r>
              <a:rPr lang="bg-BG" sz="2400" b="1" dirty="0"/>
              <a:t>1995 – 2000</a:t>
            </a:r>
            <a:r>
              <a:rPr lang="en-US" sz="2400" b="1" dirty="0"/>
              <a:t>) </a:t>
            </a:r>
            <a:r>
              <a:rPr lang="bg-BG" sz="2400" b="1" dirty="0"/>
              <a:t>и чуждоезиковото обучение в университета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751580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3055994"/>
            <a:ext cx="7408333" cy="3450696"/>
          </a:xfrm>
        </p:spPr>
        <p:txBody>
          <a:bodyPr>
            <a:normAutofit/>
          </a:bodyPr>
          <a:lstStyle/>
          <a:p>
            <a:pPr algn="just"/>
            <a:r>
              <a:rPr lang="bg-BG" dirty="0"/>
              <a:t>Както и в ИМТ, </a:t>
            </a:r>
            <a:r>
              <a:rPr lang="bg-BG" b="1" dirty="0"/>
              <a:t>чуждите езици тук са приоритет</a:t>
            </a:r>
            <a:r>
              <a:rPr lang="bg-BG" dirty="0"/>
              <a:t>, но </a:t>
            </a:r>
            <a:r>
              <a:rPr lang="bg-BG" b="1" dirty="0"/>
              <a:t>броят им на моменти е значително по-голям</a:t>
            </a:r>
            <a:r>
              <a:rPr lang="bg-BG" dirty="0"/>
              <a:t> – тук се преподават гръцки, шведски, унгарски, а начинът на изучаването на чуждите езици – чрез </a:t>
            </a:r>
            <a:r>
              <a:rPr lang="bg-BG" b="1" dirty="0"/>
              <a:t>интензивна форма на обучение - </a:t>
            </a:r>
            <a:r>
              <a:rPr lang="bg-BG" dirty="0"/>
              <a:t> съществено се различава от учебния процес по чужди езици във ВХТИ и ИМТ.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ЦУРК</a:t>
            </a:r>
          </a:p>
        </p:txBody>
      </p:sp>
    </p:spTree>
    <p:extLst>
      <p:ext uri="{BB962C8B-B14F-4D97-AF65-F5344CB8AC3E}">
        <p14:creationId xmlns:p14="http://schemas.microsoft.com/office/powerpoint/2010/main" val="509191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b="1" dirty="0"/>
              <a:t>В ЦУРК е създаден уникален за времето си и първи в страната модел на интензивно обучение по чужди езици</a:t>
            </a:r>
            <a:br>
              <a:rPr lang="bg-BG" sz="2700" dirty="0"/>
            </a:br>
            <a:r>
              <a:rPr lang="bg-BG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76056" y="3284984"/>
            <a:ext cx="3322712" cy="3447288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/>
              <a:t>     Преподаватели по чужди езици в Центъра за усъвършенстване на ръководните кадри в международния туризъм /ЦУРК/</a:t>
            </a:r>
            <a:r>
              <a:rPr lang="en-US" dirty="0"/>
              <a:t>.</a:t>
            </a:r>
            <a:endParaRPr lang="bg-BG" dirty="0"/>
          </a:p>
          <a:p>
            <a:endParaRPr lang="bg-BG" dirty="0"/>
          </a:p>
        </p:txBody>
      </p:sp>
      <p:pic>
        <p:nvPicPr>
          <p:cNvPr id="21506" name="Picture 2" descr="C:\Users\User\Desktop\ПРОЕКТ ИЗПРАТЕНИ\КНИГАТА ИЗПРАТЕНА\ЗА ИЗПРАЩАНЕ СНИМКИ\13 Преподаватели по чужди езици в ЦУР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" y="2996952"/>
            <a:ext cx="432914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8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bg-BG" b="1" dirty="0"/>
              <a:t>     Преподавателите по чужди езици, работили в ИМТ и ЦУРК, пренасят впоследствие част от уникалния си опит и изградената професионална компетентност в работата си в Департамента по езиково обучение, което без съмнение повишава престижа на чуждоезиковото обучение в университета.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Традиции в ЧЕО</a:t>
            </a:r>
          </a:p>
        </p:txBody>
      </p:sp>
    </p:spTree>
    <p:extLst>
      <p:ext uri="{BB962C8B-B14F-4D97-AF65-F5344CB8AC3E}">
        <p14:creationId xmlns:p14="http://schemas.microsoft.com/office/powerpoint/2010/main" val="124778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08920"/>
            <a:ext cx="7408333" cy="44371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bg-BG" sz="2600" dirty="0"/>
              <a:t>2.5. </a:t>
            </a:r>
            <a:r>
              <a:rPr lang="bg-BG" sz="2600" b="1" dirty="0"/>
              <a:t>Бургаски свободен университет, БСУ –</a:t>
            </a:r>
          </a:p>
          <a:p>
            <a:pPr marL="0" indent="0" algn="just">
              <a:buNone/>
            </a:pPr>
            <a:r>
              <a:rPr lang="bg-BG" sz="2600" b="1" dirty="0"/>
              <a:t> Преподаване на чужди езици на студенти-филолози</a:t>
            </a:r>
            <a:endParaRPr lang="bg-BG" sz="2600" dirty="0"/>
          </a:p>
          <a:p>
            <a:pPr marL="0" indent="0" algn="just">
              <a:buNone/>
            </a:pPr>
            <a:r>
              <a:rPr lang="bg-BG" sz="2600" dirty="0"/>
              <a:t>     Сътрудничеството в областта на чуждоезиковото обучение датира още от първия учебен семестър в БСУ. </a:t>
            </a:r>
          </a:p>
          <a:p>
            <a:pPr marL="0" indent="0" algn="just">
              <a:buNone/>
            </a:pPr>
            <a:r>
              <a:rPr lang="bg-BG" sz="2600" dirty="0"/>
              <a:t>     Първите учебни програми по чужди езици в БСУ са изготвени от преподаватели от катедра “Чужди езици” във ВХТИ, които работят и като хонорувани в БСУ. Първоначално това са програми за специалност “Право”, а по-късно с развитието на университета и сформирането на собствена езикова катедра, те се включват в разработването на програми и за други специалности, вкл. за разкритите филологически специалности.</a:t>
            </a:r>
          </a:p>
          <a:p>
            <a:pPr marL="0" indent="0" algn="just">
              <a:buNone/>
            </a:pPr>
            <a:r>
              <a:rPr lang="bg-BG" sz="2600" dirty="0"/>
              <a:t>      Филологическите специалности, които се разкриват през 1994 – 2010 г. в БСУ, са: „</a:t>
            </a:r>
            <a:r>
              <a:rPr lang="bg-BG" sz="2600" b="1" dirty="0"/>
              <a:t>Славянска филология“ с чешки и полски език</a:t>
            </a:r>
            <a:r>
              <a:rPr lang="bg-BG" sz="2600" dirty="0"/>
              <a:t>“, </a:t>
            </a:r>
            <a:r>
              <a:rPr lang="bg-BG" sz="2600" b="1" dirty="0"/>
              <a:t>„Българска филология</a:t>
            </a:r>
            <a:r>
              <a:rPr lang="bg-BG" sz="2600" dirty="0"/>
              <a:t>“, „</a:t>
            </a:r>
            <a:r>
              <a:rPr lang="bg-BG" sz="2600" b="1" dirty="0"/>
              <a:t>Приложна лингвистика с английски, немски, френски език</a:t>
            </a:r>
            <a:r>
              <a:rPr lang="bg-BG" sz="2600" dirty="0"/>
              <a:t>“, „</a:t>
            </a:r>
            <a:r>
              <a:rPr lang="bg-BG" sz="2600" b="1" dirty="0"/>
              <a:t>Български език и английски език“.</a:t>
            </a:r>
            <a:endParaRPr lang="bg-BG" sz="2600" dirty="0"/>
          </a:p>
          <a:p>
            <a:pPr algn="just"/>
            <a:endParaRPr lang="bg-BG" sz="2600" dirty="0"/>
          </a:p>
          <a:p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bg-BG" sz="2800" b="1" dirty="0"/>
            </a:br>
            <a:r>
              <a:rPr lang="bg-BG" sz="2800" b="1" dirty="0"/>
              <a:t>Други образователни институции в Бургас и връзката им с основните звена в университета </a:t>
            </a:r>
            <a:r>
              <a:rPr lang="en-US" sz="2800" b="1" dirty="0"/>
              <a:t>(</a:t>
            </a:r>
            <a:r>
              <a:rPr lang="bg-BG" sz="2800" b="1" dirty="0"/>
              <a:t>1995 – 2000</a:t>
            </a:r>
            <a:r>
              <a:rPr lang="en-US" sz="2800" b="1" dirty="0"/>
              <a:t>) </a:t>
            </a:r>
            <a:r>
              <a:rPr lang="bg-BG" sz="2800" b="1" dirty="0"/>
              <a:t>и чуждоезиковото обучение в университета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012108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3450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g-BG" dirty="0"/>
              <a:t>Като хонорувани преподаватели в БСУ през годините работят: Иван Соколов, Мария Стойчева, Неля Иванова, Маргот Минкова, Ангелина Франсъзова, Маргарита Кокинова, Симона Янева, Светлана Касърова, Катажина Попова, Веселин Бандармалиев, Пламен Гаптов, Евелина Григорова и др. Те също така участват и в комисиите за изработване и проверка на кандидатстудентските изпити по чужди езици в БСУ, в проверка на кандидатстудентските изпити за конкретна специалност. </a:t>
            </a:r>
          </a:p>
          <a:p>
            <a:pPr algn="just"/>
            <a:r>
              <a:rPr lang="bg-BG" dirty="0"/>
              <a:t>Редовни преподаватели от БСУ също работят в Университет “Проф. д-р Асен Златаров” като хонорувани или на ½ щат: доц. д-р Юрий Илин, ас. Радостина Николова.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БСУ и ЧЕО</a:t>
            </a:r>
          </a:p>
        </p:txBody>
      </p:sp>
    </p:spTree>
    <p:extLst>
      <p:ext uri="{BB962C8B-B14F-4D97-AF65-F5344CB8AC3E}">
        <p14:creationId xmlns:p14="http://schemas.microsoft.com/office/powerpoint/2010/main" val="755408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636912"/>
            <a:ext cx="7408333" cy="4314792"/>
          </a:xfrm>
        </p:spPr>
        <p:txBody>
          <a:bodyPr>
            <a:normAutofit/>
          </a:bodyPr>
          <a:lstStyle/>
          <a:p>
            <a:pPr algn="just"/>
            <a:r>
              <a:rPr lang="bg-BG" dirty="0"/>
              <a:t>    Функционирането на Департамента по езиково обучение е най-силният период в 60-годишното развитие на чуждоезиковото обучение в университета. </a:t>
            </a:r>
          </a:p>
          <a:p>
            <a:pPr algn="just"/>
            <a:r>
              <a:rPr lang="bg-BG" dirty="0"/>
              <a:t>    Той </a:t>
            </a:r>
            <a:r>
              <a:rPr lang="bg-BG" b="1" dirty="0"/>
              <a:t>събира в едно своеобразните линии на развитието на обучението по чужди езици в рамките на ВХТИ и на другите образователни институции, които влизат в състава на университета през периода от 1995 г. до 2000 г.  </a:t>
            </a:r>
            <a:endParaRPr lang="bg-BG" dirty="0"/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Глава 3. Департамент по езиково обучение /ДЕО/ </a:t>
            </a:r>
            <a:br>
              <a:rPr lang="bg-BG" sz="2800" dirty="0"/>
            </a:br>
            <a:r>
              <a:rPr lang="bg-BG" sz="2800" dirty="0"/>
              <a:t>2000 - 2021</a:t>
            </a:r>
          </a:p>
        </p:txBody>
      </p:sp>
    </p:spTree>
    <p:extLst>
      <p:ext uri="{BB962C8B-B14F-4D97-AF65-F5344CB8AC3E}">
        <p14:creationId xmlns:p14="http://schemas.microsoft.com/office/powerpoint/2010/main" val="2288746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80928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bg-BG" dirty="0"/>
              <a:t>Специализирано чуждоезиково обучение в областта на хуманитарните науки </a:t>
            </a:r>
            <a:r>
              <a:rPr lang="en-US" dirty="0"/>
              <a:t>(</a:t>
            </a:r>
            <a:r>
              <a:rPr lang="bg-BG" dirty="0"/>
              <a:t>ФОН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/>
            <a:r>
              <a:rPr lang="bg-BG" dirty="0"/>
              <a:t>Специализирано чуждоезиково обучение в областта на природонаучните дисциплини</a:t>
            </a:r>
            <a:r>
              <a:rPr lang="en-US" dirty="0"/>
              <a:t> (</a:t>
            </a:r>
            <a:r>
              <a:rPr lang="bg-BG" dirty="0"/>
              <a:t>ФПН и ФТН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/>
            <a:r>
              <a:rPr lang="bg-BG" dirty="0"/>
              <a:t>Специализирано чуждоезиково обучение в областта на техническите дисциплини и ИКТ</a:t>
            </a:r>
            <a:r>
              <a:rPr lang="en-US" dirty="0"/>
              <a:t> (</a:t>
            </a:r>
            <a:r>
              <a:rPr lang="bg-BG" dirty="0"/>
              <a:t>ФТН, ФПН и ТК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/>
            <a:r>
              <a:rPr lang="bg-BG" dirty="0"/>
              <a:t>Специализирано чуждоезиково обучение в областта на медицината и здравеопазването</a:t>
            </a:r>
            <a:r>
              <a:rPr lang="en-US" dirty="0"/>
              <a:t> (</a:t>
            </a:r>
            <a:r>
              <a:rPr lang="bg-BG" dirty="0"/>
              <a:t>МФ, ФОЗЗГ, МК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/>
            <a:r>
              <a:rPr lang="bg-BG" dirty="0"/>
              <a:t>Специализирано чуждоезиково обучение в сферата на туризма</a:t>
            </a:r>
            <a:r>
              <a:rPr lang="en-US" dirty="0"/>
              <a:t> (</a:t>
            </a:r>
            <a:r>
              <a:rPr lang="bg-BG" dirty="0"/>
              <a:t>ФОН, КТ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/>
            <a:r>
              <a:rPr lang="bg-BG" dirty="0"/>
              <a:t>Езикознание и литературознание за педагози от предучилищна и начална образователна степен</a:t>
            </a:r>
            <a:r>
              <a:rPr lang="en-US" dirty="0"/>
              <a:t> (</a:t>
            </a:r>
            <a:r>
              <a:rPr lang="bg-BG" dirty="0"/>
              <a:t>ФОН, СДК</a:t>
            </a:r>
            <a:r>
              <a:rPr lang="en-US" dirty="0"/>
              <a:t>)</a:t>
            </a:r>
            <a:r>
              <a:rPr lang="bg-BG" dirty="0"/>
              <a:t>;</a:t>
            </a:r>
          </a:p>
          <a:p>
            <a:pPr lvl="0"/>
            <a:r>
              <a:rPr lang="bg-BG" dirty="0"/>
              <a:t>Методика на обучението по чужд език</a:t>
            </a:r>
            <a:r>
              <a:rPr lang="en-US" dirty="0"/>
              <a:t> (</a:t>
            </a:r>
            <a:r>
              <a:rPr lang="bg-BG" dirty="0"/>
              <a:t>ФОН, СДК</a:t>
            </a:r>
            <a:r>
              <a:rPr lang="en-US" dirty="0"/>
              <a:t>)</a:t>
            </a:r>
            <a:r>
              <a:rPr lang="bg-BG" dirty="0"/>
              <a:t>.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Образователни направления на обучението по чужди езици в ДЕО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7977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80928"/>
            <a:ext cx="7408333" cy="345069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bg-BG" dirty="0"/>
              <a:t>Чуждоезикова квалификация на педагози от предучилищна и начална образователна степен за придобиване на правоспособност за преподаване на чужд език;</a:t>
            </a:r>
          </a:p>
          <a:p>
            <a:pPr lvl="0" algn="just"/>
            <a:r>
              <a:rPr lang="bg-BG" dirty="0"/>
              <a:t>Чуждоезикова квалификация и курсове за нефилолози на нива от А1 до С1 от Общата европейска езикова рамка;</a:t>
            </a:r>
          </a:p>
          <a:p>
            <a:pPr lvl="0" algn="just"/>
            <a:r>
              <a:rPr lang="bg-BG" dirty="0"/>
              <a:t>Чуждоезикова квалификация и курсове по специализиран чужд език.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/>
            </a:br>
            <a:r>
              <a:rPr lang="ru-RU" sz="4000" b="1" dirty="0"/>
              <a:t>Квалификационни направления на обучението по чужди езици в ДЕО</a:t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5875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bg-BG" dirty="0"/>
              <a:t>     Тази книга е за традициите, преподавателите и постиженията, за студентите и проектите, за осъществените и неосъществените планове, за вложената обич и целенасочената работа на много съмишленици, обединени от своя професионализъм и причастност към благородната мисия на университетското образование и чуждоезиковото обучение, за вярата в студентите, които обучавахме и продължаваме да обучаваме отговорно и с вдъхновение, за  уважението и признателността към нашите учители и за благодарността към нашия университет, който обедини всички нас през различни години, но на общ път – пътят на знанието. </a:t>
            </a:r>
          </a:p>
          <a:p>
            <a:pPr marL="0" indent="0" algn="just">
              <a:buNone/>
            </a:pPr>
            <a:r>
              <a:rPr lang="bg-BG" dirty="0"/>
              <a:t>   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60 години чуждоезиково обучение в Университет „Проф. д-р Асен Златаров“ - Бургас</a:t>
            </a:r>
          </a:p>
        </p:txBody>
      </p:sp>
    </p:spTree>
    <p:extLst>
      <p:ext uri="{BB962C8B-B14F-4D97-AF65-F5344CB8AC3E}">
        <p14:creationId xmlns:p14="http://schemas.microsoft.com/office/powerpoint/2010/main" val="4166877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056185"/>
              </p:ext>
            </p:extLst>
          </p:nvPr>
        </p:nvGraphicFramePr>
        <p:xfrm>
          <a:off x="3405981" y="2852936"/>
          <a:ext cx="2339975" cy="3528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Учебни години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Общ брой часове ЧЕО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2008/09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14 796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2009/10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19 896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2010/11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15 054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2011/12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14 646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2012/13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14 425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2013/14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14 535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2014/15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15 097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2020/21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7 872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2021/22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6 584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/>
              <a:t>Общ брой реално взети часове по чуждоезиково обучение през 2008 – 2022 г.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072896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544327"/>
              </p:ext>
            </p:extLst>
          </p:nvPr>
        </p:nvGraphicFramePr>
        <p:xfrm>
          <a:off x="2627785" y="2674938"/>
          <a:ext cx="3816424" cy="3922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12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Организирани изпити по чужд език за конкурси за докторанти  и за докторски минимум на докторанти, провеждани с преподаватели от ДЕО или катедра „Чужди езици“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Учебна година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Брой изпитани кандидат-докторанти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Брой изпитани докторанти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Общ брой изпитани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2011/2012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24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0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24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2012/2013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14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14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2013/2014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10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29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39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2014/2015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5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2015/2016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7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0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7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2016/2017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11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17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2017/2018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5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9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14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2018/2019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3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5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8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2019/2020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9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15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2020/2021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10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2021/2022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8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13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21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2022/2023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6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Общо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107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120</a:t>
                      </a:r>
                      <a:endParaRPr lang="bg-BG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227</a:t>
                      </a:r>
                      <a:endParaRPr lang="bg-BG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0" marR="5359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Проведени изпити по чужди езици за докторанти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1800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94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523473"/>
              </p:ext>
            </p:extLst>
          </p:nvPr>
        </p:nvGraphicFramePr>
        <p:xfrm>
          <a:off x="2627784" y="2560321"/>
          <a:ext cx="3960440" cy="410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Учебни години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Организация, заявила</a:t>
                      </a:r>
                      <a:endParaRPr lang="bg-BG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участници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Език, хорариум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2009/10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НИС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и докторанти – 16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Английски за напреднали – 100 ч.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2010/11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НИС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и докторанти – 16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Английски за напреднали – 100 ч.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2009/10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ФОН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– 15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Английски за начинаещи – 100 ч.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2010/11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ФОН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– 15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Английски за напреднали – 100 ч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2011/12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ДЕО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Студенти от КТ – 8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Руски език, Коректиращ курс по граматикя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2011/12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НИС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и докторанти – 15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Френски език за начинаещи – 100 ч.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2011/12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НИС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и докторанти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Английски за напреднали – 100 ч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2011/12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Лукойл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Нефтохимпроект – 50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Английски за начинаещи  и напреднали– 5 групи по 120 ч.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2011/12</a:t>
                      </a:r>
                      <a:endParaRPr lang="bg-BG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Лукойл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Нефтохимпроект – 30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Руски за начинаещи  и напреднали– 3 групи по 120 ч.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2011/12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ФОН</a:t>
                      </a:r>
                      <a:endParaRPr lang="bg-BG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Преподаватели – 15 души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Английски за напреднали – 100 ч</a:t>
                      </a:r>
                      <a:endParaRPr lang="bg-BG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07" marR="3880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Проведени чуждоезикови курсове</a:t>
            </a:r>
          </a:p>
        </p:txBody>
      </p:sp>
    </p:spTree>
    <p:extLst>
      <p:ext uri="{BB962C8B-B14F-4D97-AF65-F5344CB8AC3E}">
        <p14:creationId xmlns:p14="http://schemas.microsoft.com/office/powerpoint/2010/main" val="2544406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1340" y="2420888"/>
            <a:ext cx="7901319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/>
              <a:t>199</a:t>
            </a:r>
            <a:r>
              <a:rPr lang="bg-BG" sz="2600" b="1" dirty="0"/>
              <a:t>3</a:t>
            </a:r>
            <a:endParaRPr lang="bg-BG" sz="2600" dirty="0"/>
          </a:p>
          <a:p>
            <a:pPr algn="just"/>
            <a:r>
              <a:rPr lang="bg-BG" sz="2600" dirty="0"/>
              <a:t>Капинова Елизавета. </a:t>
            </a:r>
            <a:r>
              <a:rPr lang="ru-RU" sz="2600" b="1" dirty="0"/>
              <a:t>Профессионально-деловая игра в обучении профессиональному общению на иностранном языке студентов-нефилологов</a:t>
            </a:r>
            <a:r>
              <a:rPr lang="bg-BG" sz="2600" b="1" dirty="0"/>
              <a:t>. </a:t>
            </a:r>
            <a:r>
              <a:rPr lang="bg-BG" sz="2600" dirty="0"/>
              <a:t>Д</a:t>
            </a:r>
            <a:r>
              <a:rPr lang="ru-RU" sz="2600" dirty="0"/>
              <a:t>исертационен труд за присъждане на </a:t>
            </a:r>
            <a:r>
              <a:rPr lang="bg-BG" sz="2600" dirty="0"/>
              <a:t>научната степен „кандидат на педагогическите науки“ по научната специалност </a:t>
            </a:r>
            <a:r>
              <a:rPr lang="ru-RU" sz="2600" dirty="0"/>
              <a:t>05.07.03 Методика на обучението</a:t>
            </a:r>
            <a:r>
              <a:rPr lang="bg-BG" sz="2600" dirty="0"/>
              <a:t>. </a:t>
            </a:r>
            <a:r>
              <a:rPr lang="ru-RU" sz="2600" dirty="0"/>
              <a:t>Софийски университет „Св. Климент Охридски“. Дисерт. София</a:t>
            </a:r>
            <a:r>
              <a:rPr lang="bg-BG" sz="2600" dirty="0"/>
              <a:t>, 1993.</a:t>
            </a:r>
          </a:p>
          <a:p>
            <a:pPr algn="just"/>
            <a:r>
              <a:rPr lang="ru-RU" sz="2600" b="1" dirty="0"/>
              <a:t>1999</a:t>
            </a:r>
            <a:endParaRPr lang="bg-BG" sz="2600" dirty="0"/>
          </a:p>
          <a:p>
            <a:pPr algn="just"/>
            <a:r>
              <a:rPr lang="ru-RU" sz="2600" dirty="0"/>
              <a:t>Попова Катажина</a:t>
            </a:r>
            <a:r>
              <a:rPr lang="bg-BG" sz="2600" dirty="0"/>
              <a:t>.  </a:t>
            </a:r>
            <a:r>
              <a:rPr lang="ru-RU" sz="2600" b="1" dirty="0"/>
              <a:t>Семантични аспекти на фразеологизмите с компонент название на храна и облекло (върху материали от българския, полския и литовския език). </a:t>
            </a:r>
            <a:r>
              <a:rPr lang="bg-BG" sz="2600" dirty="0"/>
              <a:t>Д</a:t>
            </a:r>
            <a:r>
              <a:rPr lang="ru-RU" sz="2600" dirty="0"/>
              <a:t>исертационен труд за присъждане на образователна и научна степен "доктор" по направление 2.1. Филология, Софийски университет „Св. Климент Охридски“. Дисерт. София, 1998. </a:t>
            </a:r>
            <a:r>
              <a:rPr lang="bg-BG" sz="2600" dirty="0"/>
              <a:t>- </a:t>
            </a:r>
            <a:r>
              <a:rPr lang="ru-RU" sz="2600" dirty="0"/>
              <a:t>219 с.</a:t>
            </a:r>
            <a:endParaRPr lang="bg-BG" sz="2600" dirty="0"/>
          </a:p>
          <a:p>
            <a:pPr algn="just"/>
            <a:r>
              <a:rPr lang="ru-RU" sz="2600" b="1" dirty="0"/>
              <a:t>2000</a:t>
            </a:r>
            <a:endParaRPr lang="bg-BG" sz="2600" dirty="0"/>
          </a:p>
          <a:p>
            <a:pPr algn="just"/>
            <a:r>
              <a:rPr lang="ru-RU" sz="2600" dirty="0"/>
              <a:t>Иванова Неля. </a:t>
            </a:r>
            <a:r>
              <a:rPr lang="ru-RU" sz="2600" b="1" dirty="0"/>
              <a:t>Семантика русских глагольных приставок в префиксальном словообразовании (на материале ЛСГ глаголов</a:t>
            </a:r>
            <a:r>
              <a:rPr lang="bg-BG" sz="2600" b="1" dirty="0"/>
              <a:t> трудовой деятельности</a:t>
            </a:r>
            <a:r>
              <a:rPr lang="ru-RU" sz="2600" b="1" dirty="0"/>
              <a:t>).</a:t>
            </a:r>
            <a:r>
              <a:rPr lang="ru-RU" sz="2600" dirty="0"/>
              <a:t> Диссертация на соискание ученой степени кандидата филологических наук</a:t>
            </a:r>
            <a:r>
              <a:rPr lang="ru-RU" sz="2600" i="1" dirty="0"/>
              <a:t>. </a:t>
            </a:r>
            <a:r>
              <a:rPr lang="ru-RU" sz="2600" dirty="0"/>
              <a:t>Специальность 10.02.01. – русский язык. Государственный институт русского языка им. А.С. Пушкина,  Москва, Россия. Ведущая организация: Институт русского языка им. В.В. Виноградова РАН, 2000</a:t>
            </a:r>
            <a:r>
              <a:rPr lang="bg-BG" sz="2600" dirty="0"/>
              <a:t>, - 268 с. Протокол за утвърждаване на ОНС „доктор“ </a:t>
            </a:r>
            <a:r>
              <a:rPr lang="ru-RU" sz="2600" dirty="0"/>
              <a:t>" по направление 2.1. Филология</a:t>
            </a:r>
            <a:r>
              <a:rPr lang="bg-BG" sz="2600" dirty="0"/>
              <a:t> от 13 .05. 2000, ВАК – София, България.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dirty="0"/>
              <a:t> </a:t>
            </a:r>
            <a:r>
              <a:rPr lang="bg-BG" sz="3100" dirty="0"/>
              <a:t>Защитени дисертации на преподаватели по ЧЕ по време на работата им в университета</a:t>
            </a:r>
            <a:br>
              <a:rPr lang="bg-BG" sz="3100" dirty="0"/>
            </a:br>
            <a:endParaRPr lang="bg-BG" sz="3100" dirty="0"/>
          </a:p>
        </p:txBody>
      </p:sp>
    </p:spTree>
    <p:extLst>
      <p:ext uri="{BB962C8B-B14F-4D97-AF65-F5344CB8AC3E}">
        <p14:creationId xmlns:p14="http://schemas.microsoft.com/office/powerpoint/2010/main" val="3689811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0872" y="2348880"/>
            <a:ext cx="7746959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/>
              <a:t>2012</a:t>
            </a:r>
            <a:endParaRPr lang="bg-BG" sz="2600" dirty="0"/>
          </a:p>
          <a:p>
            <a:pPr algn="just"/>
            <a:r>
              <a:rPr lang="ru-RU" sz="2600" dirty="0"/>
              <a:t>Капинова Елизавета.</a:t>
            </a:r>
            <a:r>
              <a:rPr lang="ru-RU" sz="2600" b="1" dirty="0"/>
              <a:t> Технология обучения невербальному деловому общению при изучении рус</a:t>
            </a:r>
            <a:r>
              <a:rPr lang="bg-BG" sz="2600" b="1" dirty="0"/>
              <a:t>с</a:t>
            </a:r>
            <a:r>
              <a:rPr lang="ru-RU" sz="2600" b="1" dirty="0"/>
              <a:t>кого языка в профессионально ориентированной высшей школе: </a:t>
            </a:r>
            <a:r>
              <a:rPr lang="ru-RU" sz="2600" dirty="0"/>
              <a:t>дисертационен труд за присъждане на образователната и научна степен "доктор на науките", област на висшето образование</a:t>
            </a:r>
            <a:r>
              <a:rPr lang="ru-RU" sz="2600" b="1" dirty="0"/>
              <a:t> </a:t>
            </a:r>
            <a:r>
              <a:rPr lang="ru-RU" sz="2600" dirty="0"/>
              <a:t>05.07.03 Методика на обучението</a:t>
            </a:r>
            <a:r>
              <a:rPr lang="bg-BG" sz="2600" dirty="0"/>
              <a:t>. </a:t>
            </a:r>
            <a:r>
              <a:rPr lang="ru-RU" sz="2600" dirty="0"/>
              <a:t>Софийски университет „Св. Климент Охридски“.</a:t>
            </a:r>
            <a:r>
              <a:rPr lang="bg-BG" sz="2600" dirty="0"/>
              <a:t> Факултет по славянски филологии. – 257 с.</a:t>
            </a:r>
          </a:p>
          <a:p>
            <a:pPr algn="just"/>
            <a:r>
              <a:rPr lang="ru-RU" sz="2600" b="1" dirty="0"/>
              <a:t>2016</a:t>
            </a:r>
            <a:endParaRPr lang="bg-BG" sz="2600" dirty="0"/>
          </a:p>
          <a:p>
            <a:pPr algn="just"/>
            <a:r>
              <a:rPr lang="ru-RU" sz="2600" dirty="0"/>
              <a:t>Тотева Добринка.</a:t>
            </a:r>
            <a:r>
              <a:rPr lang="ru-RU" sz="2600" b="1" dirty="0"/>
              <a:t> Езикови средства за изразяване на подбудителност в български и немски език</a:t>
            </a:r>
            <a:r>
              <a:rPr lang="ru-RU" sz="2600" dirty="0"/>
              <a:t> (съпоставително изследване в сферата на деловата туристическа комуникация)</a:t>
            </a:r>
            <a:r>
              <a:rPr lang="bg-BG" sz="2600" dirty="0"/>
              <a:t>. Д</a:t>
            </a:r>
            <a:r>
              <a:rPr lang="ru-RU" sz="2600" dirty="0"/>
              <a:t>исертационен труд за присъждане на образователна и научна степен "доктор" по направление: 2.1. Филология, научна специалност "Германски езици" (немски език). Нов български университет</a:t>
            </a:r>
            <a:r>
              <a:rPr lang="bg-BG" sz="2600" dirty="0"/>
              <a:t>,</a:t>
            </a:r>
            <a:r>
              <a:rPr lang="ru-RU" sz="2600" dirty="0"/>
              <a:t> София.</a:t>
            </a:r>
            <a:r>
              <a:rPr lang="bg-BG" sz="2600" dirty="0"/>
              <a:t> – 186 с.</a:t>
            </a:r>
          </a:p>
          <a:p>
            <a:pPr algn="just"/>
            <a:r>
              <a:rPr lang="ru-RU" sz="2600" b="1" dirty="0"/>
              <a:t>2016</a:t>
            </a:r>
            <a:endParaRPr lang="bg-BG" sz="2600" dirty="0"/>
          </a:p>
          <a:p>
            <a:pPr algn="just"/>
            <a:r>
              <a:rPr lang="ru-RU" sz="2600" dirty="0"/>
              <a:t>Стойчева Мария.  </a:t>
            </a:r>
            <a:r>
              <a:rPr lang="ru-RU" sz="2600" b="1" dirty="0"/>
              <a:t>Колаборативен подход в дистанционното обучение за изграждане и развитие на учеща общност в обучението по специализиран чужд език“. </a:t>
            </a:r>
            <a:r>
              <a:rPr lang="bg-BG" sz="2600" dirty="0"/>
              <a:t>Д</a:t>
            </a:r>
            <a:r>
              <a:rPr lang="ru-RU" sz="2600" dirty="0"/>
              <a:t>исертационен труд за присъждане на образователна и научна степен "доктор" по научна специалност  1.2. Педагогика (Теория на възпитани</a:t>
            </a:r>
            <a:r>
              <a:rPr lang="bg-BG" sz="2600" dirty="0"/>
              <a:t>е</a:t>
            </a:r>
            <a:r>
              <a:rPr lang="ru-RU" sz="2600" dirty="0"/>
              <a:t>то и дидактика - Електронно обучение)</a:t>
            </a:r>
            <a:r>
              <a:rPr lang="bg-BG" sz="2600" dirty="0"/>
              <a:t>.</a:t>
            </a:r>
            <a:r>
              <a:rPr lang="ru-RU" sz="2600" dirty="0"/>
              <a:t> Софийски университет „Св. Климент Охридски“. </a:t>
            </a:r>
            <a:r>
              <a:rPr lang="bg-BG" sz="2600" dirty="0"/>
              <a:t> Факултет по педагогика. – 206 с.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bg-BG" dirty="0"/>
              <a:t> </a:t>
            </a:r>
            <a:r>
              <a:rPr lang="bg-BG" sz="3100" dirty="0"/>
              <a:t>Защитени дисертации на преподаватели по ЧЕ по време на работата им в университета</a:t>
            </a:r>
            <a:br>
              <a:rPr lang="bg-BG" sz="3100" dirty="0"/>
            </a:br>
            <a:endParaRPr lang="bg-BG" sz="3100" dirty="0"/>
          </a:p>
        </p:txBody>
      </p:sp>
    </p:spTree>
    <p:extLst>
      <p:ext uri="{BB962C8B-B14F-4D97-AF65-F5344CB8AC3E}">
        <p14:creationId xmlns:p14="http://schemas.microsoft.com/office/powerpoint/2010/main" val="790378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3450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Проф. Неля Иванова - </a:t>
            </a:r>
            <a:r>
              <a:rPr lang="bg-BG" b="1" dirty="0"/>
              <a:t>н</a:t>
            </a:r>
            <a:r>
              <a:rPr lang="ru-RU" b="1" dirty="0"/>
              <a:t>аучен ръководител</a:t>
            </a:r>
            <a:r>
              <a:rPr lang="ru-RU" dirty="0"/>
              <a:t> на дисертационния труд на </a:t>
            </a:r>
            <a:r>
              <a:rPr lang="ru-RU" b="1" dirty="0"/>
              <a:t>Христина Соколова.</a:t>
            </a:r>
            <a:r>
              <a:rPr lang="ru-RU" dirty="0"/>
              <a:t> „</a:t>
            </a:r>
            <a:r>
              <a:rPr lang="ru-RU" b="1" dirty="0"/>
              <a:t>Операционализация на успеха в ценностните ориентации на обществата в България и Унгария /сравнително интеркултурно изследване“.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Катедра „Европеистика и международни отношения”, Русенски университет «А. Кънчев». Научна специалност 05.04.11 Общо и сравнително езикознание /интеркултурна комуникация/. Решение на Факултетен съвет на Факултета по бизнес и мениджмънт на РУ „А.  Кънчев“ от 04.12. 2014 г. Съвместно с проф. д-р Юлиана Попова. Дисертационният труд е защитен успешно през септември 2016 г.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3100" b="1" dirty="0"/>
              <a:t>НАУЧНО РЪКОВОДСТВО НА ДОКТОРАНТИ</a:t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3494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Научни постижения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710" y="2636912"/>
            <a:ext cx="3601674" cy="935698"/>
          </a:xfrm>
        </p:spPr>
        <p:txBody>
          <a:bodyPr>
            <a:normAutofit fontScale="70000" lnSpcReduction="20000"/>
          </a:bodyPr>
          <a:lstStyle/>
          <a:p>
            <a:r>
              <a:rPr lang="bg-BG" dirty="0"/>
              <a:t>Д-р Добринка Тотева, преподавател по немски език, защитава дисертационния си труд през 2016 в НБУ, София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6419" y="2636912"/>
            <a:ext cx="3601674" cy="1224136"/>
          </a:xfrm>
        </p:spPr>
        <p:txBody>
          <a:bodyPr>
            <a:normAutofit fontScale="62500" lnSpcReduction="20000"/>
          </a:bodyPr>
          <a:lstStyle/>
          <a:p>
            <a:r>
              <a:rPr lang="bg-BG" sz="2500" dirty="0"/>
              <a:t>Д-р Мария Стойчева, преподавател по френски език, води лекционни курсове в Париж, Франция, в Université Marne La Vallée,  PARIS EST, през периода 2009 – 2016 г. </a:t>
            </a:r>
          </a:p>
          <a:p>
            <a:endParaRPr lang="bg-BG" dirty="0"/>
          </a:p>
        </p:txBody>
      </p:sp>
      <p:pic>
        <p:nvPicPr>
          <p:cNvPr id="31746" name="Picture 2" descr="C:\Users\User\Desktop\ПРОЕКТ ИЗПРАТЕНИ\КНИГАТА ИЗПРАТЕНА\ЗА ИЗПРАЩАНЕ СНИМКИ\24 Д-р М. Стойчева. Изнесени лекции в Париж, Universite Marne La Vallee 2009 - 2016 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51" y="3814317"/>
            <a:ext cx="3607139" cy="27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ОЕКТ ИЗПРАТЕНИ\КНИГАТА ИЗПРАТЕНА\ЗА ИЗПРАЩАНЕ СНИМКИ\22  2016 Добринка Тотева защитава на дисертацията се в НБУ, Соф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7" y="3814317"/>
            <a:ext cx="3607139" cy="27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73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Научни монографии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05" y="2708920"/>
            <a:ext cx="4465189" cy="39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9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r>
              <a:rPr lang="bg-BG" sz="3700" dirty="0">
                <a:latin typeface="+mj-lt"/>
              </a:rPr>
              <a:t>Преподавателите по чужди езици в настоящата катедра „Чужди езици“ проф. Неля Иванова  /6/ и д-р Мариана Гоцева  /1/ са членове на редакционните колегии или рецензенти на 7 научни списания:</a:t>
            </a:r>
          </a:p>
          <a:p>
            <a:pPr lvl="0"/>
            <a:r>
              <a:rPr lang="bg-BG" sz="3700" b="1" dirty="0">
                <a:latin typeface="+mj-lt"/>
              </a:rPr>
              <a:t>„Cuadernos de Rusística</a:t>
            </a:r>
            <a:r>
              <a:rPr lang="bg-BG" sz="3700" b="1" i="1" dirty="0">
                <a:latin typeface="+mj-lt"/>
              </a:rPr>
              <a:t> Española“ - </a:t>
            </a:r>
            <a:r>
              <a:rPr lang="bg-BG" sz="3700" i="1" dirty="0">
                <a:latin typeface="+mj-lt"/>
              </a:rPr>
              <a:t>филология</a:t>
            </a:r>
            <a:r>
              <a:rPr lang="bg-BG" sz="3700" b="1" i="1" dirty="0">
                <a:latin typeface="+mj-lt"/>
              </a:rPr>
              <a:t>, </a:t>
            </a:r>
            <a:r>
              <a:rPr lang="bg-BG" sz="3700" i="1" dirty="0">
                <a:latin typeface="+mj-lt"/>
              </a:rPr>
              <a:t>ISSN</a:t>
            </a:r>
            <a:r>
              <a:rPr lang="bg-BG" sz="3700" dirty="0">
                <a:latin typeface="+mj-lt"/>
              </a:rPr>
              <a:t>: 2340-8146,2340-8146,1698-322X</a:t>
            </a:r>
            <a:r>
              <a:rPr lang="en-US" sz="3700" dirty="0">
                <a:latin typeface="+mj-lt"/>
              </a:rPr>
              <a:t>, </a:t>
            </a:r>
            <a:r>
              <a:rPr lang="bg-BG" sz="3700" dirty="0">
                <a:latin typeface="+mj-lt"/>
              </a:rPr>
              <a:t>издание на Университета на Гранада – Испания</a:t>
            </a:r>
            <a:r>
              <a:rPr lang="bg-BG" sz="3700" b="1" dirty="0">
                <a:latin typeface="+mj-lt"/>
              </a:rPr>
              <a:t>;</a:t>
            </a:r>
            <a:r>
              <a:rPr lang="bg-BG" sz="3700" dirty="0">
                <a:latin typeface="+mj-lt"/>
              </a:rPr>
              <a:t> индексира се </a:t>
            </a:r>
            <a:r>
              <a:rPr lang="bg-BG" sz="3700" u="sng" dirty="0">
                <a:latin typeface="+mj-lt"/>
                <a:hlinkClick r:id="rId2"/>
              </a:rPr>
              <a:t>в </a:t>
            </a:r>
            <a:r>
              <a:rPr lang="en-US" sz="3700" dirty="0">
                <a:latin typeface="+mj-lt"/>
                <a:hlinkClick r:id="rId2"/>
              </a:rPr>
              <a:t>Web of Science</a:t>
            </a:r>
            <a:r>
              <a:rPr lang="bg-BG" sz="3700" dirty="0">
                <a:latin typeface="+mj-lt"/>
                <a:hlinkClick r:id="rId2"/>
              </a:rPr>
              <a:t>,</a:t>
            </a:r>
            <a:r>
              <a:rPr lang="bg-BG" sz="3700" u="sng" dirty="0">
                <a:latin typeface="+mj-lt"/>
                <a:hlinkClick r:id="rId2"/>
              </a:rPr>
              <a:t> Emerging Sources Citation Index</a:t>
            </a:r>
            <a:r>
              <a:rPr lang="bg-BG" sz="3700" dirty="0">
                <a:latin typeface="+mj-lt"/>
              </a:rPr>
              <a:t>, </a:t>
            </a:r>
            <a:r>
              <a:rPr lang="bg-BG" sz="3700" u="sng" dirty="0">
                <a:latin typeface="+mj-lt"/>
                <a:hlinkClick r:id="rId3"/>
              </a:rPr>
              <a:t>MLA</a:t>
            </a:r>
            <a:r>
              <a:rPr lang="en-US" sz="3700" u="sng" dirty="0">
                <a:latin typeface="+mj-lt"/>
                <a:hlinkClick r:id="rId3"/>
              </a:rPr>
              <a:t> - </a:t>
            </a:r>
            <a:r>
              <a:rPr lang="bg-BG" sz="3700" u="sng" dirty="0">
                <a:latin typeface="+mj-lt"/>
                <a:hlinkClick r:id="rId3"/>
              </a:rPr>
              <a:t>Modern Language Association Database</a:t>
            </a:r>
            <a:r>
              <a:rPr lang="bg-BG" sz="3700" dirty="0">
                <a:latin typeface="+mj-lt"/>
              </a:rPr>
              <a:t>, </a:t>
            </a:r>
            <a:r>
              <a:rPr lang="bg-BG" sz="3700" u="sng" dirty="0">
                <a:latin typeface="+mj-lt"/>
                <a:hlinkClick r:id="rId4"/>
              </a:rPr>
              <a:t>DOAJ</a:t>
            </a:r>
            <a:r>
              <a:rPr lang="bg-BG" sz="3700" dirty="0">
                <a:latin typeface="+mj-lt"/>
              </a:rPr>
              <a:t>, </a:t>
            </a:r>
            <a:r>
              <a:rPr lang="bg-BG" sz="3700" u="sng" dirty="0">
                <a:latin typeface="+mj-lt"/>
                <a:hlinkClick r:id="rId5"/>
              </a:rPr>
              <a:t>DIALNET</a:t>
            </a:r>
            <a:r>
              <a:rPr lang="bg-BG" sz="3700" dirty="0">
                <a:latin typeface="+mj-lt"/>
              </a:rPr>
              <a:t> ;</a:t>
            </a:r>
          </a:p>
          <a:p>
            <a:pPr lvl="0"/>
            <a:r>
              <a:rPr lang="bg-BG" sz="3700" dirty="0">
                <a:latin typeface="+mj-lt"/>
              </a:rPr>
              <a:t>електронно научно-педагогическо  списание „</a:t>
            </a:r>
            <a:r>
              <a:rPr lang="bg-BG" sz="3700" b="1" dirty="0">
                <a:latin typeface="+mj-lt"/>
              </a:rPr>
              <a:t>Magister Dixit” </a:t>
            </a:r>
            <a:r>
              <a:rPr lang="bg-BG" sz="3700" dirty="0">
                <a:latin typeface="+mj-lt"/>
              </a:rPr>
              <a:t>ISSN 2226-2156,</a:t>
            </a:r>
            <a:r>
              <a:rPr lang="bg-BG" sz="3700" b="1" dirty="0">
                <a:latin typeface="+mj-lt"/>
              </a:rPr>
              <a:t> </a:t>
            </a:r>
            <a:r>
              <a:rPr lang="bg-BG" sz="3700" dirty="0">
                <a:latin typeface="+mj-lt"/>
              </a:rPr>
              <a:t>индексира се в</a:t>
            </a:r>
            <a:r>
              <a:rPr lang="bg-BG" sz="3700" b="1" dirty="0">
                <a:latin typeface="+mj-lt"/>
              </a:rPr>
              <a:t> </a:t>
            </a:r>
            <a:r>
              <a:rPr lang="bg-BG" sz="3700" dirty="0">
                <a:latin typeface="+mj-lt"/>
              </a:rPr>
              <a:t>Google Scholar;</a:t>
            </a:r>
          </a:p>
          <a:p>
            <a:pPr lvl="0"/>
            <a:r>
              <a:rPr lang="bg-BG" sz="3700" dirty="0">
                <a:latin typeface="+mj-lt"/>
              </a:rPr>
              <a:t>електронно аналитично списание </a:t>
            </a:r>
            <a:r>
              <a:rPr lang="bg-BG" sz="3700" b="1" dirty="0">
                <a:latin typeface="+mj-lt"/>
              </a:rPr>
              <a:t>„Crede Experto</a:t>
            </a:r>
            <a:r>
              <a:rPr lang="bg-BG" sz="3700" dirty="0">
                <a:latin typeface="+mj-lt"/>
              </a:rPr>
              <a:t>”: transport, society, education, language. ISSN 2312-1327, индексира се с ERIH /European Reference Index for the Humanities/</a:t>
            </a:r>
          </a:p>
          <a:p>
            <a:pPr lvl="0"/>
            <a:r>
              <a:rPr lang="bg-BG" sz="3700" dirty="0">
                <a:latin typeface="+mj-lt"/>
              </a:rPr>
              <a:t>научно списание „</a:t>
            </a:r>
            <a:r>
              <a:rPr lang="bg-BG" sz="3700" b="1" dirty="0">
                <a:latin typeface="+mj-lt"/>
              </a:rPr>
              <a:t>Верхневолжский филологический вестник</a:t>
            </a:r>
            <a:r>
              <a:rPr lang="bg-BG" sz="3700" dirty="0">
                <a:latin typeface="+mj-lt"/>
              </a:rPr>
              <a:t>” /Русия/,  – езикознание, литературознание, културология,  индексира се в РИНЦ /Российский индекс научного цитирования/;</a:t>
            </a:r>
          </a:p>
          <a:p>
            <a:pPr lvl="0"/>
            <a:r>
              <a:rPr lang="bg-BG" sz="3700" dirty="0">
                <a:latin typeface="+mj-lt"/>
              </a:rPr>
              <a:t>научно списание </a:t>
            </a:r>
            <a:r>
              <a:rPr lang="bg-BG" sz="3700" b="1" dirty="0">
                <a:latin typeface="+mj-lt"/>
              </a:rPr>
              <a:t>Journal of Applied Linguistic and Intercultural Studies</a:t>
            </a:r>
            <a:r>
              <a:rPr lang="en-US" sz="3700" dirty="0">
                <a:latin typeface="+mj-lt"/>
              </a:rPr>
              <a:t>.  ISSN 2603 – 3291</a:t>
            </a:r>
            <a:r>
              <a:rPr lang="bg-BG" sz="3700" dirty="0">
                <a:latin typeface="+mj-lt"/>
              </a:rPr>
              <a:t>, в Националния референтен списък на НАЦИД, България;</a:t>
            </a:r>
          </a:p>
          <a:p>
            <a:pPr lvl="0"/>
            <a:r>
              <a:rPr lang="bg-BG" sz="3700" dirty="0">
                <a:latin typeface="+mj-lt"/>
              </a:rPr>
              <a:t>научно списание</a:t>
            </a:r>
            <a:r>
              <a:rPr lang="bg-BG" sz="3700" b="1" dirty="0">
                <a:latin typeface="+mj-lt"/>
              </a:rPr>
              <a:t> „Болгарская русистика</a:t>
            </a:r>
            <a:r>
              <a:rPr lang="bg-BG" sz="3700" dirty="0">
                <a:latin typeface="+mj-lt"/>
              </a:rPr>
              <a:t>“, орган на Дружеството на русистите в България;</a:t>
            </a:r>
          </a:p>
          <a:p>
            <a:r>
              <a:rPr lang="bg-BG" sz="3700" dirty="0">
                <a:latin typeface="+mj-lt"/>
              </a:rPr>
              <a:t> </a:t>
            </a:r>
            <a:r>
              <a:rPr lang="bg-BG" sz="3700" b="1" dirty="0">
                <a:latin typeface="+mj-lt"/>
              </a:rPr>
              <a:t>„International Journal of Language and Linguistics“ </a:t>
            </a:r>
            <a:r>
              <a:rPr lang="bg-BG" sz="3700" dirty="0">
                <a:latin typeface="+mj-lt"/>
              </a:rPr>
              <a:t>ISSN Print: 2330-0205; ISSN Online: 2330-0221 </a:t>
            </a:r>
            <a:r>
              <a:rPr lang="bg-BG" sz="3700" u="sng" dirty="0">
                <a:latin typeface="+mj-lt"/>
                <a:hlinkClick r:id="rId6"/>
              </a:rPr>
              <a:t>http://w</a:t>
            </a:r>
          </a:p>
          <a:p>
            <a:pPr marL="0" indent="0">
              <a:buNone/>
            </a:pPr>
            <a:r>
              <a:rPr lang="bg-BG" sz="3700" u="sng" dirty="0">
                <a:latin typeface="+mj-lt"/>
                <a:hlinkClick r:id="rId6"/>
              </a:rPr>
              <a:t>ww.sciencepublishinggroup.com/j/ijll</a:t>
            </a:r>
            <a:r>
              <a:rPr lang="bg-BG" sz="3700" u="sng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bg-BG" sz="3700" dirty="0">
                <a:latin typeface="+mj-lt"/>
              </a:rPr>
              <a:t>Участия в научни журита с експертни оценки при защита на дисертационни трудове и заемане на академични длъжности  за периода 2021 – 2023 - 5  </a:t>
            </a:r>
            <a:r>
              <a:rPr lang="bg-BG" sz="3700">
                <a:latin typeface="+mj-lt"/>
              </a:rPr>
              <a:t>за периода, 27 – от 2014 г.</a:t>
            </a:r>
            <a:endParaRPr lang="bg-BG" sz="3700" dirty="0">
              <a:latin typeface="+mj-lt"/>
            </a:endParaRPr>
          </a:p>
          <a:p>
            <a:pPr marL="0" indent="0">
              <a:buNone/>
            </a:pPr>
            <a:r>
              <a:rPr lang="bg-BG" sz="3700" dirty="0">
                <a:latin typeface="+mj-lt"/>
              </a:rPr>
              <a:t>Рецензии на научноизследователски проекти на други университети.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Глава 4. Катедра „Чужди езици“ днес. </a:t>
            </a:r>
            <a:br>
              <a:rPr lang="bg-BG" sz="2800" dirty="0"/>
            </a:br>
            <a:r>
              <a:rPr lang="bg-BG" sz="2800" dirty="0"/>
              <a:t>научна експертна дейност </a:t>
            </a:r>
          </a:p>
        </p:txBody>
      </p:sp>
    </p:spTree>
    <p:extLst>
      <p:ext uri="{BB962C8B-B14F-4D97-AF65-F5344CB8AC3E}">
        <p14:creationId xmlns:p14="http://schemas.microsoft.com/office/powerpoint/2010/main" val="709959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632"/>
            <a:ext cx="8229600" cy="1252728"/>
          </a:xfrm>
        </p:spPr>
        <p:txBody>
          <a:bodyPr>
            <a:noAutofit/>
          </a:bodyPr>
          <a:lstStyle/>
          <a:p>
            <a:br>
              <a:rPr lang="bg-BG" sz="2800" dirty="0"/>
            </a:br>
            <a:br>
              <a:rPr lang="bg-BG" sz="2000" dirty="0"/>
            </a:br>
            <a:r>
              <a:rPr lang="bg-BG" sz="2000" dirty="0"/>
              <a:t>Глава 5. Студентите в ЧЕО в университета. Постижения</a:t>
            </a:r>
            <a:br>
              <a:rPr lang="bg-BG" sz="2000" dirty="0"/>
            </a:br>
            <a:r>
              <a:rPr lang="bg-BG" sz="1800" b="1" dirty="0"/>
              <a:t>Първи изпит за международно признат сертификат за владеене на руски език за нивото „мениджър на туристическа фирма“ на наши студенти </a:t>
            </a:r>
            <a:br>
              <a:rPr lang="bg-BG" sz="1800" b="1" dirty="0"/>
            </a:br>
            <a:endParaRPr lang="bg-BG" sz="1800" b="1" dirty="0"/>
          </a:p>
        </p:txBody>
      </p:sp>
      <p:pic>
        <p:nvPicPr>
          <p:cNvPr id="27650" name="Picture 2" descr="C:\Users\User\Desktop\ПРОЕКТ ИЗПРАТЕНИ\КНИГАТА ИЗПРАТЕНА\ЗА ИЗПРАЩАНЕ СНИМКИ\18 Университет Проф д-р А Златаров - Бургас - първи в света с изпит за международен сертификат за туристическия бизнес  по руски ези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97469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ПРОЕКТ ИЗПРАТЕНИ\КНИГАТА ИЗПРАТЕНА\ЗА ИЗПРАЩАНЕ СНИМКИ\19 Студентите от сп Туризъм след изпита за международен сертификат по руски език с доц. д-р Неля Иванов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97469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4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686" y="2348880"/>
            <a:ext cx="7790627" cy="4365104"/>
          </a:xfrm>
        </p:spPr>
        <p:txBody>
          <a:bodyPr>
            <a:normAutofit fontScale="47500" lnSpcReduction="20000"/>
          </a:bodyPr>
          <a:lstStyle/>
          <a:p>
            <a:pPr marL="301943" lvl="1" indent="0">
              <a:buNone/>
            </a:pPr>
            <a:r>
              <a:rPr lang="bg-BG" sz="3400" dirty="0"/>
              <a:t>Съдържание на Глава 1:</a:t>
            </a:r>
          </a:p>
          <a:p>
            <a:pPr lvl="1"/>
            <a:r>
              <a:rPr lang="bg-BG" sz="3400" dirty="0"/>
              <a:t>Към началото. Бургас през 60-те години на 20 век  </a:t>
            </a:r>
          </a:p>
          <a:p>
            <a:pPr lvl="1"/>
            <a:r>
              <a:rPr lang="bg-BG" sz="3400" dirty="0"/>
              <a:t>Началото на университета. Паметни дати</a:t>
            </a:r>
          </a:p>
          <a:p>
            <a:pPr lvl="1"/>
            <a:r>
              <a:rPr lang="bg-BG" sz="3400" dirty="0"/>
              <a:t>Основаване на катедра „Чужди езици“. Първи преподаватели</a:t>
            </a:r>
          </a:p>
          <a:p>
            <a:pPr lvl="1"/>
            <a:r>
              <a:rPr lang="bg-BG" sz="3400" dirty="0"/>
              <a:t>Изграждане на чуждоезиковото обучение в университета. Катедра „Чужди езици“ през 1963 – 1995 г.</a:t>
            </a:r>
          </a:p>
          <a:p>
            <a:pPr lvl="1"/>
            <a:r>
              <a:rPr lang="bg-BG" sz="3400" dirty="0"/>
              <a:t>Учебна дейност - цели, принципи и приоритети</a:t>
            </a:r>
          </a:p>
          <a:p>
            <a:pPr lvl="1"/>
            <a:r>
              <a:rPr lang="bg-BG" sz="3400" dirty="0"/>
              <a:t>Начин на преподаване. Методически новости</a:t>
            </a:r>
          </a:p>
          <a:p>
            <a:pPr lvl="1"/>
            <a:r>
              <a:rPr lang="bg-BG" sz="3400" dirty="0"/>
              <a:t>Учебно съдържание. Учебна литература</a:t>
            </a:r>
          </a:p>
          <a:p>
            <a:pPr lvl="1"/>
            <a:r>
              <a:rPr lang="bg-BG" sz="3400" dirty="0"/>
              <a:t>Организация на учебния процес. Организационен живот на катедрата </a:t>
            </a:r>
          </a:p>
          <a:p>
            <a:pPr lvl="1"/>
            <a:r>
              <a:rPr lang="bg-BG" sz="3400" dirty="0"/>
              <a:t>Професионално сътрудничество</a:t>
            </a:r>
          </a:p>
          <a:p>
            <a:pPr lvl="1"/>
            <a:r>
              <a:rPr lang="bg-BG" sz="3400" dirty="0"/>
              <a:t>Научно развитие</a:t>
            </a:r>
          </a:p>
          <a:p>
            <a:pPr lvl="1"/>
            <a:r>
              <a:rPr lang="bg-BG" sz="3400" dirty="0"/>
              <a:t>Експертна дейност</a:t>
            </a:r>
          </a:p>
          <a:p>
            <a:pPr lvl="1"/>
            <a:r>
              <a:rPr lang="bg-BG" sz="3400" dirty="0"/>
              <a:t>Обществена и възпитателна дейност</a:t>
            </a:r>
            <a:endParaRPr lang="en-US" sz="3400" dirty="0"/>
          </a:p>
          <a:p>
            <a:pPr lvl="1"/>
            <a:r>
              <a:rPr lang="bg-BG" sz="3400" dirty="0"/>
              <a:t>Нови насоки на развитие - разширяване на учебното съдържание, нови форми на преподаване,  научноизследователски теми, преподаватели</a:t>
            </a:r>
            <a:endParaRPr lang="en-US" sz="3400" dirty="0"/>
          </a:p>
          <a:p>
            <a:pPr lvl="1"/>
            <a:r>
              <a:rPr lang="bg-BG" sz="3400" dirty="0"/>
              <a:t>Модернизиране на чуждоезиковото обучение. Нови преподаватели, специалности и технически средства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dirty="0"/>
              <a:t>Глава 1. Чуждоезиковото обучение – част от изграждането и развитието на университета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795570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/>
              <a:t>Изнесено обучение на студенти от Казахстан по Английски език и 2 лекционни дисциплини /“Теория на езика“ и „Методика на обучението по английски език“/ в катедра „Чужди езици“ през 2022 г. </a:t>
            </a:r>
          </a:p>
        </p:txBody>
      </p:sp>
      <p:pic>
        <p:nvPicPr>
          <p:cNvPr id="26626" name="Picture 2" descr="C:\Users\User\Desktop\ПРОЕКТ ИЗПРАТЕНИ\КНИГАТА ИЗПРАТЕНА\ЗА ИЗПРАЩАНЕ СНИМКИ\28 Студентите от Казахстан на изнесено обучение към катедра Чужди езиц през 2022 г.  с проф. Н. Иванова, ас. И. Соколов и ас. З. Нико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83" y="2852936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82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Научен стаж на докторантката Оксана Алексеева от Държавния университет „Н. Гумильов“, Астана, Казахстан, в катедра „Чужди езици“ през 2022 г.</a:t>
            </a:r>
          </a:p>
        </p:txBody>
      </p:sp>
      <p:pic>
        <p:nvPicPr>
          <p:cNvPr id="29698" name="Picture 2" descr="C:\Users\User\Desktop\ПРОЕКТ ИЗПРАТЕНИ\КНИГАТА ИЗПРАТЕНА\ЗА ИЗПРАЩАНЕ СНИМКИ\29 Докторантката Оксана Алексеева по време на научния стаж  в университета с научния ръководител проф. Неля Иванова 2022 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9019" y="2551641"/>
            <a:ext cx="43659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22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Съставяне на международни студентски поетически сборници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304" y="3026061"/>
            <a:ext cx="3800946" cy="954171"/>
          </a:xfrm>
        </p:spPr>
        <p:txBody>
          <a:bodyPr>
            <a:normAutofit fontScale="47500" lnSpcReduction="20000"/>
          </a:bodyPr>
          <a:lstStyle/>
          <a:p>
            <a:r>
              <a:rPr lang="bg-BG" sz="2600" dirty="0"/>
              <a:t>Студентите от  Института по чужди езици на Московския градски педагогически университет, участвали в юбилейния студентски поетически сборник „Приятели“ на нашия университет, позират с получените авторски екземпляри през 2013 г. </a:t>
            </a:r>
          </a:p>
          <a:p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996" y="1620797"/>
            <a:ext cx="3822192" cy="2386578"/>
          </a:xfrm>
        </p:spPr>
        <p:txBody>
          <a:bodyPr>
            <a:noAutofit/>
          </a:bodyPr>
          <a:lstStyle/>
          <a:p>
            <a:pPr algn="just"/>
            <a:r>
              <a:rPr lang="bg-BG" sz="1200" dirty="0"/>
              <a:t>Студентите Иванка Драгиева /”Българска филология /, Анелия Байгънова /“Българска филология“/, Грета Коцева /НУПЧЕ/, Лили Акопян /“Психология на кризисните ситуации“/, Анна Червенкова /”Българска филология /” , участваха със свои авторски творби в сборника „Обо всем понемногу“ през  2015 г.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pic>
        <p:nvPicPr>
          <p:cNvPr id="32770" name="Picture 2" descr="C:\Users\User\Desktop\ПРОЕКТ ИЗПРАТЕНИ\КНИГАТА ИЗПРАТЕНА\ЗА ИЗПРАЩАНЕ СНИМКИ\30 Студентите от Москва, участвали в нашия поетически сборник Приятели, със своите авторски екземпляр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25" y="4103271"/>
            <a:ext cx="3819525" cy="25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NE PIPAI!!!\12250642_1155437161150558_503301219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1" y="3609258"/>
            <a:ext cx="4299595" cy="3029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0282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Участие в международен конкурс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84376" y="3072384"/>
            <a:ext cx="4104454" cy="34472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bg-BG" i="1" dirty="0"/>
              <a:t>Студентката Светлана Делибозогло от специалност „Туризъм“ участва със свой </a:t>
            </a:r>
            <a:r>
              <a:rPr lang="bg-BG" b="1" i="1" dirty="0"/>
              <a:t>видеофилм в конкурса</a:t>
            </a:r>
            <a:r>
              <a:rPr lang="bg-BG" i="1" dirty="0"/>
              <a:t> </a:t>
            </a:r>
            <a:r>
              <a:rPr lang="bg-BG" b="1" i="1" dirty="0"/>
              <a:t>„Почитаем Пушкина</a:t>
            </a:r>
            <a:r>
              <a:rPr lang="bg-BG" i="1" dirty="0"/>
              <a:t>“, организиран от асоциацията „Руско наследство“, Тунис, през 2021 г.  Видеофилмът представляваше интервю с чужденци от най-различни страни, посетители на двореца Равадиново. Всички разказваха непринудено и спонтанно за поета. За прекрасната идея и оригиналното изпълнение Светлана получи сертификат.</a:t>
            </a:r>
            <a:endParaRPr lang="bg-B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58953"/>
              </p:ext>
            </p:extLst>
          </p:nvPr>
        </p:nvGraphicFramePr>
        <p:xfrm>
          <a:off x="539552" y="2276872"/>
          <a:ext cx="3612387" cy="433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8019773" imgH="5667202" progId="AcroExch.Document.7">
                  <p:embed/>
                </p:oleObj>
              </mc:Choice>
              <mc:Fallback>
                <p:oleObj name="Acrobat Document" r:id="rId3" imgW="8019773" imgH="566720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276872"/>
                        <a:ext cx="3612387" cy="433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068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80928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g-BG" i="1" dirty="0"/>
              <a:t>Студентът от бакалавърска степен на специалността „Българска филология“ </a:t>
            </a:r>
            <a:r>
              <a:rPr lang="bg-BG" b="1" i="1" dirty="0"/>
              <a:t>Владислав Бонев </a:t>
            </a:r>
            <a:r>
              <a:rPr lang="bg-BG" i="1" dirty="0"/>
              <a:t>през май 2023 г. получи първа награда в </a:t>
            </a:r>
            <a:r>
              <a:rPr lang="bg-BG" b="1" i="1" dirty="0"/>
              <a:t>конкурса за превод на къс разказ от български на чужд</a:t>
            </a:r>
            <a:r>
              <a:rPr lang="bg-BG" i="1" dirty="0"/>
              <a:t> </a:t>
            </a:r>
            <a:r>
              <a:rPr lang="bg-BG" dirty="0"/>
              <a:t>(английски, немски, френски, испански, руски) </a:t>
            </a:r>
            <a:r>
              <a:rPr lang="bg-BG" b="1" i="1" dirty="0"/>
              <a:t>език,</a:t>
            </a:r>
            <a:r>
              <a:rPr lang="bg-BG" i="1" dirty="0"/>
              <a:t> организиран от департаменти „Чужди езици и култури“ и „Нова българистика“ на Нов български университет – София.  </a:t>
            </a:r>
            <a:r>
              <a:rPr lang="bg-BG" dirty="0"/>
              <a:t>В конкурса участваха студенти-бакалаври от НБУ и други университети от страната. Участниците можеха да избират за превод един от следните два разказа: „Сватбата на брат ми“ от Ваня Константинова и „Силва“ от Северина </a:t>
            </a:r>
            <a:r>
              <a:rPr lang="bg-BG" dirty="0" err="1"/>
              <a:t>Самоковлийска</a:t>
            </a:r>
            <a:r>
              <a:rPr lang="bg-BG" dirty="0"/>
              <a:t>.</a:t>
            </a:r>
          </a:p>
          <a:p>
            <a:pPr marL="0" indent="0" algn="just">
              <a:buNone/>
            </a:pPr>
            <a:endParaRPr lang="bg-BG" dirty="0"/>
          </a:p>
          <a:p>
            <a:pPr algn="just"/>
            <a:r>
              <a:rPr lang="bg-BG" i="1" dirty="0"/>
              <a:t>     Владислав зае </a:t>
            </a:r>
            <a:r>
              <a:rPr lang="bg-BG" b="1" i="1" dirty="0"/>
              <a:t>първо място в конкурса с превод </a:t>
            </a:r>
            <a:r>
              <a:rPr lang="bg-BG" i="1" dirty="0"/>
              <a:t>на разказа </a:t>
            </a:r>
            <a:r>
              <a:rPr lang="bg-BG" dirty="0"/>
              <a:t>„Силва“ от Северина Самоковлийска </a:t>
            </a:r>
            <a:r>
              <a:rPr lang="bg-BG" i="1" dirty="0"/>
              <a:t>на руски език. </a:t>
            </a:r>
            <a:endParaRPr lang="bg-BG" dirty="0"/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Първо място в междууниверситетски конкурс за превод на къс разказ през 2023 г.</a:t>
            </a:r>
          </a:p>
        </p:txBody>
      </p:sp>
    </p:spTree>
    <p:extLst>
      <p:ext uri="{BB962C8B-B14F-4D97-AF65-F5344CB8AC3E}">
        <p14:creationId xmlns:p14="http://schemas.microsoft.com/office/powerpoint/2010/main" val="905399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80928"/>
            <a:ext cx="7408333" cy="43147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g-BG" sz="2600" b="1" dirty="0"/>
              <a:t>Д-р Минка Параскевова</a:t>
            </a:r>
            <a:r>
              <a:rPr lang="bg-BG" sz="2600" dirty="0"/>
              <a:t>, преподавателка по английски език“, е автор на 3 книги: „Разкази за жени“ </a:t>
            </a:r>
            <a:r>
              <a:rPr lang="en-US" sz="2600" dirty="0"/>
              <a:t>(</a:t>
            </a:r>
            <a:r>
              <a:rPr lang="bg-BG" sz="2600" dirty="0"/>
              <a:t>2020</a:t>
            </a:r>
            <a:r>
              <a:rPr lang="en-US" sz="2600" dirty="0"/>
              <a:t>)</a:t>
            </a:r>
            <a:r>
              <a:rPr lang="bg-BG" sz="2600" dirty="0"/>
              <a:t>, „Коледа на колела“ </a:t>
            </a:r>
            <a:r>
              <a:rPr lang="en-US" sz="2600" dirty="0"/>
              <a:t>(</a:t>
            </a:r>
            <a:r>
              <a:rPr lang="bg-BG" sz="2600" dirty="0"/>
              <a:t>2021</a:t>
            </a:r>
            <a:r>
              <a:rPr lang="en-US" sz="2600" dirty="0"/>
              <a:t>)</a:t>
            </a:r>
            <a:r>
              <a:rPr lang="bg-BG" sz="2600" dirty="0"/>
              <a:t>, „Историите на Вики и мама“ </a:t>
            </a:r>
            <a:r>
              <a:rPr lang="en-US" sz="2600" dirty="0"/>
              <a:t>(</a:t>
            </a:r>
            <a:r>
              <a:rPr lang="bg-BG" sz="2600" dirty="0"/>
              <a:t>2022</a:t>
            </a:r>
            <a:r>
              <a:rPr lang="en-US" sz="2600" dirty="0"/>
              <a:t>)</a:t>
            </a:r>
            <a:r>
              <a:rPr lang="bg-BG" sz="2600" dirty="0"/>
              <a:t>. </a:t>
            </a:r>
          </a:p>
          <a:p>
            <a:pPr algn="just"/>
            <a:r>
              <a:rPr lang="bg-BG" sz="2600" dirty="0"/>
              <a:t> </a:t>
            </a:r>
            <a:r>
              <a:rPr lang="bg-BG" sz="2600" b="1" dirty="0"/>
              <a:t>Мариана Генджова</a:t>
            </a:r>
            <a:r>
              <a:rPr lang="bg-BG" sz="2600" dirty="0"/>
              <a:t>, преподавателка по английски език в ЦУРК, ИМТ, ДЕО има издадени 7 стихосбирки: „Влюбване“ </a:t>
            </a:r>
            <a:r>
              <a:rPr lang="en-US" sz="2600" dirty="0"/>
              <a:t>(</a:t>
            </a:r>
            <a:r>
              <a:rPr lang="bg-BG" sz="2600" dirty="0"/>
              <a:t>2011</a:t>
            </a:r>
            <a:r>
              <a:rPr lang="en-US" sz="2600" dirty="0"/>
              <a:t>)</a:t>
            </a:r>
            <a:r>
              <a:rPr lang="bg-BG" sz="2600" dirty="0"/>
              <a:t>, „Да остане следа“</a:t>
            </a:r>
            <a:r>
              <a:rPr lang="en-US" sz="2600" dirty="0"/>
              <a:t> (</a:t>
            </a:r>
            <a:r>
              <a:rPr lang="bg-BG" sz="2600" dirty="0"/>
              <a:t>2013</a:t>
            </a:r>
            <a:r>
              <a:rPr lang="en-US" sz="2600" dirty="0"/>
              <a:t>)</a:t>
            </a:r>
            <a:r>
              <a:rPr lang="bg-BG" sz="2600" dirty="0"/>
              <a:t>, „Осъзнато“</a:t>
            </a:r>
            <a:r>
              <a:rPr lang="en-US" sz="2600" dirty="0"/>
              <a:t> (</a:t>
            </a:r>
            <a:r>
              <a:rPr lang="bg-BG" sz="2600" dirty="0"/>
              <a:t>2014</a:t>
            </a:r>
            <a:r>
              <a:rPr lang="en-US" sz="2600" dirty="0"/>
              <a:t>)</a:t>
            </a:r>
            <a:r>
              <a:rPr lang="bg-BG" sz="2600" dirty="0"/>
              <a:t>, „Откровения“</a:t>
            </a:r>
            <a:r>
              <a:rPr lang="en-US" sz="2600" dirty="0"/>
              <a:t>(</a:t>
            </a:r>
            <a:r>
              <a:rPr lang="bg-BG" sz="2600" dirty="0"/>
              <a:t>2016</a:t>
            </a:r>
            <a:r>
              <a:rPr lang="en-US" sz="2600" dirty="0"/>
              <a:t>)</a:t>
            </a:r>
            <a:r>
              <a:rPr lang="bg-BG" sz="2600" dirty="0"/>
              <a:t>, „Съвремие“</a:t>
            </a:r>
            <a:r>
              <a:rPr lang="en-US" sz="2600" dirty="0"/>
              <a:t> (</a:t>
            </a:r>
            <a:r>
              <a:rPr lang="bg-BG" sz="2600" dirty="0"/>
              <a:t>2017</a:t>
            </a:r>
            <a:r>
              <a:rPr lang="en-US" sz="2600" dirty="0"/>
              <a:t>)</a:t>
            </a:r>
            <a:r>
              <a:rPr lang="bg-BG" sz="2600" dirty="0"/>
              <a:t>,“Изповеди“</a:t>
            </a:r>
            <a:r>
              <a:rPr lang="en-US" sz="2600" dirty="0"/>
              <a:t> (</a:t>
            </a:r>
            <a:r>
              <a:rPr lang="bg-BG" sz="2600" dirty="0"/>
              <a:t>2018</a:t>
            </a:r>
            <a:r>
              <a:rPr lang="en-US" sz="2600" dirty="0"/>
              <a:t>)</a:t>
            </a:r>
            <a:r>
              <a:rPr lang="bg-BG" sz="2600" dirty="0"/>
              <a:t>, „Не съм от този свят“ </a:t>
            </a:r>
            <a:r>
              <a:rPr lang="en-US" sz="2600" dirty="0"/>
              <a:t>(</a:t>
            </a:r>
            <a:r>
              <a:rPr lang="bg-BG" sz="2600" dirty="0"/>
              <a:t>2020</a:t>
            </a:r>
            <a:r>
              <a:rPr lang="en-US" sz="2600" dirty="0"/>
              <a:t>)</a:t>
            </a:r>
            <a:r>
              <a:rPr lang="bg-BG" sz="2600" dirty="0"/>
              <a:t>.</a:t>
            </a:r>
          </a:p>
          <a:p>
            <a:pPr algn="just"/>
            <a:r>
              <a:rPr lang="bg-BG" sz="2600" dirty="0"/>
              <a:t>Преводачески талант имат </a:t>
            </a:r>
            <a:r>
              <a:rPr lang="bg-BG" sz="2600" b="1" dirty="0"/>
              <a:t>Веселин Чуковски, Ренате Богданова, Веселин Бандармалиев, Грозданка Драгоева-Тальская, Иван Соколов, Райна Димова</a:t>
            </a:r>
            <a:r>
              <a:rPr lang="bg-BG" sz="2600" dirty="0"/>
              <a:t>. Те превеждат художествени произведения, пиеси, субтитри на филми, научни и научно-популярни статии и книги.</a:t>
            </a:r>
          </a:p>
          <a:p>
            <a:pPr algn="just"/>
            <a:r>
              <a:rPr lang="bg-BG" sz="2600" b="1" dirty="0"/>
              <a:t>Райна Димова </a:t>
            </a:r>
            <a:r>
              <a:rPr lang="bg-BG" sz="2600" dirty="0"/>
              <a:t>участва в театрални постановки.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dirty="0"/>
              <a:t>Глава 6. Преподавателите по чужди езици и изкуството</a:t>
            </a:r>
            <a:r>
              <a:rPr lang="bg-BG" sz="2800" dirty="0"/>
              <a:t>. </a:t>
            </a:r>
            <a:r>
              <a:rPr lang="bg-BG" sz="2800" b="1" dirty="0"/>
              <a:t>Преподаватели – творци</a:t>
            </a:r>
            <a:br>
              <a:rPr lang="bg-BG" sz="2800" dirty="0"/>
            </a:b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557612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564904"/>
            <a:ext cx="7408333" cy="4137323"/>
          </a:xfrm>
        </p:spPr>
        <p:txBody>
          <a:bodyPr/>
          <a:lstStyle/>
          <a:p>
            <a:pPr algn="just"/>
            <a:r>
              <a:rPr lang="bg-BG" dirty="0"/>
              <a:t>Приложение 1. Библиография на учебната и справочна литература за чуждоезиково обучение, разработена от преподавателите по чужди езици в университета</a:t>
            </a:r>
          </a:p>
          <a:p>
            <a:pPr algn="just"/>
            <a:r>
              <a:rPr lang="bg-BG" dirty="0"/>
              <a:t> Приложение 2. Научна дейност. Библиография на научните публикации на преподавателите по чужди езици по рубрики и години</a:t>
            </a:r>
          </a:p>
          <a:p>
            <a:pPr algn="just"/>
            <a:r>
              <a:rPr lang="bg-BG" dirty="0"/>
              <a:t>Приложение 3. Снимков материал от различни събития, свързани с обучението по чужди езици и преподавателите по чужди езици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Книгата съдържа 3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022205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bg-BG" dirty="0"/>
              <a:t> В живота на хората има дати – казва проф. Обретенов, вторият ректор на Университет „Проф. д-р Асен Златаров“ – Бургас </a:t>
            </a:r>
            <a:r>
              <a:rPr lang="en-US" dirty="0"/>
              <a:t>(</a:t>
            </a:r>
            <a:r>
              <a:rPr lang="bg-BG" dirty="0"/>
              <a:t>1971-1976</a:t>
            </a:r>
            <a:r>
              <a:rPr lang="en-US" dirty="0"/>
              <a:t>)</a:t>
            </a:r>
            <a:r>
              <a:rPr lang="bg-BG" dirty="0"/>
              <a:t>, които по различни причини се отличават от хилядите наши други дни, има дати, които се вкореняват в нашата памет като брегове на река, между които тече бурната вода на нашето динамично ежедневие“ проф Обретенов </a:t>
            </a:r>
            <a:r>
              <a:rPr lang="en-US" dirty="0"/>
              <a:t>(</a:t>
            </a:r>
            <a:r>
              <a:rPr lang="bg-BG" dirty="0"/>
              <a:t>„Когато се полагаха основите“, с 26</a:t>
            </a:r>
            <a:r>
              <a:rPr lang="en-US" dirty="0"/>
              <a:t>)</a:t>
            </a:r>
            <a:endParaRPr lang="bg-BG" dirty="0"/>
          </a:p>
          <a:p>
            <a:pPr algn="just"/>
            <a:r>
              <a:rPr lang="bg-BG" dirty="0"/>
              <a:t>     Пълноводна е реката на чуждоезиковото обучение в нашия университет, бреговете ѝ са изградени от много паметни дати на събития и постижения, които се опитахме да разкрием в нашето изложение. Нека тя с бурните си води пренесе напред към следващото поколение любовта, всеотдайността и отговорността на всички нас, преподавателите по чужди езици – на тези, които са изградили традициите преди 60 години, и на нас, които  днес ги продължаваме и развиваме в университета, да пренесе знанията, мечтите и увереността на нашите студенти, изучавали и изучаващи чужди езици тук, да пренесе вярата на всички нас в просперитета на нашия университет – Университет „Асен Златаров“ – Бургас.</a:t>
            </a:r>
          </a:p>
          <a:p>
            <a:r>
              <a:rPr lang="bg-BG" dirty="0"/>
              <a:t>       </a:t>
            </a:r>
          </a:p>
          <a:p>
            <a:pPr algn="r"/>
            <a:r>
              <a:rPr lang="bg-BG" dirty="0"/>
              <a:t>Катедра „Чужди езици“,</a:t>
            </a:r>
          </a:p>
          <a:p>
            <a:pPr algn="r"/>
            <a:r>
              <a:rPr lang="bg-BG" dirty="0"/>
              <a:t>06.10. 2023 г.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ВМЕСТО ЗАКЛЮЧЕНИЕ</a:t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5755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5800" y="2924944"/>
            <a:ext cx="5792399" cy="3450696"/>
          </a:xfrm>
        </p:spPr>
        <p:txBody>
          <a:bodyPr/>
          <a:lstStyle/>
          <a:p>
            <a:r>
              <a:rPr lang="bg-BG" dirty="0"/>
              <a:t>Съставител: проф. д-р Неля Иванова</a:t>
            </a:r>
          </a:p>
          <a:p>
            <a:r>
              <a:rPr lang="bg-BG" dirty="0"/>
              <a:t>Редактори: гл. ас. д-р Добринка Тотева</a:t>
            </a:r>
          </a:p>
          <a:p>
            <a:r>
              <a:rPr lang="bg-BG" dirty="0"/>
              <a:t>                        ас. Иван Соколов</a:t>
            </a:r>
          </a:p>
          <a:p>
            <a:r>
              <a:rPr lang="bg-BG" dirty="0"/>
              <a:t>Рецензент: проф. д-р Б. Копринаров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/>
              <a:t>„60 години чуждоезиково обучение в Университет „Проф. д-р Асен Златаров“ – Бургас, издателство „Либра Скорп“, 2023 – 290 С. </a:t>
            </a:r>
          </a:p>
        </p:txBody>
      </p:sp>
    </p:spTree>
    <p:extLst>
      <p:ext uri="{BB962C8B-B14F-4D97-AF65-F5344CB8AC3E}">
        <p14:creationId xmlns:p14="http://schemas.microsoft.com/office/powerpoint/2010/main" val="221929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/>
              <a:t>Обучението по чужди езици започва в Химико-технологичния институт още през първата академична 1963/64 учебна година</a:t>
            </a:r>
            <a:endParaRPr lang="bg-BG" sz="28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64608" y="2847264"/>
            <a:ext cx="3822192" cy="36724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bg-BG" dirty="0"/>
              <a:t>    Първите преподаватели по чужди езици в университета са </a:t>
            </a:r>
            <a:r>
              <a:rPr lang="bg-BG" b="1" dirty="0"/>
              <a:t>Пенка Лиркова </a:t>
            </a:r>
            <a:r>
              <a:rPr lang="bg-BG" dirty="0"/>
              <a:t>-  по руски език, </a:t>
            </a:r>
            <a:r>
              <a:rPr lang="bg-BG" b="1" dirty="0"/>
              <a:t>Маргот Костадинова </a:t>
            </a:r>
            <a:r>
              <a:rPr lang="en-US" b="1" dirty="0"/>
              <a:t>(</a:t>
            </a:r>
            <a:r>
              <a:rPr lang="bg-BG" b="1" dirty="0"/>
              <a:t>Минкова</a:t>
            </a:r>
            <a:r>
              <a:rPr lang="en-US" b="1" dirty="0"/>
              <a:t>)</a:t>
            </a:r>
            <a:r>
              <a:rPr lang="bg-BG" dirty="0"/>
              <a:t> - немски език, </a:t>
            </a:r>
            <a:r>
              <a:rPr lang="bg-BG" b="1" dirty="0"/>
              <a:t>Виолета Пулева </a:t>
            </a:r>
            <a:r>
              <a:rPr lang="en-US" b="1" dirty="0"/>
              <a:t>(</a:t>
            </a:r>
            <a:r>
              <a:rPr lang="bg-BG" b="1" dirty="0"/>
              <a:t>Коларова</a:t>
            </a:r>
            <a:r>
              <a:rPr lang="en-US" b="1" dirty="0"/>
              <a:t>)</a:t>
            </a:r>
            <a:r>
              <a:rPr lang="bg-BG" dirty="0"/>
              <a:t> – френски език,  </a:t>
            </a:r>
            <a:r>
              <a:rPr lang="bg-BG" b="1" dirty="0"/>
              <a:t>Златко Стоянов</a:t>
            </a:r>
            <a:r>
              <a:rPr lang="bg-BG" dirty="0"/>
              <a:t> – английски език. През първата учебна 1963/64 г. те формират</a:t>
            </a:r>
            <a:r>
              <a:rPr lang="bg-BG" b="1" dirty="0"/>
              <a:t> катедра „Чужди езици“</a:t>
            </a:r>
            <a:r>
              <a:rPr lang="bg-BG" dirty="0"/>
              <a:t> с ръководител </a:t>
            </a:r>
            <a:r>
              <a:rPr lang="bg-BG" b="1" dirty="0"/>
              <a:t>Пенка Лиркова.  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3967733" cy="36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/>
              <a:t>Първата ръководителка на катедра „Чужди езици“ Пенка Лиркова разказва днес, 60 години след основаването на университета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26272" y="2475701"/>
            <a:ext cx="3822192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400" dirty="0"/>
              <a:t>„</a:t>
            </a:r>
            <a:r>
              <a:rPr lang="bg-BG" sz="1400" i="1" dirty="0"/>
              <a:t>Какво ни събра в тези първи години? </a:t>
            </a:r>
            <a:endParaRPr lang="bg-BG" sz="1400" dirty="0"/>
          </a:p>
          <a:p>
            <a:pPr marL="0" indent="0" algn="just">
              <a:buNone/>
            </a:pPr>
            <a:r>
              <a:rPr lang="bg-BG" sz="1400" i="1" dirty="0"/>
              <a:t>Това бяхме все хора, силно желаещи да работят, да работят, да работят безкрай! </a:t>
            </a:r>
            <a:endParaRPr lang="bg-BG" sz="1400" dirty="0"/>
          </a:p>
          <a:p>
            <a:pPr marL="0" indent="0" algn="just">
              <a:buNone/>
            </a:pPr>
            <a:r>
              <a:rPr lang="bg-BG" sz="1400" i="1" dirty="0"/>
              <a:t>Това бяхме хора, много обичащи знанието, целеустремени и вярващи, че утре денят ще бъде по-светъл, по-мъдър, както писа Вапцаров.</a:t>
            </a:r>
            <a:endParaRPr lang="bg-BG" sz="1400" dirty="0"/>
          </a:p>
          <a:p>
            <a:pPr marL="0" indent="0" algn="just">
              <a:buNone/>
            </a:pPr>
            <a:r>
              <a:rPr lang="bg-BG" sz="1400" i="1" dirty="0"/>
              <a:t>Избираше ни младият тогава ректор на института, доц. Иван Младенов. Той усещаше пламъка в очите ни, устрема в думите ни, себеотрицанието в сърцата ни. Той беше добър психолог и правилно насочваше кормилото на големия кораб – право в целта. И успя да изгради колектив, който радваше всички.</a:t>
            </a:r>
            <a:endParaRPr lang="bg-BG" sz="1400" dirty="0"/>
          </a:p>
          <a:p>
            <a:pPr marL="0" indent="0" algn="just">
              <a:buNone/>
            </a:pPr>
            <a:r>
              <a:rPr lang="bg-BG" sz="1400" i="1" dirty="0"/>
              <a:t>Сплотени и единни, ние не се спряхме пред трудностите, които не бяха малко в тия първи години, когато се полагаха основите“. </a:t>
            </a:r>
          </a:p>
          <a:p>
            <a:pPr marL="0" indent="0" algn="r">
              <a:buNone/>
            </a:pPr>
            <a:r>
              <a:rPr lang="bg-BG" sz="1400" i="1" dirty="0"/>
              <a:t>19 ЮЛИ 2023 Г.</a:t>
            </a:r>
            <a:endParaRPr lang="bg-BG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1869"/>
            <a:ext cx="3967349" cy="40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64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780928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dirty="0"/>
              <a:t>     Съхранените архивни документи на катедрата съдържат протоколи от проведените катедрени съвети от първите години на основаването ѝ, планове за работата по семестри, набелязани задачи, отчети. Всички те са съставени подробно и аналитично, с конкретни данни за организационната, учебната, научната и обществената работа на катедрата, с изводи  и предложения, а често и с емоционални обобщения. Не е възможно да преподаваш език, без да имаш отношение, настроение и позиция, и това проличава във всички документи, които разгледахме. </a:t>
            </a:r>
          </a:p>
          <a:p>
            <a:pPr marL="0" indent="0">
              <a:buNone/>
            </a:pPr>
            <a:r>
              <a:rPr lang="bg-BG" dirty="0"/>
              <a:t>      </a:t>
            </a:r>
          </a:p>
          <a:p>
            <a:pPr marL="0" indent="0">
              <a:buNone/>
            </a:pPr>
            <a:r>
              <a:rPr lang="bg-BG" dirty="0"/>
              <a:t>     </a:t>
            </a:r>
            <a:r>
              <a:rPr lang="en-US" dirty="0"/>
              <a:t>*</a:t>
            </a:r>
            <a:r>
              <a:rPr lang="bg-BG" i="1" dirty="0"/>
              <a:t>Всички цитирани  в книгата архивни документи на катедра „Чужди езици“ са предоставени от Държавен архив – Бургас, ф. №1021, оп. 2/88, 4/41, 5/62, 5/64; ф. №1022, оп. 4/62.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bg-BG" dirty="0"/>
            </a:br>
            <a:r>
              <a:rPr lang="bg-BG" dirty="0"/>
              <a:t>Архивни документи за първите години на ЧЕО в университета</a:t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583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Архивни документи на катедра „Чужди езици“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32040" y="2986055"/>
            <a:ext cx="3822192" cy="34472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dirty="0"/>
              <a:t>      Днес, когато разгръщаме пожълтелите страници, старателно напечатани на пишеща машина или написани на ръка, с вълнение си даваме сметка колко много целенасочени усилия са били положени от нашите колеги в началото, така, че сега да имаме успешно чуждоезиково обучение в университета. </a:t>
            </a:r>
          </a:p>
          <a:p>
            <a:pPr marL="0" indent="0" algn="just">
              <a:buNone/>
            </a:pPr>
            <a:r>
              <a:rPr lang="bg-BG" dirty="0"/>
              <a:t>    В написаните думи откриваме тяхната посветеност и всеотдайност към отговорната работа да обучават бъдещи специалисти.</a:t>
            </a:r>
          </a:p>
          <a:p>
            <a:endParaRPr lang="bg-BG" dirty="0"/>
          </a:p>
        </p:txBody>
      </p:sp>
      <p:pic>
        <p:nvPicPr>
          <p:cNvPr id="5" name="Picture 2" descr="C:\Users\User\Desktop\IMG_70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9192"/>
            <a:ext cx="3822700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8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1513</TotalTime>
  <Words>6261</Words>
  <Application>Microsoft Office PowerPoint</Application>
  <PresentationFormat>On-screen Show (4:3)</PresentationFormat>
  <Paragraphs>421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Candara</vt:lpstr>
      <vt:lpstr>Symbol</vt:lpstr>
      <vt:lpstr>Waveform</vt:lpstr>
      <vt:lpstr>Acrobat Document</vt:lpstr>
      <vt:lpstr>60 години чуждоезиково обучение в Университет „Проф. д-р Асен Златаров“ – Бургас</vt:lpstr>
      <vt:lpstr> Ръководител на проекта:  проф. д-р Неля Иванова.       Екип: гл. ас. д-р Мариана Гоцева, ас. Иван Соколов, ас. Аглика Богословова, ас. Антонина Божанова, ас. Елена Шишкова, ас. Виктор Бонев, ас. Ренета Григорова, ас. Райна Димова, ас. Златина Николова, ас. Десислава Стойнова.   </vt:lpstr>
      <vt:lpstr>Посвещаваме на 60-годишния юбилей на Университет „Проф. д-р Асен Златаров“- Бургас</vt:lpstr>
      <vt:lpstr>60 години чуждоезиково обучение в Университет „Проф. д-р Асен Златаров“ - Бургас</vt:lpstr>
      <vt:lpstr>Глава 1. Чуждоезиковото обучение – част от изграждането и развитието на университета</vt:lpstr>
      <vt:lpstr>Обучението по чужди езици започва в Химико-технологичния институт още през първата академична 1963/64 учебна година</vt:lpstr>
      <vt:lpstr>Първата ръководителка на катедра „Чужди езици“ Пенка Лиркова разказва днес, 60 години след основаването на университета</vt:lpstr>
      <vt:lpstr> Архивни документи за първите години на ЧЕО в университета </vt:lpstr>
      <vt:lpstr>Архивни документи на катедра „Чужди езици“</vt:lpstr>
      <vt:lpstr>Цитат от архивните документи, 1973 г.</vt:lpstr>
      <vt:lpstr>Технически новости в ЧЕО през  1971 г.</vt:lpstr>
      <vt:lpstr>От самото начало - акцент върху ефективността на ЧЕО  Нов фонетичен кабинет, 1983 г. </vt:lpstr>
      <vt:lpstr>Първите специализирани учебници по чужди езици Уникален принос за развитието на ЧЕО не само в нашия университет, но и образец за всеки технически вуз </vt:lpstr>
      <vt:lpstr>Нови преподаватели до 2000 г.</vt:lpstr>
      <vt:lpstr>Преобразуването на ВХТИ в университет през 1995 г. става стимул за разширяване на ЧЕО в университета</vt:lpstr>
      <vt:lpstr> Реално проведени часове по чужди езици и брой преподаватели в катедра „Чужди езици“ през 1992-1998 г. </vt:lpstr>
      <vt:lpstr>Глава 2. Други образователни институции в Бургас и връзката им с основните звена в университета (1995 – 2000) и чуждоезиковото обучение в университета </vt:lpstr>
      <vt:lpstr>ФОН и ЧЕО: 7 професионални направления, 11 специалности</vt:lpstr>
      <vt:lpstr>Участие на преподавателите по чужди езици в научноизследователски проекти на ФОН</vt:lpstr>
      <vt:lpstr>Рецензенти на научноизследователски проекти на ФОН са преподаватели по чужди езици</vt:lpstr>
      <vt:lpstr>Други образователни институции в Бургас и връзката им с основните звена в университета (1995 – 2000) и чуждоезиковото обучение в университета</vt:lpstr>
      <vt:lpstr>Техническо, природонаучно и медицинско направления и ЧЕО</vt:lpstr>
      <vt:lpstr>Техническо, природонаучно и медицинско направления и ЧЕО: подготовка на преподаватели за англоезично обучение в университета    </vt:lpstr>
      <vt:lpstr>Проверка на знанията по английски език на чуждестранни кандидат-студенти</vt:lpstr>
      <vt:lpstr>Други образователни институции в Бургас и връзката им с основните звена в университета (1995 – 2000) и чуждоезиковото обучение в университета</vt:lpstr>
      <vt:lpstr>Катедра „Славянски езици“ в ИМТ през 1989 и 1994 г.</vt:lpstr>
      <vt:lpstr>Преподаватели от катедра „Западни езици“ в ИМТ през 1984 г.</vt:lpstr>
      <vt:lpstr>ИМТ и ЧЕО</vt:lpstr>
      <vt:lpstr>Учебници </vt:lpstr>
      <vt:lpstr>Езикови практики</vt:lpstr>
      <vt:lpstr>Други образователни институции в Бургас и връзката им с основните звена в университета (1995 – 2000) и чуждоезиковото обучение в университета</vt:lpstr>
      <vt:lpstr>ЦУРК</vt:lpstr>
      <vt:lpstr>В ЦУРК е създаден уникален за времето си и първи в страната модел на интензивно обучение по чужди езици  </vt:lpstr>
      <vt:lpstr>Традиции в ЧЕО</vt:lpstr>
      <vt:lpstr> Други образователни институции в Бургас и връзката им с основните звена в университета (1995 – 2000) и чуждоезиковото обучение в университета</vt:lpstr>
      <vt:lpstr>БСУ и ЧЕО</vt:lpstr>
      <vt:lpstr>Глава 3. Департамент по езиково обучение /ДЕО/  2000 - 2021</vt:lpstr>
      <vt:lpstr>Образователни направления на обучението по чужди езици в ДЕО</vt:lpstr>
      <vt:lpstr> Квалификационни направления на обучението по чужди езици в ДЕО </vt:lpstr>
      <vt:lpstr>Общ брой реално взети часове по чуждоезиково обучение през 2008 – 2022 г.</vt:lpstr>
      <vt:lpstr>Проведени изпити по чужди езици за докторанти</vt:lpstr>
      <vt:lpstr>Проведени чуждоезикови курсове</vt:lpstr>
      <vt:lpstr> Защитени дисертации на преподаватели по ЧЕ по време на работата им в университета </vt:lpstr>
      <vt:lpstr> Защитени дисертации на преподаватели по ЧЕ по време на работата им в университета </vt:lpstr>
      <vt:lpstr>НАУЧНО РЪКОВОДСТВО НА ДОКТОРАНТИ </vt:lpstr>
      <vt:lpstr>Научни постижения </vt:lpstr>
      <vt:lpstr>Научни монографии</vt:lpstr>
      <vt:lpstr>Глава 4. Катедра „Чужди езици“ днес.  научна експертна дейност </vt:lpstr>
      <vt:lpstr>  Глава 5. Студентите в ЧЕО в университета. Постижения Първи изпит за международно признат сертификат за владеене на руски език за нивото „мениджър на туристическа фирма“ на наши студенти  </vt:lpstr>
      <vt:lpstr>Изнесено обучение на студенти от Казахстан по Английски език и 2 лекционни дисциплини /“Теория на езика“ и „Методика на обучението по английски език“/ в катедра „Чужди езици“ през 2022 г. </vt:lpstr>
      <vt:lpstr>Научен стаж на докторантката Оксана Алексеева от Държавния университет „Н. Гумильов“, Астана, Казахстан, в катедра „Чужди езици“ през 2022 г.</vt:lpstr>
      <vt:lpstr>Съставяне на международни студентски поетически сборници</vt:lpstr>
      <vt:lpstr>Участие в международен конкурс</vt:lpstr>
      <vt:lpstr>Първо място в междууниверситетски конкурс за превод на къс разказ през 2023 г.</vt:lpstr>
      <vt:lpstr>Глава 6. Преподавателите по чужди езици и изкуството. Преподаватели – творци </vt:lpstr>
      <vt:lpstr>Книгата съдържа 3 приложения</vt:lpstr>
      <vt:lpstr>ВМЕСТО ЗАКЛЮЧЕНИЕ </vt:lpstr>
      <vt:lpstr>„60 години чуждоезиково обучение в Университет „Проф. д-р Асен Златаров“ – Бургас, издателство „Либра Скорп“, 2023 – 290 С.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години чуждоезиково обучение в Университет „Проф. д-р Асен Златаров“ - Бургас</dc:title>
  <dc:creator>User</dc:creator>
  <cp:lastModifiedBy>Teacher</cp:lastModifiedBy>
  <cp:revision>143</cp:revision>
  <dcterms:created xsi:type="dcterms:W3CDTF">2023-10-18T07:57:21Z</dcterms:created>
  <dcterms:modified xsi:type="dcterms:W3CDTF">2024-05-20T06:48:51Z</dcterms:modified>
</cp:coreProperties>
</file>