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86" r:id="rId9"/>
    <p:sldId id="283" r:id="rId10"/>
    <p:sldId id="284" r:id="rId11"/>
    <p:sldId id="285" r:id="rId12"/>
    <p:sldId id="268" r:id="rId13"/>
    <p:sldId id="263" r:id="rId14"/>
    <p:sldId id="269" r:id="rId15"/>
    <p:sldId id="279" r:id="rId16"/>
    <p:sldId id="278" r:id="rId17"/>
    <p:sldId id="276" r:id="rId18"/>
    <p:sldId id="288" r:id="rId19"/>
    <p:sldId id="287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Без стил, мрежа в таблица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B56F-B58A-498B-9208-7F24CE63110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705F-A0BB-4B07-847C-BBA0A9D15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F705F-A0BB-4B07-847C-BBA0A9D153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10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231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24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22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9866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127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194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994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987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9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09DA3C7-6169-46E0-AB16-1FB632232719}" type="datetimeFigureOut">
              <a:rPr lang="bg-BG" smtClean="0"/>
              <a:t>20.5.2024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3603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2492/issn.2435-9467.2022.3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FF6BAE-A5E4-40C4-ADB4-A30561A59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ru-RU" sz="4200" b="1" err="1"/>
              <a:t>Проучване</a:t>
            </a:r>
            <a:r>
              <a:rPr lang="ru-RU" sz="4200" b="1"/>
              <a:t> и </a:t>
            </a:r>
            <a:r>
              <a:rPr lang="ru-RU" sz="4200" b="1" err="1"/>
              <a:t>стимулиране</a:t>
            </a:r>
            <a:r>
              <a:rPr lang="ru-RU" sz="4200" b="1"/>
              <a:t> на </a:t>
            </a:r>
            <a:r>
              <a:rPr lang="ru-RU" sz="4200" b="1" err="1"/>
              <a:t>нестандартността</a:t>
            </a:r>
            <a:r>
              <a:rPr lang="ru-RU" sz="4200" b="1"/>
              <a:t> на </a:t>
            </a:r>
            <a:r>
              <a:rPr lang="ru-RU" sz="4200" b="1" err="1"/>
              <a:t>образователните</a:t>
            </a:r>
            <a:r>
              <a:rPr lang="ru-RU" sz="4200" b="1"/>
              <a:t> </a:t>
            </a:r>
            <a:r>
              <a:rPr lang="ru-RU" sz="4200" b="1" err="1"/>
              <a:t>субекти</a:t>
            </a:r>
            <a:endParaRPr lang="bg-BG" sz="420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C276F9B-67D3-4060-8BD2-3A331B930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6518"/>
            <a:ext cx="9144000" cy="838437"/>
          </a:xfrm>
        </p:spPr>
        <p:txBody>
          <a:bodyPr>
            <a:normAutofit/>
          </a:bodyPr>
          <a:lstStyle/>
          <a:p>
            <a:r>
              <a:rPr lang="bg-BG"/>
              <a:t>Договор НИХ – 467/2022</a:t>
            </a:r>
          </a:p>
        </p:txBody>
      </p:sp>
      <p:pic>
        <p:nvPicPr>
          <p:cNvPr id="14" name="Picture 13" descr="A purple and blue pyramid with a ball on top&#10;&#10;Description automatically generated">
            <a:extLst>
              <a:ext uri="{FF2B5EF4-FFF2-40B4-BE49-F238E27FC236}">
                <a16:creationId xmlns:a16="http://schemas.microsoft.com/office/drawing/2014/main" id="{CBBEDF66-8719-2F19-578C-36F96BE7C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1" y="95854"/>
            <a:ext cx="11340874" cy="3746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постигнати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научни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резултати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520" y="972148"/>
            <a:ext cx="11340875" cy="52711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bg-BG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</a:t>
            </a:r>
            <a:r>
              <a:rPr lang="bg-BG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деца и ученици</a:t>
            </a:r>
            <a:endParaRPr lang="en-US" sz="3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3600" b="1" dirty="0"/>
              <a:t>Методически модели за прилагане на ИКТ технологични образователни средства за стимулиране на </a:t>
            </a:r>
            <a:r>
              <a:rPr lang="bg-BG" sz="3600" b="1" dirty="0" err="1"/>
              <a:t>нестандартността</a:t>
            </a:r>
            <a:r>
              <a:rPr lang="bg-BG" sz="3600" b="1" dirty="0"/>
              <a:t> на децата и учениците</a:t>
            </a:r>
            <a:endParaRPr lang="en-US" sz="3600" b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3600" b="1" dirty="0" err="1"/>
              <a:t>Стимулиране</a:t>
            </a:r>
            <a:r>
              <a:rPr lang="ru-RU" sz="3600" b="1" dirty="0"/>
              <a:t> на </a:t>
            </a:r>
            <a:r>
              <a:rPr lang="ru-RU" sz="3600" b="1" dirty="0" err="1"/>
              <a:t>нестандартността</a:t>
            </a:r>
            <a:r>
              <a:rPr lang="ru-RU" sz="3600" b="1" dirty="0"/>
              <a:t> на </a:t>
            </a:r>
            <a:r>
              <a:rPr lang="ru-RU" sz="3600" b="1" dirty="0" err="1"/>
              <a:t>деца</a:t>
            </a:r>
            <a:r>
              <a:rPr lang="ru-RU" sz="3600" b="1" dirty="0"/>
              <a:t> и </a:t>
            </a:r>
            <a:r>
              <a:rPr lang="ru-RU" sz="3600" b="1" dirty="0" err="1"/>
              <a:t>ученици</a:t>
            </a:r>
            <a:r>
              <a:rPr lang="ru-RU" sz="3600" b="1" dirty="0"/>
              <a:t> в </a:t>
            </a:r>
            <a:r>
              <a:rPr lang="ru-RU" sz="3600" b="1" dirty="0" err="1"/>
              <a:t>обучението</a:t>
            </a:r>
            <a:r>
              <a:rPr lang="ru-RU" sz="3600" b="1" dirty="0"/>
              <a:t> по ФВС</a:t>
            </a:r>
            <a:endParaRPr lang="bg-BG" sz="3600" b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b="1" i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b="1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DB0CF-3CD9-9DF3-23BF-2C41612F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21991"/>
              </p:ext>
            </p:extLst>
          </p:nvPr>
        </p:nvGraphicFramePr>
        <p:xfrm>
          <a:off x="-2565" y="462032"/>
          <a:ext cx="121920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7565">
                  <a:extLst>
                    <a:ext uri="{9D8B030D-6E8A-4147-A177-3AD203B41FA5}">
                      <a16:colId xmlns:a16="http://schemas.microsoft.com/office/drawing/2014/main" val="3165555857"/>
                    </a:ext>
                  </a:extLst>
                </a:gridCol>
                <a:gridCol w="2664435">
                  <a:extLst>
                    <a:ext uri="{9D8B030D-6E8A-4147-A177-3AD203B41FA5}">
                      <a16:colId xmlns:a16="http://schemas.microsoft.com/office/drawing/2014/main" val="2860338189"/>
                    </a:ext>
                  </a:extLst>
                </a:gridCol>
              </a:tblGrid>
              <a:tr h="306739">
                <a:tc>
                  <a:txBody>
                    <a:bodyPr/>
                    <a:lstStyle/>
                    <a:p>
                      <a:r>
                        <a:rPr lang="bg-BG" dirty="0"/>
                        <a:t>Публикации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Методически подходи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0223"/>
                  </a:ext>
                </a:extLst>
              </a:tr>
              <a:tr h="537422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Димитрова, </a:t>
                      </a:r>
                      <a:r>
                        <a:rPr lang="bg-BG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</a:t>
                      </a: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2023. Нетрадиционни форми и средства на обучение по физическо възпитание и спорт в детската градина и началното училище.  </a:t>
                      </a:r>
                      <a:r>
                        <a:rPr lang="bg-BG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</a:t>
                      </a:r>
                      <a:r>
                        <a:rPr lang="bg-BG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Димитрова, </a:t>
                      </a:r>
                      <a:r>
                        <a:rPr lang="bg-BG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2022. Виртуална и добавена реалност в образованието - възможности, принципи, актуални аспекти. сп. Образование и технологии, том 13(1)/2022, стр. 143-148</a:t>
                      </a:r>
                      <a:endParaRPr lang="bg-BG" sz="18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Янева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Д. 2022.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Особености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играта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предучилищна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начална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училищна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възраст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ролята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й за развитие на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функционалната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Образование и технологии, том 13(2)/2022, стр. 240-243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2Янева, Д. 2023.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Използване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програмируеми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играчки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нестандартен инструмент за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развитие на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функционална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началното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училище.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Journal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Димитрова,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Д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Андонова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2022.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Oбразователни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интернет технологии – средство за мотивация в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началното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училище.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Образование и технологии, том 13/2022, стр. 344-348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Димитрова,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2022.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Виртуална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добавена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реалност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образованието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възможности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актуални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Образование и технологии, том 13(1)/2022, стр. 143-148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Димитрова,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2022.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Съвременни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образователни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технологии за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създаване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учителски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практики ГОДИШНО НАУЧНО-МЕТОДИЧЕСКО СПИСАНИЕ, VOL. 14/2023,, стр. 102-108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Дигитални образователни ресурси, вкл. ВДР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Нестандартен спорт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84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1" y="95854"/>
            <a:ext cx="11340874" cy="3746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постигнати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научни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резултати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2997" y="858911"/>
            <a:ext cx="11340875" cy="57249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bg-BG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</a:t>
            </a:r>
            <a:r>
              <a:rPr lang="bg-BG" sz="30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деца и ученици</a:t>
            </a:r>
            <a:endParaRPr lang="en-US" sz="3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mk-MK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Разработена и апробирана методика за стимулиране на нестандартността на ученици от НУВ чрез дизайн мислене. </a:t>
            </a:r>
            <a:r>
              <a:rPr lang="ru-RU" sz="3000" b="1" i="1" dirty="0"/>
              <a:t> </a:t>
            </a:r>
            <a:r>
              <a:rPr lang="ru-RU" sz="3000" b="1" i="1" dirty="0" err="1"/>
              <a:t>Моделите</a:t>
            </a:r>
            <a:r>
              <a:rPr lang="ru-RU" sz="3000" b="1" i="1" dirty="0"/>
              <a:t> се </a:t>
            </a:r>
            <a:r>
              <a:rPr lang="ru-RU" sz="3000" b="1" i="1" dirty="0" err="1"/>
              <a:t>използват</a:t>
            </a:r>
            <a:r>
              <a:rPr lang="ru-RU" sz="3000" b="1" i="1" dirty="0"/>
              <a:t> в </a:t>
            </a:r>
            <a:r>
              <a:rPr lang="ru-RU" sz="3000" b="1" i="1" dirty="0" err="1"/>
              <a:t>обучението</a:t>
            </a:r>
            <a:r>
              <a:rPr lang="ru-RU" sz="3000" b="1" i="1" dirty="0"/>
              <a:t> на </a:t>
            </a:r>
            <a:r>
              <a:rPr lang="ru-RU" sz="3000" b="1" i="1" dirty="0" err="1"/>
              <a:t>студенти</a:t>
            </a:r>
            <a:r>
              <a:rPr lang="ru-RU" sz="3000" b="1" i="1" dirty="0"/>
              <a:t> по </a:t>
            </a:r>
            <a:r>
              <a:rPr lang="ru-RU" sz="3000" b="1" i="1" dirty="0" err="1"/>
              <a:t>дисциплината</a:t>
            </a:r>
            <a:r>
              <a:rPr lang="ru-RU" sz="3000" b="1" i="1" dirty="0"/>
              <a:t> </a:t>
            </a:r>
            <a:r>
              <a:rPr lang="ru-RU" sz="3000" b="1" i="1" dirty="0" err="1"/>
              <a:t>Проектно</a:t>
            </a:r>
            <a:r>
              <a:rPr lang="ru-RU" sz="3000" b="1" i="1" dirty="0"/>
              <a:t> </a:t>
            </a:r>
            <a:r>
              <a:rPr lang="ru-RU" sz="3000" b="1" i="1" dirty="0" err="1"/>
              <a:t>базирано</a:t>
            </a:r>
            <a:r>
              <a:rPr lang="ru-RU" sz="3000" b="1" i="1" dirty="0"/>
              <a:t> обучение.</a:t>
            </a:r>
            <a:endParaRPr lang="en-US" sz="3000" b="1" i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Разработена е концепция за самостоятелна работа, базирана на Монтесори педагогиката, за стимулиране на </a:t>
            </a:r>
            <a:r>
              <a:rPr kumimoji="0" lang="bg-BG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нестандартнастността</a:t>
            </a: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на ученици от НУВ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mk-MK" sz="3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Разработени са методически подходи за въвеждане на конструктивисткия подход в обучението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b="1" i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b="1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DB0CF-3CD9-9DF3-23BF-2C41612F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38996"/>
              </p:ext>
            </p:extLst>
          </p:nvPr>
        </p:nvGraphicFramePr>
        <p:xfrm>
          <a:off x="-2566" y="522019"/>
          <a:ext cx="12192000" cy="581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8360">
                  <a:extLst>
                    <a:ext uri="{9D8B030D-6E8A-4147-A177-3AD203B41FA5}">
                      <a16:colId xmlns:a16="http://schemas.microsoft.com/office/drawing/2014/main" val="3165555857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2860338189"/>
                    </a:ext>
                  </a:extLst>
                </a:gridCol>
              </a:tblGrid>
              <a:tr h="358972">
                <a:tc>
                  <a:txBody>
                    <a:bodyPr/>
                    <a:lstStyle/>
                    <a:p>
                      <a:r>
                        <a:rPr lang="bg-BG" dirty="0"/>
                        <a:t>Публикации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Методически подходи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0223"/>
                  </a:ext>
                </a:extLst>
              </a:tr>
              <a:tr h="54481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Абнер</a:t>
                      </a:r>
                      <a:r>
                        <a:rPr lang="bg-BG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А. 2023. Методически подход за въвеждане на дизайн мислене с оглед развиване на емпатия в начална училищна възраст. </a:t>
                      </a:r>
                      <a:r>
                        <a:rPr lang="bg-BG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bg-BG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</a:t>
                      </a:r>
                      <a:r>
                        <a:rPr lang="bg-BG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bg-BG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bg-BG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Абнер</a:t>
                      </a:r>
                      <a:r>
                        <a:rPr lang="bg-BG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А. Методически насоки за развиване на емпатия и стимулиране на </a:t>
                      </a:r>
                      <a:r>
                        <a:rPr lang="bg-BG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ученици в начална училищна възраст чрез дизайн мислене. ГОДИШНО НАУЧНО-МЕТОДИЧЕСКО СПИСАНИЕ, VOL. 14/2023, ISSUE 1, стр. 109-115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92735" algn="l"/>
                        </a:tabLst>
                        <a:defRPr/>
                      </a:pP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Димитрова, Б. 2023. Стимулиране на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учениците от начален етап в условията на самостоятелната работа в Монтесори среда.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Калоянова, Н. 2024.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Конструктивистката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перспектива в образованието. Бургас: Либра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Скорп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ISBN 978-954-471-987-6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Стимулиране на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нестандартността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на деца и ученици в образователния процес.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Съст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. Н. Калоянова. 2024. Бургас: Либра </a:t>
                      </a:r>
                      <a:r>
                        <a:rPr kumimoji="0" lang="bg-BG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Скорп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ISBN 978-954-471-989-0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(4 </a:t>
                      </a:r>
                      <a:r>
                        <a:rPr kumimoji="0" lang="bg-BG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студии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bg-BG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Дизайн Мислене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Проектна дейност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Монтесори методи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22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80" y="242399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dirty="0" err="1">
                <a:solidFill>
                  <a:schemeClr val="tx2"/>
                </a:solidFill>
                <a:effectLst/>
              </a:rPr>
              <a:t>Изследване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нестандартността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учители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чрез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метода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психодрамата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1EC06BB-C3F2-081A-8D7A-59440081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30" y="2270313"/>
            <a:ext cx="7081044" cy="4061825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10957" y="525862"/>
            <a:ext cx="5661023" cy="1186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124000"/>
              </a:lnSpc>
              <a:buClr>
                <a:schemeClr val="tx1"/>
              </a:buClr>
            </a:pPr>
            <a:r>
              <a:rPr lang="en-US" dirty="0"/>
              <a:t>К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алоянова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, Н. 2022. </a:t>
            </a:r>
            <a:r>
              <a:rPr lang="en-US" dirty="0"/>
              <a:t>И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зследване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нестандартността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учители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чрез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метода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психодрамата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en-US" b="0" i="1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Образование</a:t>
            </a:r>
            <a:r>
              <a:rPr kumimoji="0" lang="en-US" b="0" i="1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b="0" i="1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технологии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, Vol.13 issue 1 / Paper 22-8, </a:t>
            </a:r>
          </a:p>
          <a:p>
            <a:pPr defTabSz="914400">
              <a:lnSpc>
                <a:spcPct val="124000"/>
              </a:lnSpc>
              <a:buClr>
                <a:schemeClr val="tx1"/>
              </a:buClr>
            </a:pPr>
            <a:r>
              <a:rPr kumimoji="0" lang="pt-BR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DOI: https://doi.org/10.26883/2010.221.4063</a:t>
            </a:r>
            <a:endParaRPr lang="en-US" dirty="0"/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E511E9BA-FA73-6E9F-A275-32504B7D1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6" y="431329"/>
            <a:ext cx="1572904" cy="1566808"/>
          </a:xfrm>
          <a:prstGeom prst="rect">
            <a:avLst/>
          </a:prstGeom>
        </p:spPr>
      </p:pic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B2F11DF-399F-6720-BD4D-E99D12FA5D79}"/>
              </a:ext>
            </a:extLst>
          </p:cNvPr>
          <p:cNvSpPr txBox="1"/>
          <p:nvPr/>
        </p:nvSpPr>
        <p:spPr>
          <a:xfrm>
            <a:off x="-8852" y="1795076"/>
            <a:ext cx="461633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Учителите проявяват средно до високо ниво на </a:t>
            </a:r>
            <a:r>
              <a:rPr lang="bg-BG" sz="1700" dirty="0" err="1"/>
              <a:t>нестандартност</a:t>
            </a:r>
            <a:r>
              <a:rPr lang="bg-BG" sz="1700" dirty="0"/>
              <a:t> според определените критерии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По-високо е нивото на прояви по критерия за </a:t>
            </a:r>
            <a:r>
              <a:rPr lang="bg-BG" sz="1700" dirty="0" err="1"/>
              <a:t>нестандартност</a:t>
            </a:r>
            <a:r>
              <a:rPr lang="bg-BG" sz="1700" dirty="0"/>
              <a:t> в поведенческите изяви по време на драматизирането в сравнение с критерия за </a:t>
            </a:r>
            <a:r>
              <a:rPr lang="bg-BG" sz="1700" dirty="0" err="1"/>
              <a:t>нестандартност</a:t>
            </a:r>
            <a:r>
              <a:rPr lang="bg-BG" sz="1700" dirty="0"/>
              <a:t> в интелекта при интерпретация на текст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По първия критерий учителите демонстрират в най-висока степен умения за адаптиране на проблема към оригинален сценарий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По втория критерий най-високи са уменията им за адаптиране към текущата ситуация по време на драматичното разиграване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Учителите „отключват“ нестандартни прояви предимно в текуща ситуация, в която се налага да импровизират и да се справят с различни предизвикателства</a:t>
            </a:r>
          </a:p>
        </p:txBody>
      </p:sp>
    </p:spTree>
    <p:extLst>
      <p:ext uri="{BB962C8B-B14F-4D97-AF65-F5344CB8AC3E}">
        <p14:creationId xmlns:p14="http://schemas.microsoft.com/office/powerpoint/2010/main" val="42812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06"/>
            <a:ext cx="4606565" cy="16395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ВРЪЗКА МЕЖДУ ЕМПАТИЯТА И „ПРОФЕСИОНАЛНАТА ЕМПАТИЯ“ НА БЪЛГАРСКИТЕ УЧИТЕЛИ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5492109" y="117217"/>
            <a:ext cx="5644885" cy="4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71755" lvl="0" algn="ctr">
              <a:spcAft>
                <a:spcPts val="600"/>
              </a:spcAft>
              <a:buSzPts val="1200"/>
            </a:pPr>
            <a:r>
              <a:rPr lang="bg-BG" sz="20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Начални учители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B2F11DF-399F-6720-BD4D-E99D12FA5D79}"/>
              </a:ext>
            </a:extLst>
          </p:cNvPr>
          <p:cNvSpPr txBox="1"/>
          <p:nvPr/>
        </p:nvSpPr>
        <p:spPr>
          <a:xfrm>
            <a:off x="69962" y="2067437"/>
            <a:ext cx="449111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bg-BG" sz="1700" dirty="0"/>
              <a:t>У</a:t>
            </a:r>
            <a:r>
              <a:rPr lang="ru-RU" sz="1700" dirty="0" err="1"/>
              <a:t>чители</a:t>
            </a:r>
            <a:r>
              <a:rPr lang="ru-RU" sz="1700" dirty="0"/>
              <a:t> не </a:t>
            </a:r>
            <a:r>
              <a:rPr lang="ru-RU" sz="1700" dirty="0" err="1"/>
              <a:t>умеят</a:t>
            </a:r>
            <a:r>
              <a:rPr lang="ru-RU" sz="1700" dirty="0"/>
              <a:t> да </a:t>
            </a:r>
            <a:r>
              <a:rPr lang="ru-RU" sz="1700" dirty="0" err="1"/>
              <a:t>балансират</a:t>
            </a:r>
            <a:r>
              <a:rPr lang="ru-RU" sz="1700" dirty="0"/>
              <a:t> между </a:t>
            </a:r>
            <a:r>
              <a:rPr lang="ru-RU" sz="1700" dirty="0" err="1"/>
              <a:t>емоционалната</a:t>
            </a:r>
            <a:r>
              <a:rPr lang="ru-RU" sz="1700" dirty="0"/>
              <a:t> и </a:t>
            </a:r>
            <a:r>
              <a:rPr lang="ru-RU" sz="1700" dirty="0" err="1"/>
              <a:t>рационалната</a:t>
            </a:r>
            <a:r>
              <a:rPr lang="ru-RU" sz="1700" dirty="0"/>
              <a:t> (</a:t>
            </a:r>
            <a:r>
              <a:rPr lang="ru-RU" sz="1700" dirty="0" err="1"/>
              <a:t>когнитивна</a:t>
            </a:r>
            <a:r>
              <a:rPr lang="ru-RU" sz="1700" dirty="0"/>
              <a:t>, </a:t>
            </a:r>
            <a:r>
              <a:rPr lang="ru-RU" sz="1700" dirty="0" err="1"/>
              <a:t>професионална</a:t>
            </a:r>
            <a:r>
              <a:rPr lang="ru-RU" sz="1700" dirty="0"/>
              <a:t>) </a:t>
            </a:r>
            <a:r>
              <a:rPr lang="ru-RU" sz="1700" dirty="0" err="1"/>
              <a:t>емпатия</a:t>
            </a:r>
            <a:r>
              <a:rPr lang="ru-RU" sz="1700" dirty="0"/>
              <a:t>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700" dirty="0"/>
              <a:t>Те </a:t>
            </a:r>
            <a:r>
              <a:rPr lang="ru-RU" sz="1700" dirty="0" err="1"/>
              <a:t>са</a:t>
            </a:r>
            <a:r>
              <a:rPr lang="ru-RU" sz="1700" dirty="0"/>
              <a:t> </a:t>
            </a:r>
            <a:r>
              <a:rPr lang="ru-RU" sz="1700" dirty="0" err="1"/>
              <a:t>емоционално</a:t>
            </a:r>
            <a:r>
              <a:rPr lang="ru-RU" sz="1700" dirty="0"/>
              <a:t> </a:t>
            </a:r>
            <a:r>
              <a:rPr lang="ru-RU" sz="1700" dirty="0" err="1"/>
              <a:t>съпричастни</a:t>
            </a:r>
            <a:r>
              <a:rPr lang="ru-RU" sz="1700" dirty="0"/>
              <a:t> </a:t>
            </a:r>
            <a:r>
              <a:rPr lang="ru-RU" sz="1700" dirty="0" err="1"/>
              <a:t>към</a:t>
            </a:r>
            <a:r>
              <a:rPr lang="ru-RU" sz="1700" dirty="0"/>
              <a:t> </a:t>
            </a:r>
            <a:r>
              <a:rPr lang="ru-RU" sz="1700" dirty="0" err="1"/>
              <a:t>своите</a:t>
            </a:r>
            <a:r>
              <a:rPr lang="ru-RU" sz="1700" dirty="0"/>
              <a:t> </a:t>
            </a:r>
            <a:r>
              <a:rPr lang="ru-RU" sz="1700" dirty="0" err="1"/>
              <a:t>ученици</a:t>
            </a:r>
            <a:r>
              <a:rPr lang="ru-RU" sz="1700" dirty="0"/>
              <a:t>, но </a:t>
            </a:r>
            <a:r>
              <a:rPr lang="ru-RU" sz="1700" dirty="0" err="1"/>
              <a:t>предпочитат</a:t>
            </a:r>
            <a:r>
              <a:rPr lang="ru-RU" sz="1700" dirty="0"/>
              <a:t> да </a:t>
            </a:r>
            <a:r>
              <a:rPr lang="ru-RU" sz="1700" dirty="0" err="1"/>
              <a:t>контролират</a:t>
            </a:r>
            <a:r>
              <a:rPr lang="ru-RU" sz="1700" dirty="0"/>
              <a:t> </a:t>
            </a:r>
            <a:r>
              <a:rPr lang="ru-RU" sz="1700" dirty="0" err="1"/>
              <a:t>образователната</a:t>
            </a:r>
            <a:r>
              <a:rPr lang="ru-RU" sz="1700" dirty="0"/>
              <a:t> среда и да </a:t>
            </a:r>
            <a:r>
              <a:rPr lang="ru-RU" sz="1700" dirty="0" err="1"/>
              <a:t>спазват</a:t>
            </a:r>
            <a:r>
              <a:rPr lang="ru-RU" sz="1700" dirty="0"/>
              <a:t> дистанция от </a:t>
            </a:r>
            <a:r>
              <a:rPr lang="ru-RU" sz="1700" dirty="0" err="1"/>
              <a:t>другите</a:t>
            </a:r>
            <a:r>
              <a:rPr lang="ru-RU" sz="1700" dirty="0"/>
              <a:t> </a:t>
            </a:r>
            <a:r>
              <a:rPr lang="ru-RU" sz="1700" dirty="0" err="1"/>
              <a:t>заинтересовани</a:t>
            </a:r>
            <a:r>
              <a:rPr lang="ru-RU" sz="1700" dirty="0"/>
              <a:t> </a:t>
            </a:r>
            <a:r>
              <a:rPr lang="ru-RU" sz="1700" dirty="0" err="1"/>
              <a:t>страни</a:t>
            </a:r>
            <a:r>
              <a:rPr lang="ru-RU" sz="1700" dirty="0"/>
              <a:t> (родители, напр.)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700" dirty="0"/>
              <a:t>С </a:t>
            </a:r>
            <a:r>
              <a:rPr lang="ru-RU" sz="1700" dirty="0" err="1"/>
              <a:t>нарастване</a:t>
            </a:r>
            <a:r>
              <a:rPr lang="ru-RU" sz="1700" dirty="0"/>
              <a:t> на </a:t>
            </a:r>
            <a:r>
              <a:rPr lang="ru-RU" sz="1700" dirty="0" err="1"/>
              <a:t>възрастта</a:t>
            </a:r>
            <a:r>
              <a:rPr lang="ru-RU" sz="1700" dirty="0"/>
              <a:t> и </a:t>
            </a:r>
            <a:r>
              <a:rPr lang="ru-RU" sz="1700" dirty="0" err="1"/>
              <a:t>педагогическия</a:t>
            </a:r>
            <a:r>
              <a:rPr lang="ru-RU" sz="1700" dirty="0"/>
              <a:t> опит </a:t>
            </a:r>
            <a:r>
              <a:rPr lang="ru-RU" sz="1700" dirty="0" err="1"/>
              <a:t>учителите</a:t>
            </a:r>
            <a:r>
              <a:rPr lang="ru-RU" sz="1700" dirty="0"/>
              <a:t> </a:t>
            </a:r>
            <a:r>
              <a:rPr lang="ru-RU" sz="1700" dirty="0" err="1"/>
              <a:t>започват</a:t>
            </a:r>
            <a:r>
              <a:rPr lang="ru-RU" sz="1700" dirty="0"/>
              <a:t> да губят </a:t>
            </a:r>
            <a:r>
              <a:rPr lang="ru-RU" sz="1700" dirty="0" err="1"/>
              <a:t>своята</a:t>
            </a:r>
            <a:r>
              <a:rPr lang="ru-RU" sz="1700" dirty="0"/>
              <a:t> </a:t>
            </a:r>
            <a:r>
              <a:rPr lang="ru-RU" sz="1700" dirty="0" err="1"/>
              <a:t>емоционална</a:t>
            </a:r>
            <a:r>
              <a:rPr lang="ru-RU" sz="1700" dirty="0"/>
              <a:t> </a:t>
            </a:r>
            <a:r>
              <a:rPr lang="ru-RU" sz="1700" dirty="0" err="1"/>
              <a:t>чувствителност</a:t>
            </a:r>
            <a:endParaRPr lang="ru-RU" sz="17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700" dirty="0" err="1"/>
              <a:t>Емпиричните</a:t>
            </a:r>
            <a:r>
              <a:rPr lang="ru-RU" sz="1700" dirty="0"/>
              <a:t> </a:t>
            </a:r>
            <a:r>
              <a:rPr lang="ru-RU" sz="1700" dirty="0" err="1"/>
              <a:t>данни</a:t>
            </a:r>
            <a:r>
              <a:rPr lang="ru-RU" sz="1700" dirty="0"/>
              <a:t> не подкрепят </a:t>
            </a:r>
            <a:r>
              <a:rPr lang="ru-RU" sz="1700" dirty="0" err="1"/>
              <a:t>тезата</a:t>
            </a:r>
            <a:r>
              <a:rPr lang="ru-RU" sz="1700" dirty="0"/>
              <a:t>, че </a:t>
            </a:r>
            <a:r>
              <a:rPr lang="ru-RU" sz="1700" dirty="0" err="1"/>
              <a:t>рационалният</a:t>
            </a:r>
            <a:r>
              <a:rPr lang="ru-RU" sz="1700" dirty="0"/>
              <a:t> </a:t>
            </a:r>
            <a:r>
              <a:rPr lang="ru-RU" sz="1700" dirty="0" err="1"/>
              <a:t>модел</a:t>
            </a:r>
            <a:r>
              <a:rPr lang="ru-RU" sz="1700" dirty="0"/>
              <a:t> на </a:t>
            </a:r>
            <a:r>
              <a:rPr lang="ru-RU" sz="1700" dirty="0" err="1"/>
              <a:t>емпатия</a:t>
            </a:r>
            <a:r>
              <a:rPr lang="ru-RU" sz="1700" dirty="0"/>
              <a:t>, </a:t>
            </a:r>
            <a:r>
              <a:rPr lang="ru-RU" sz="1700" dirty="0" err="1"/>
              <a:t>който</a:t>
            </a:r>
            <a:r>
              <a:rPr lang="ru-RU" sz="1700" dirty="0"/>
              <a:t> </a:t>
            </a:r>
            <a:r>
              <a:rPr lang="ru-RU" sz="1700" dirty="0" err="1"/>
              <a:t>началните</a:t>
            </a:r>
            <a:r>
              <a:rPr lang="ru-RU" sz="1700" dirty="0"/>
              <a:t> учители </a:t>
            </a:r>
            <a:r>
              <a:rPr lang="ru-RU" sz="1700" dirty="0" err="1"/>
              <a:t>изграждат</a:t>
            </a:r>
            <a:r>
              <a:rPr lang="ru-RU" sz="1700" dirty="0"/>
              <a:t> с течение на </a:t>
            </a:r>
            <a:r>
              <a:rPr lang="ru-RU" sz="1700" dirty="0" err="1"/>
              <a:t>времето</a:t>
            </a:r>
            <a:r>
              <a:rPr lang="ru-RU" sz="1700" dirty="0"/>
              <a:t>, се </a:t>
            </a:r>
            <a:r>
              <a:rPr lang="ru-RU" sz="1700" dirty="0" err="1"/>
              <a:t>основава</a:t>
            </a:r>
            <a:r>
              <a:rPr lang="ru-RU" sz="1700" dirty="0"/>
              <a:t> на нови </a:t>
            </a:r>
            <a:r>
              <a:rPr lang="ru-RU" sz="1700" dirty="0" err="1"/>
              <a:t>текущи</a:t>
            </a:r>
            <a:r>
              <a:rPr lang="ru-RU" sz="1700" dirty="0"/>
              <a:t> роли и поведение в </a:t>
            </a:r>
            <a:r>
              <a:rPr lang="ru-RU" sz="1700" dirty="0" err="1"/>
              <a:t>образователната</a:t>
            </a:r>
            <a:r>
              <a:rPr lang="ru-RU" sz="1700" dirty="0"/>
              <a:t> среда</a:t>
            </a:r>
          </a:p>
        </p:txBody>
      </p:sp>
      <p:pic>
        <p:nvPicPr>
          <p:cNvPr id="26" name="Картина 25">
            <a:extLst>
              <a:ext uri="{FF2B5EF4-FFF2-40B4-BE49-F238E27FC236}">
                <a16:creationId xmlns:a16="http://schemas.microsoft.com/office/drawing/2014/main" id="{7430B8BD-CB3B-791B-C902-BCDCF5620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559" y="476691"/>
            <a:ext cx="7112071" cy="2679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D9E85-E85F-0949-CA91-0FB40F2A75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0"/>
          <a:stretch/>
        </p:blipFill>
        <p:spPr>
          <a:xfrm>
            <a:off x="4852558" y="3977640"/>
            <a:ext cx="7174633" cy="2499360"/>
          </a:xfrm>
          <a:prstGeom prst="rect">
            <a:avLst/>
          </a:prstGeom>
        </p:spPr>
      </p:pic>
      <p:sp>
        <p:nvSpPr>
          <p:cNvPr id="6" name="Текстово поле 4">
            <a:extLst>
              <a:ext uri="{FF2B5EF4-FFF2-40B4-BE49-F238E27FC236}">
                <a16:creationId xmlns:a16="http://schemas.microsoft.com/office/drawing/2014/main" id="{BF1ABCEC-BEA3-8BA4-7936-FBC67533CE6C}"/>
              </a:ext>
            </a:extLst>
          </p:cNvPr>
          <p:cNvSpPr txBox="1"/>
          <p:nvPr/>
        </p:nvSpPr>
        <p:spPr>
          <a:xfrm>
            <a:off x="5492109" y="3429000"/>
            <a:ext cx="5644885" cy="431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71755" lvl="0" algn="ctr">
              <a:spcAft>
                <a:spcPts val="600"/>
              </a:spcAft>
              <a:buSzPts val="1200"/>
            </a:pPr>
            <a:r>
              <a:rPr lang="bg-BG" sz="20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Учители по предмет 5. -12. клас</a:t>
            </a:r>
          </a:p>
        </p:txBody>
      </p:sp>
    </p:spTree>
    <p:extLst>
      <p:ext uri="{BB962C8B-B14F-4D97-AF65-F5344CB8AC3E}">
        <p14:creationId xmlns:p14="http://schemas.microsoft.com/office/powerpoint/2010/main" val="33353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339"/>
            <a:ext cx="4606565" cy="16395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bg-BG" sz="1800" b="1" dirty="0">
                <a:solidFill>
                  <a:schemeClr val="tx2"/>
                </a:solidFill>
              </a:rPr>
              <a:t>Изследване на нагласите и проявите на </a:t>
            </a:r>
            <a:r>
              <a:rPr lang="bg-BG" sz="1800" b="1" dirty="0" err="1">
                <a:solidFill>
                  <a:schemeClr val="tx2"/>
                </a:solidFill>
              </a:rPr>
              <a:t>нестандартност</a:t>
            </a:r>
            <a:r>
              <a:rPr lang="bg-BG" sz="1800" b="1" dirty="0">
                <a:solidFill>
                  <a:schemeClr val="tx2"/>
                </a:solidFill>
              </a:rPr>
              <a:t> на учители в образователната среда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B2F11DF-399F-6720-BD4D-E99D12FA5D79}"/>
              </a:ext>
            </a:extLst>
          </p:cNvPr>
          <p:cNvSpPr txBox="1"/>
          <p:nvPr/>
        </p:nvSpPr>
        <p:spPr>
          <a:xfrm>
            <a:off x="57727" y="1840180"/>
            <a:ext cx="44911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Учителите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склонни</a:t>
            </a:r>
            <a:r>
              <a:rPr lang="ru-RU" sz="2000" dirty="0"/>
              <a:t> </a:t>
            </a:r>
            <a:r>
              <a:rPr lang="ru-RU" sz="2000" dirty="0" err="1"/>
              <a:t>към</a:t>
            </a:r>
            <a:r>
              <a:rPr lang="ru-RU" sz="2000" dirty="0"/>
              <a:t> прояви на </a:t>
            </a:r>
            <a:r>
              <a:rPr lang="ru-RU" sz="2000" dirty="0" err="1"/>
              <a:t>нестандартност</a:t>
            </a:r>
            <a:r>
              <a:rPr lang="ru-RU" sz="2000" dirty="0"/>
              <a:t>,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отразяват</a:t>
            </a:r>
            <a:r>
              <a:rPr lang="ru-RU" sz="2000" dirty="0"/>
              <a:t> </a:t>
            </a:r>
            <a:r>
              <a:rPr lang="ru-RU" sz="2000" dirty="0" err="1"/>
              <a:t>философията</a:t>
            </a:r>
            <a:r>
              <a:rPr lang="ru-RU" sz="2000" dirty="0"/>
              <a:t> на </a:t>
            </a:r>
            <a:r>
              <a:rPr lang="ru-RU" sz="2000" dirty="0" err="1"/>
              <a:t>съвременното</a:t>
            </a:r>
            <a:r>
              <a:rPr lang="ru-RU" sz="2000" dirty="0"/>
              <a:t> образование. </a:t>
            </a:r>
            <a:r>
              <a:rPr lang="ru-RU" sz="2000" dirty="0" err="1"/>
              <a:t>Техните</a:t>
            </a:r>
            <a:r>
              <a:rPr lang="ru-RU" sz="2000" dirty="0"/>
              <a:t> </a:t>
            </a:r>
            <a:r>
              <a:rPr lang="ru-RU" sz="2000" dirty="0" err="1"/>
              <a:t>нагласи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добре </a:t>
            </a:r>
            <a:r>
              <a:rPr lang="ru-RU" sz="2000" dirty="0" err="1"/>
              <a:t>формирани</a:t>
            </a:r>
            <a:r>
              <a:rPr lang="ru-RU" sz="2000" dirty="0"/>
              <a:t> от </a:t>
            </a:r>
            <a:r>
              <a:rPr lang="ru-RU" sz="2000" dirty="0" err="1"/>
              <a:t>гледна</a:t>
            </a:r>
            <a:r>
              <a:rPr lang="ru-RU" sz="2000" dirty="0"/>
              <a:t> точка на </a:t>
            </a:r>
            <a:r>
              <a:rPr lang="ru-RU" sz="2000" dirty="0" err="1"/>
              <a:t>необходимостта</a:t>
            </a:r>
            <a:r>
              <a:rPr lang="ru-RU" sz="2000" dirty="0"/>
              <a:t> за </a:t>
            </a:r>
            <a:r>
              <a:rPr lang="ru-RU" sz="2000" dirty="0" err="1"/>
              <a:t>създаване</a:t>
            </a:r>
            <a:r>
              <a:rPr lang="ru-RU" sz="2000" dirty="0"/>
              <a:t> и </a:t>
            </a:r>
            <a:r>
              <a:rPr lang="ru-RU" sz="2000" dirty="0" err="1"/>
              <a:t>поддържане</a:t>
            </a:r>
            <a:r>
              <a:rPr lang="ru-RU" sz="2000" dirty="0"/>
              <a:t> на интерактивна </a:t>
            </a:r>
            <a:r>
              <a:rPr lang="ru-RU" sz="2000" dirty="0" err="1"/>
              <a:t>образователна</a:t>
            </a:r>
            <a:r>
              <a:rPr lang="ru-RU" sz="2000" dirty="0"/>
              <a:t> среда. </a:t>
            </a:r>
          </a:p>
          <a:p>
            <a:r>
              <a:rPr lang="ru-RU" sz="2000" dirty="0" err="1"/>
              <a:t>Това</a:t>
            </a:r>
            <a:r>
              <a:rPr lang="ru-RU" sz="2000" dirty="0"/>
              <a:t> и </a:t>
            </a:r>
            <a:r>
              <a:rPr lang="ru-RU" sz="2000" dirty="0" err="1"/>
              <a:t>други</a:t>
            </a:r>
            <a:r>
              <a:rPr lang="ru-RU" sz="2000" dirty="0"/>
              <a:t> </a:t>
            </a:r>
            <a:r>
              <a:rPr lang="ru-RU" sz="2000" dirty="0" err="1"/>
              <a:t>изследвания</a:t>
            </a:r>
            <a:r>
              <a:rPr lang="ru-RU" sz="2000" dirty="0"/>
              <a:t> обаче </a:t>
            </a:r>
            <a:r>
              <a:rPr lang="ru-RU" sz="2000" dirty="0" err="1"/>
              <a:t>показват</a:t>
            </a:r>
            <a:r>
              <a:rPr lang="ru-RU" sz="2000" dirty="0"/>
              <a:t>, че </a:t>
            </a:r>
            <a:r>
              <a:rPr lang="ru-RU" sz="2000" dirty="0" err="1"/>
              <a:t>традиционните</a:t>
            </a:r>
            <a:r>
              <a:rPr lang="ru-RU" sz="2000" dirty="0"/>
              <a:t> </a:t>
            </a:r>
            <a:r>
              <a:rPr lang="ru-RU" sz="2000" dirty="0" err="1"/>
              <a:t>професионални</a:t>
            </a:r>
            <a:r>
              <a:rPr lang="ru-RU" sz="2000" dirty="0"/>
              <a:t> </a:t>
            </a:r>
            <a:r>
              <a:rPr lang="ru-RU" sz="2000" dirty="0" err="1"/>
              <a:t>стереотипи</a:t>
            </a:r>
            <a:r>
              <a:rPr lang="ru-RU" sz="2000" dirty="0"/>
              <a:t>, </a:t>
            </a:r>
            <a:r>
              <a:rPr lang="ru-RU" sz="2000" dirty="0" err="1"/>
              <a:t>отнасящи</a:t>
            </a:r>
            <a:r>
              <a:rPr lang="ru-RU" sz="2000" dirty="0"/>
              <a:t> се до управление и </a:t>
            </a:r>
            <a:r>
              <a:rPr lang="ru-RU" sz="2000" dirty="0" err="1"/>
              <a:t>контрол</a:t>
            </a:r>
            <a:r>
              <a:rPr lang="ru-RU" sz="2000" dirty="0"/>
              <a:t> чрез </a:t>
            </a:r>
            <a:r>
              <a:rPr lang="ru-RU" sz="2000" dirty="0" err="1"/>
              <a:t>традиционни</a:t>
            </a:r>
            <a:r>
              <a:rPr lang="ru-RU" sz="2000" dirty="0"/>
              <a:t> средства,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сериозно</a:t>
            </a:r>
            <a:r>
              <a:rPr lang="ru-RU" sz="2000" dirty="0"/>
              <a:t> </a:t>
            </a:r>
            <a:r>
              <a:rPr lang="ru-RU" sz="2000" dirty="0" err="1"/>
              <a:t>заложени</a:t>
            </a:r>
            <a:r>
              <a:rPr lang="ru-RU" sz="2000" dirty="0"/>
              <a:t> в </a:t>
            </a:r>
            <a:r>
              <a:rPr lang="ru-RU" sz="2000" dirty="0" err="1"/>
              <a:t>поведението</a:t>
            </a:r>
            <a:r>
              <a:rPr lang="ru-RU" sz="2000" dirty="0"/>
              <a:t> на учителя</a:t>
            </a:r>
            <a:r>
              <a:rPr lang="en-US" sz="2000" dirty="0"/>
              <a:t>,</a:t>
            </a:r>
            <a:r>
              <a:rPr lang="ru-RU" sz="2000" dirty="0"/>
              <a:t> независимо от </a:t>
            </a:r>
            <a:r>
              <a:rPr lang="ru-RU" sz="2000" dirty="0" err="1"/>
              <a:t>неговата</a:t>
            </a:r>
            <a:r>
              <a:rPr lang="ru-RU" sz="2000" dirty="0"/>
              <a:t> </a:t>
            </a:r>
            <a:r>
              <a:rPr lang="ru-RU" sz="2000" dirty="0" err="1"/>
              <a:t>възраст</a:t>
            </a:r>
            <a:r>
              <a:rPr lang="ru-RU" sz="2000" dirty="0"/>
              <a:t>, опит или </a:t>
            </a:r>
            <a:r>
              <a:rPr lang="ru-RU" sz="2000" dirty="0" err="1"/>
              <a:t>работно</a:t>
            </a:r>
            <a:r>
              <a:rPr lang="ru-RU" sz="2000" dirty="0"/>
              <a:t> </a:t>
            </a:r>
            <a:r>
              <a:rPr lang="ru-RU" sz="2000" dirty="0" err="1"/>
              <a:t>място</a:t>
            </a:r>
            <a:r>
              <a:rPr lang="ru-RU" sz="2000" dirty="0"/>
              <a:t>. 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ACDE003-7FE0-DFAA-6844-4539028C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06" y="185212"/>
            <a:ext cx="4300913" cy="2347660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CB786734-C3D8-9B20-9502-A6EBF82E03AE}"/>
              </a:ext>
            </a:extLst>
          </p:cNvPr>
          <p:cNvSpPr txBox="1"/>
          <p:nvPr/>
        </p:nvSpPr>
        <p:spPr>
          <a:xfrm>
            <a:off x="4804987" y="2481145"/>
            <a:ext cx="3951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Средна стойност: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81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115,16</a:t>
            </a:r>
            <a:endParaRPr lang="bg-B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Медиана: 79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121</a:t>
            </a:r>
            <a:endParaRPr lang="bg-B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Мода: 7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&lt; 127</a:t>
            </a:r>
            <a:endParaRPr lang="bg-B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9C125-5BAE-40E0-073C-40C7C3D93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r="23493" b="4489"/>
          <a:stretch/>
        </p:blipFill>
        <p:spPr>
          <a:xfrm>
            <a:off x="4804987" y="3549773"/>
            <a:ext cx="4239953" cy="23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D022B9-AF35-D88F-ED1A-DB759C228173}"/>
              </a:ext>
            </a:extLst>
          </p:cNvPr>
          <p:cNvSpPr txBox="1"/>
          <p:nvPr/>
        </p:nvSpPr>
        <p:spPr>
          <a:xfrm>
            <a:off x="9235440" y="1100964"/>
            <a:ext cx="265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Начални учители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A457C-C9AF-4F9B-0CD1-3BC2C2D08795}"/>
              </a:ext>
            </a:extLst>
          </p:cNvPr>
          <p:cNvSpPr txBox="1"/>
          <p:nvPr/>
        </p:nvSpPr>
        <p:spPr>
          <a:xfrm>
            <a:off x="9235440" y="4204976"/>
            <a:ext cx="265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Про/гимназиални учители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FB89A-58C7-B0A2-2249-857EBA18666A}"/>
              </a:ext>
            </a:extLst>
          </p:cNvPr>
          <p:cNvSpPr txBox="1"/>
          <p:nvPr/>
        </p:nvSpPr>
        <p:spPr>
          <a:xfrm>
            <a:off x="4804987" y="5829360"/>
            <a:ext cx="60998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Средна стойност: 81,34 &lt; 115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16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Медиана: 79 &lt; 121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Мода: 78 &lt; 127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7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err="1">
                <a:solidFill>
                  <a:schemeClr val="tx2"/>
                </a:solidFill>
              </a:rPr>
              <a:t>Разказите</a:t>
            </a:r>
            <a:r>
              <a:rPr lang="ru-RU" sz="2800" b="1" dirty="0">
                <a:solidFill>
                  <a:schemeClr val="tx2"/>
                </a:solidFill>
              </a:rPr>
              <a:t> по </a:t>
            </a:r>
            <a:r>
              <a:rPr lang="ru-RU" sz="2800" b="1" dirty="0" err="1">
                <a:solidFill>
                  <a:schemeClr val="tx2"/>
                </a:solidFill>
              </a:rPr>
              <a:t>опорни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думи</a:t>
            </a:r>
            <a:r>
              <a:rPr lang="ru-RU" sz="2800" b="1" dirty="0">
                <a:solidFill>
                  <a:schemeClr val="tx2"/>
                </a:solidFill>
              </a:rPr>
              <a:t> в </a:t>
            </a:r>
            <a:r>
              <a:rPr lang="ru-RU" sz="2800" b="1" dirty="0" err="1">
                <a:solidFill>
                  <a:schemeClr val="tx2"/>
                </a:solidFill>
              </a:rPr>
              <a:t>предучилищна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възраст</a:t>
            </a:r>
            <a:r>
              <a:rPr lang="ru-RU" sz="2800" b="1" dirty="0">
                <a:solidFill>
                  <a:schemeClr val="tx2"/>
                </a:solidFill>
              </a:rPr>
              <a:t> – мост между </a:t>
            </a:r>
            <a:r>
              <a:rPr lang="ru-RU" sz="2800" b="1" dirty="0" err="1">
                <a:solidFill>
                  <a:schemeClr val="tx2"/>
                </a:solidFill>
              </a:rPr>
              <a:t>речта</a:t>
            </a:r>
            <a:r>
              <a:rPr lang="ru-RU" sz="2800" b="1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фантазията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9D49B33-1434-9CD0-4A73-A8225BAB5E61}"/>
              </a:ext>
            </a:extLst>
          </p:cNvPr>
          <p:cNvSpPr/>
          <p:nvPr/>
        </p:nvSpPr>
        <p:spPr>
          <a:xfrm>
            <a:off x="198552" y="2080322"/>
            <a:ext cx="4289196" cy="449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Сравнителният анализ на разказите отчита степента на креативност, изразяваща се в честотата на употребените в повествованието прилагателни имена и наречия.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продуцират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творчески разкази по опорни думи децата се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нуждаят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семантично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ядро между тях, около което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изградят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фабулната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основа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действието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Разказът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по опорни думи без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пряка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семантична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връзка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помежду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им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затруднява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децата и на този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етап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от развитието на мисленето и въображението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представляват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сложна задача.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A21F5D7-FC47-39A5-DB66-A6A398E17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16" y="655060"/>
            <a:ext cx="6045267" cy="2773940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3116A4A-9978-F955-4EAC-3BE0D212756D}"/>
              </a:ext>
            </a:extLst>
          </p:cNvPr>
          <p:cNvSpPr txBox="1"/>
          <p:nvPr/>
        </p:nvSpPr>
        <p:spPr>
          <a:xfrm>
            <a:off x="4943964" y="3823737"/>
            <a:ext cx="69292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Съставянето на разкази само по отделни думи и формулирано въз основа на тях заглавие е по-сложна задача за децата, тъй като изисква изграждането на цялостна завършена смислова структура само върху отделните й елементи. </a:t>
            </a:r>
          </a:p>
          <a:p>
            <a:pPr algn="just"/>
            <a:r>
              <a:rPr lang="bg-BG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Статията представя методология за изследване на творчески разкази на 6-7-годишни деца, създадени въз основа на опорни думи, които имат общо семантично поле – ключови думи, и такива, които нямат семантично сходство помежду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 – фантазиен бином.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846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b="1">
                <a:solidFill>
                  <a:schemeClr val="tx2"/>
                </a:solidFill>
              </a:rPr>
              <a:t>ВИРТУАЛНА И ДОБАВЕНА РЕАЛНОСТ В ОБРАЗОВАНИЕТО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7E740-21CE-0C4C-380F-9324E715910D}"/>
              </a:ext>
            </a:extLst>
          </p:cNvPr>
          <p:cNvSpPr txBox="1"/>
          <p:nvPr/>
        </p:nvSpPr>
        <p:spPr>
          <a:xfrm>
            <a:off x="8851" y="1782412"/>
            <a:ext cx="46863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 да създава качествени образователни ресурси, учителят следва да има добра базова дигитална грамотност, да проявява критично мислене и креативност.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Работата с виртуална и добавена реалност дава възможност да се прилага дейностният подход в обучението.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Създаването на образователни ресурси от учениците води до развиване на критично и алгоритмично мислене, толерантност и взаимопомощ. Когато учениците работят в екипи, се учат да изслушват мнението на съекипниците си, да търсят доводи за защита на собствена позиция. Представянето от учениците на създадените проекти, позволява развитие на комуникативните и презентационни компетентности на обучаемите.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0A3B0D8-5E82-1819-F479-CE8661DC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677">
            <a:off x="7842553" y="177442"/>
            <a:ext cx="3900466" cy="20244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C1B1CC3-0FA1-9E6E-9E44-563CEB83A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086">
            <a:off x="4732137" y="706312"/>
            <a:ext cx="4286345" cy="21804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6D5BAE-DA55-574B-4C5D-2352E1785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16" y="3416061"/>
            <a:ext cx="3353091" cy="2523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3317C-DDB6-1279-C440-D8A9BB3D8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95" y="4703462"/>
            <a:ext cx="3657917" cy="1761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DB6457-032D-0D8E-4A3F-2FD3C7A4D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05" y="2878122"/>
            <a:ext cx="3657917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Творчески техники и задачи за </a:t>
            </a:r>
            <a:r>
              <a:rPr lang="ru-RU" sz="3200" b="1" dirty="0" err="1">
                <a:solidFill>
                  <a:schemeClr val="tx2"/>
                </a:solidFill>
              </a:rPr>
              <a:t>деца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31DC8-3C78-4C65-8E7A-C858260B45AA}"/>
              </a:ext>
            </a:extLst>
          </p:cNvPr>
          <p:cNvSpPr txBox="1"/>
          <p:nvPr/>
        </p:nvSpPr>
        <p:spPr>
          <a:xfrm>
            <a:off x="34014" y="1972038"/>
            <a:ext cx="45819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Задачи, свързани с базови емоции, които децата изпитват. Творческите практики съдействат за осъзнаване и регулиране на съответната емоция.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Задачи,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свързани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с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включването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на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свободни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части в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творческия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процес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Творческото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изследване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съчетано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с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игрови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практики 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със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стимулиране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на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сензитивни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преживявания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2C2C2C"/>
                </a:solidFill>
                <a:latin typeface="Corbel" panose="020B0503020204020204"/>
              </a:rPr>
              <a:t>Задачи, свързани с приложението на техниката тай-дай за развиване на детското нестандартно мислене и въображение посредством способите на художествено-естетическата дейност.</a:t>
            </a:r>
            <a:endParaRPr lang="en-US" sz="2000" dirty="0">
              <a:solidFill>
                <a:srgbClr val="2C2C2C"/>
              </a:solidFill>
              <a:latin typeface="Corbel" panose="020B0503020204020204"/>
            </a:endParaRPr>
          </a:p>
        </p:txBody>
      </p:sp>
      <p:pic>
        <p:nvPicPr>
          <p:cNvPr id="9" name="Picture 8" descr="C:\Users\User\Desktop\Vizualizacia_NXA\12.jpg">
            <a:extLst>
              <a:ext uri="{FF2B5EF4-FFF2-40B4-BE49-F238E27FC236}">
                <a16:creationId xmlns:a16="http://schemas.microsoft.com/office/drawing/2014/main" id="{DFAB2779-406A-4BFD-96DA-3FD5689145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1442" y="284176"/>
            <a:ext cx="3361569" cy="18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User\Desktop\Vizualizacia_NXA\7.jpg">
            <a:extLst>
              <a:ext uri="{FF2B5EF4-FFF2-40B4-BE49-F238E27FC236}">
                <a16:creationId xmlns:a16="http://schemas.microsoft.com/office/drawing/2014/main" id="{979DA548-113E-46E1-BC0C-C7797FCB22A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3160" y="259970"/>
            <a:ext cx="3361569" cy="18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CCC232-030D-2AE4-FED1-65D90D79C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42" y="2298294"/>
            <a:ext cx="5447538" cy="2388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ABCD4D-8765-0DDF-C37A-9E78979C7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8453" y="4427121"/>
            <a:ext cx="1863725" cy="248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545989-1723-2C33-E1B2-32A18716A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10" y="2272794"/>
            <a:ext cx="1710970" cy="228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F8FD57-3CC5-92D4-81EA-2A6CD3139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60067" y="4432303"/>
            <a:ext cx="1834577" cy="2445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62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4C9D52B-949E-48E0-A1D0-6043FCC49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84176"/>
            <a:ext cx="3886199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Нетрадиционни спортове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5160F-7793-CD69-C51F-00206EAF8D68}"/>
              </a:ext>
            </a:extLst>
          </p:cNvPr>
          <p:cNvSpPr txBox="1"/>
          <p:nvPr/>
        </p:nvSpPr>
        <p:spPr>
          <a:xfrm>
            <a:off x="522514" y="2011680"/>
            <a:ext cx="3945297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"/>
              <a:defRPr/>
            </a:pPr>
            <a:r>
              <a:rPr lang="en-US"/>
              <a:t>Изследва се интегрирането на нетрадиционни форми и средства във физическото възпитание и спорта в детската градина и началното училище. Представят се разнообразни нетрадиционни форми и средства, включително подвижни игри със съвременни сюжети, танци, йога, ледърбол, петанка, табата, шафълборд, фризби, диск голф, мини голф, игри с парашут, флашмоб, чирлидинг, чирпърформанс, батон туърлинг, които не само подпомагат физическата активност, но и се фокусират върху ученето чрез забавление и експериментиране. </a:t>
            </a: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459B206-3BB4-4463-AC79-8DD9EE599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3120" y="0"/>
            <a:ext cx="75488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EA69F7-E487-4D33-A280-0571339F8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283" y="0"/>
            <a:ext cx="7284717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in a parade&#10;&#10;Description automatically generated">
            <a:extLst>
              <a:ext uri="{FF2B5EF4-FFF2-40B4-BE49-F238E27FC236}">
                <a16:creationId xmlns:a16="http://schemas.microsoft.com/office/drawing/2014/main" id="{1ECB3477-ABF5-2A8E-4742-5D23BD291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229017" y="385747"/>
            <a:ext cx="6641248" cy="319608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D0C214-AC85-438D-8BC5-D6BCC9A56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284" y="4109826"/>
            <a:ext cx="4016442" cy="27481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16204B-68EA-4ADA-A563-16E43E19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9034" y="4109826"/>
            <a:ext cx="3092966" cy="27481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cheerleaders in a gym&#10;&#10;Description automatically generated">
            <a:extLst>
              <a:ext uri="{FF2B5EF4-FFF2-40B4-BE49-F238E27FC236}">
                <a16:creationId xmlns:a16="http://schemas.microsoft.com/office/drawing/2014/main" id="{5E06D6F1-EEB4-7681-4219-49EA9C41F8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289" y="4914399"/>
            <a:ext cx="2459976" cy="1170899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7B9FA636-9AF5-5AA0-0F45-B388DD1E8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016" y="4681231"/>
            <a:ext cx="3359399" cy="1637235"/>
          </a:xfrm>
          <a:prstGeom prst="rect">
            <a:avLst/>
          </a:prstGeom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9D49B33-1434-9CD0-4A73-A8225BAB5E61}"/>
              </a:ext>
            </a:extLst>
          </p:cNvPr>
          <p:cNvSpPr/>
          <p:nvPr/>
        </p:nvSpPr>
        <p:spPr>
          <a:xfrm>
            <a:off x="198552" y="2080322"/>
            <a:ext cx="4289196" cy="449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0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Дизайн-</a:t>
            </a:r>
            <a:r>
              <a:rPr lang="ru-RU" sz="3200" b="1" dirty="0" err="1">
                <a:solidFill>
                  <a:schemeClr val="tx2"/>
                </a:solidFill>
              </a:rPr>
              <a:t>мислене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9D49B33-1434-9CD0-4A73-A8225BAB5E61}"/>
              </a:ext>
            </a:extLst>
          </p:cNvPr>
          <p:cNvSpPr/>
          <p:nvPr/>
        </p:nvSpPr>
        <p:spPr>
          <a:xfrm>
            <a:off x="198552" y="2080322"/>
            <a:ext cx="4289196" cy="449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Картина 11" descr="Картина, която съдържа текст, екранна снимка, Шрифт, дизайн&#10;&#10;Описанието е генерирано автоматично">
            <a:extLst>
              <a:ext uri="{FF2B5EF4-FFF2-40B4-BE49-F238E27FC236}">
                <a16:creationId xmlns:a16="http://schemas.microsoft.com/office/drawing/2014/main" id="{074C5472-343C-54AC-2489-FE4167F3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98" y="176109"/>
            <a:ext cx="4921356" cy="2224745"/>
          </a:xfrm>
          <a:prstGeom prst="rect">
            <a:avLst/>
          </a:prstGeom>
          <a:noFill/>
        </p:spPr>
      </p:pic>
      <p:pic>
        <p:nvPicPr>
          <p:cNvPr id="6" name="Картина 578315797" descr="Картина, която съдържа текст, екранна снимка, Шрифт, дизайн&#10;&#10;Описанието е генерирано автоматично">
            <a:extLst>
              <a:ext uri="{FF2B5EF4-FFF2-40B4-BE49-F238E27FC236}">
                <a16:creationId xmlns:a16="http://schemas.microsoft.com/office/drawing/2014/main" id="{E242F184-38A8-0B63-1C26-46950AE08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5" y="2576963"/>
            <a:ext cx="3499808" cy="1968109"/>
          </a:xfrm>
          <a:prstGeom prst="rect">
            <a:avLst/>
          </a:prstGeom>
          <a:ln>
            <a:solidFill>
              <a:srgbClr val="FAB900">
                <a:lumMod val="75000"/>
              </a:srgb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7526C-599F-828A-237B-5C052DE8C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56" y="4643477"/>
            <a:ext cx="3610523" cy="2038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A2856-5836-DC2D-2476-3AEBBA775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08" y="2593515"/>
            <a:ext cx="3485193" cy="1968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ACBE21-A679-02C0-F9A4-F295C1465349}"/>
              </a:ext>
            </a:extLst>
          </p:cNvPr>
          <p:cNvSpPr txBox="1"/>
          <p:nvPr/>
        </p:nvSpPr>
        <p:spPr>
          <a:xfrm>
            <a:off x="76200" y="1972581"/>
            <a:ext cx="441154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Представени са методически насоки за въвеждане на дизайн мислене в процеса на обучение в начален етап като целта е да се стимулира </a:t>
            </a:r>
            <a:r>
              <a:rPr lang="bg-BG" sz="2000" dirty="0" err="1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 на учениците и да се създадат условия за активно и осъзнато развитие на емпатията.</a:t>
            </a:r>
            <a:endParaRPr lang="en-US" sz="2000" dirty="0">
              <a:solidFill>
                <a:srgbClr val="2C2C2C"/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Методическите насоки са разработени на основата на модел, предложен от Н. Калоянова. Моделът е наречен </a:t>
            </a:r>
            <a:r>
              <a:rPr lang="bg-BG" sz="2000" dirty="0" err="1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Doble</a:t>
            </a: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 err="1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Diamond</a:t>
            </a: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 err="1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bg-BG" sz="2000" dirty="0" err="1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DDEdu</a:t>
            </a: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) – Двоен Образователен Диамант (ДОД). </a:t>
            </a:r>
          </a:p>
          <a:p>
            <a:pPr>
              <a:defRPr/>
            </a:pPr>
            <a:r>
              <a:rPr lang="bg-BG" sz="2000" dirty="0">
                <a:solidFill>
                  <a:srgbClr val="2C2C2C"/>
                </a:solidFill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Моделът е апробиран с ученици от 3 и 4 клас.</a:t>
            </a:r>
            <a:endParaRPr lang="en-US" sz="2000" dirty="0">
              <a:solidFill>
                <a:srgbClr val="2C2C2C"/>
              </a:solidFill>
              <a:latin typeface="Corbel" panose="020B05030202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4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634489B-7282-4F28-88AE-A7DC8E70EA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464" y="5385993"/>
            <a:ext cx="10905065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spc="150" dirty="0" err="1">
                <a:solidFill>
                  <a:schemeClr val="tx2"/>
                </a:solidFill>
              </a:rPr>
              <a:t>Научен</a:t>
            </a:r>
            <a:r>
              <a:rPr lang="en-US" sz="2800" b="1" spc="150" dirty="0">
                <a:solidFill>
                  <a:schemeClr val="tx2"/>
                </a:solidFill>
              </a:rPr>
              <a:t> </a:t>
            </a:r>
            <a:r>
              <a:rPr lang="en-US" sz="2800" b="1" spc="150" dirty="0" err="1">
                <a:solidFill>
                  <a:schemeClr val="tx2"/>
                </a:solidFill>
              </a:rPr>
              <a:t>колектив</a:t>
            </a:r>
            <a:r>
              <a:rPr lang="en-US" sz="2800" b="1" spc="150" dirty="0">
                <a:solidFill>
                  <a:schemeClr val="tx2"/>
                </a:solidFill>
              </a:rPr>
              <a:t> </a:t>
            </a:r>
            <a:r>
              <a:rPr lang="en-US" sz="2800" b="1" spc="150" dirty="0" err="1">
                <a:solidFill>
                  <a:schemeClr val="tx2"/>
                </a:solidFill>
              </a:rPr>
              <a:t>на</a:t>
            </a:r>
            <a:r>
              <a:rPr lang="en-US" sz="2800" b="1" spc="150" dirty="0">
                <a:solidFill>
                  <a:schemeClr val="tx2"/>
                </a:solidFill>
              </a:rPr>
              <a:t> </a:t>
            </a:r>
            <a:r>
              <a:rPr lang="en-US" sz="2800" b="1" spc="150" dirty="0" err="1">
                <a:solidFill>
                  <a:schemeClr val="tx2"/>
                </a:solidFill>
              </a:rPr>
              <a:t>проекта</a:t>
            </a:r>
            <a:endParaRPr lang="en-US" sz="2800" b="1" spc="150" dirty="0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EBAD2FE-444F-4522-ABF9-E847E3DB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1008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8F1CE58-D725-405E-B196-4EAAA693D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07927"/>
              </p:ext>
            </p:extLst>
          </p:nvPr>
        </p:nvGraphicFramePr>
        <p:xfrm>
          <a:off x="414057" y="633058"/>
          <a:ext cx="11363881" cy="44282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841137">
                  <a:extLst>
                    <a:ext uri="{9D8B030D-6E8A-4147-A177-3AD203B41FA5}">
                      <a16:colId xmlns:a16="http://schemas.microsoft.com/office/drawing/2014/main" val="636756072"/>
                    </a:ext>
                  </a:extLst>
                </a:gridCol>
                <a:gridCol w="4577046">
                  <a:extLst>
                    <a:ext uri="{9D8B030D-6E8A-4147-A177-3AD203B41FA5}">
                      <a16:colId xmlns:a16="http://schemas.microsoft.com/office/drawing/2014/main" val="3571763204"/>
                    </a:ext>
                  </a:extLst>
                </a:gridCol>
                <a:gridCol w="1945698">
                  <a:extLst>
                    <a:ext uri="{9D8B030D-6E8A-4147-A177-3AD203B41FA5}">
                      <a16:colId xmlns:a16="http://schemas.microsoft.com/office/drawing/2014/main" val="1967980390"/>
                    </a:ext>
                  </a:extLst>
                </a:gridCol>
              </a:tblGrid>
              <a:tr h="317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bg-BG" sz="2000" dirty="0">
                          <a:effectLst/>
                        </a:rPr>
                        <a:t>Доц. д-р Надежда Ангелова Калоянова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ръководител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37283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Доц. д-р Красимира Атанасова Димитрова</a:t>
                      </a:r>
                      <a:endParaRPr kumimoji="0" lang="bg-BG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вътрешен член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74248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dirty="0">
                          <a:effectLst/>
                        </a:rPr>
                        <a:t>Доц. д-р Златка Александрова Димитрова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вътрешен член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88228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dirty="0">
                          <a:effectLst/>
                        </a:rPr>
                        <a:t>Доц. д-р Пенка Кръстева Вълчева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вътрешен член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66286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Доц. д-р Дончо Стоянов Донев</a:t>
                      </a:r>
                      <a:endParaRPr kumimoji="0" lang="bg-BG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/>
                        <a:t>Тракийски университет – Стара Загора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външен член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418986"/>
                  </a:ext>
                </a:extLst>
              </a:tr>
              <a:tr h="188144">
                <a:tc>
                  <a:txBody>
                    <a:bodyPr/>
                    <a:lstStyle/>
                    <a:p>
                      <a:r>
                        <a:rPr lang="bg-BG" sz="2000" dirty="0"/>
                        <a:t>Ас. д-р Гергана Ангелова Аврамова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вътрешен член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228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Ас. д-р Виктория Атанасова Велева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вътрешен член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93705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д-р Блага Георгиева Димова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вътрешен член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97462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Димона</a:t>
                      </a: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Георгиева Янева 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докторант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98421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Дияна Сашева Андонова 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докторант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49611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Кристина Божилова Панчева 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докторант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65562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Биляна Димова Димитрова 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докторант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0162"/>
                  </a:ext>
                </a:extLst>
              </a:tr>
              <a:tr h="31718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Ави </a:t>
                      </a:r>
                      <a:r>
                        <a:rPr lang="bg-BG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Абнер</a:t>
                      </a:r>
                      <a:endParaRPr lang="bg-BG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Университет „Проф. д-р Асен Златаров“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докторант</a:t>
                      </a:r>
                      <a:endParaRPr lang="bg-B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21195"/>
                  </a:ext>
                </a:extLst>
              </a:tr>
              <a:tr h="317187">
                <a:tc grid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студенти, обучаващи се в специалности ПНУП и НУПЧЕ</a:t>
                      </a:r>
                    </a:p>
                  </a:txBody>
                  <a:tcPr marL="60135" marR="601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endParaRPr lang="bg-BG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1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12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F8C93-A7E5-1E8A-DC57-F6371DEE7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A7C1C-DEB8-3C6D-17C7-F035332E0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283B9-B75F-E6D2-6DD3-2FF0CF083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8AF92E-AF8F-30E5-154C-182ED8802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05C9A4-0F24-4907-AED9-2E095B4C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31" y="115734"/>
            <a:ext cx="9784080" cy="743094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/>
              <a:t>Изследователски ЦЕЛИ И ЗАДАЧИ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DA52F3B-EAC6-4898-A689-8DD93DD1C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Цели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40CD18C-1557-4847-BEA3-6E309220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32" y="858828"/>
            <a:ext cx="5491539" cy="571499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ЦЕЛИ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00" b="1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проучат проявите на </a:t>
            </a:r>
            <a:r>
              <a:rPr lang="ru-RU" sz="2400" dirty="0" err="1"/>
              <a:t>нестандартност</a:t>
            </a:r>
            <a:r>
              <a:rPr lang="ru-RU" sz="2400" dirty="0"/>
              <a:t> на учители, </a:t>
            </a:r>
            <a:r>
              <a:rPr lang="ru-RU" sz="2400" dirty="0" err="1"/>
              <a:t>деца</a:t>
            </a:r>
            <a:r>
              <a:rPr lang="ru-RU" sz="2400" dirty="0"/>
              <a:t> и </a:t>
            </a:r>
            <a:r>
              <a:rPr lang="ru-RU" sz="2400" dirty="0" err="1"/>
              <a:t>ученици</a:t>
            </a:r>
            <a:r>
              <a:rPr lang="ru-RU" sz="2400" dirty="0"/>
              <a:t> в </a:t>
            </a:r>
            <a:r>
              <a:rPr lang="ru-RU" sz="2400" dirty="0" err="1"/>
              <a:t>образователния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</a:t>
            </a:r>
            <a:r>
              <a:rPr lang="ru-RU" sz="2400" dirty="0" err="1"/>
              <a:t>изведе</a:t>
            </a:r>
            <a:r>
              <a:rPr lang="ru-RU" sz="2400" dirty="0"/>
              <a:t> по </a:t>
            </a:r>
            <a:r>
              <a:rPr lang="ru-RU" sz="2400" dirty="0" err="1"/>
              <a:t>експериментален</a:t>
            </a:r>
            <a:r>
              <a:rPr lang="ru-RU" sz="2400" dirty="0"/>
              <a:t> </a:t>
            </a:r>
            <a:r>
              <a:rPr lang="ru-RU" sz="2400" dirty="0" err="1"/>
              <a:t>път</a:t>
            </a:r>
            <a:r>
              <a:rPr lang="ru-RU" sz="2400" dirty="0"/>
              <a:t> технология за </a:t>
            </a:r>
            <a:r>
              <a:rPr lang="ru-RU" sz="2400" dirty="0" err="1"/>
              <a:t>стимулиране</a:t>
            </a:r>
            <a:r>
              <a:rPr lang="ru-RU" sz="2400" dirty="0"/>
              <a:t> на </a:t>
            </a:r>
            <a:r>
              <a:rPr lang="ru-RU" sz="2400" dirty="0" err="1"/>
              <a:t>нестандартността</a:t>
            </a:r>
            <a:r>
              <a:rPr lang="ru-RU" sz="2400" dirty="0"/>
              <a:t> на учители.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</a:t>
            </a:r>
            <a:r>
              <a:rPr lang="ru-RU" sz="2400" dirty="0" err="1"/>
              <a:t>изведат</a:t>
            </a:r>
            <a:r>
              <a:rPr lang="ru-RU" sz="2400" dirty="0"/>
              <a:t> по </a:t>
            </a:r>
            <a:r>
              <a:rPr lang="ru-RU" sz="2400" dirty="0" err="1"/>
              <a:t>експериментален</a:t>
            </a:r>
            <a:r>
              <a:rPr lang="ru-RU" sz="2400" dirty="0"/>
              <a:t> </a:t>
            </a:r>
            <a:r>
              <a:rPr lang="ru-RU" sz="2400" dirty="0" err="1"/>
              <a:t>път</a:t>
            </a:r>
            <a:r>
              <a:rPr lang="ru-RU" sz="2400" dirty="0"/>
              <a:t> методики за </a:t>
            </a:r>
            <a:r>
              <a:rPr lang="ru-RU" sz="2400" dirty="0" err="1"/>
              <a:t>стимулиране</a:t>
            </a:r>
            <a:r>
              <a:rPr lang="ru-RU" sz="2400" dirty="0"/>
              <a:t> на </a:t>
            </a:r>
            <a:r>
              <a:rPr lang="ru-RU" sz="2400" dirty="0" err="1"/>
              <a:t>нестандартността</a:t>
            </a:r>
            <a:r>
              <a:rPr lang="ru-RU" sz="2400" dirty="0"/>
              <a:t> на </a:t>
            </a:r>
            <a:r>
              <a:rPr lang="ru-RU" sz="2400" dirty="0" err="1"/>
              <a:t>деца</a:t>
            </a:r>
            <a:r>
              <a:rPr lang="ru-RU" sz="2400" dirty="0"/>
              <a:t> в ПУВ.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</a:t>
            </a:r>
            <a:r>
              <a:rPr lang="ru-RU" sz="2400" dirty="0" err="1"/>
              <a:t>изведат</a:t>
            </a:r>
            <a:r>
              <a:rPr lang="ru-RU" sz="2400" dirty="0"/>
              <a:t> по </a:t>
            </a:r>
            <a:r>
              <a:rPr lang="ru-RU" sz="2400" dirty="0" err="1"/>
              <a:t>експериментален</a:t>
            </a:r>
            <a:r>
              <a:rPr lang="ru-RU" sz="2400" dirty="0"/>
              <a:t> </a:t>
            </a:r>
            <a:r>
              <a:rPr lang="ru-RU" sz="2400" dirty="0" err="1"/>
              <a:t>път</a:t>
            </a:r>
            <a:r>
              <a:rPr lang="ru-RU" sz="2400" dirty="0"/>
              <a:t> методики за </a:t>
            </a:r>
            <a:r>
              <a:rPr lang="ru-RU" sz="2400" dirty="0" err="1"/>
              <a:t>стимулиране</a:t>
            </a:r>
            <a:r>
              <a:rPr lang="ru-RU" sz="2400" dirty="0"/>
              <a:t> на </a:t>
            </a:r>
            <a:r>
              <a:rPr lang="ru-RU" sz="2400" dirty="0" err="1"/>
              <a:t>нестандартността</a:t>
            </a:r>
            <a:r>
              <a:rPr lang="ru-RU" sz="2400" dirty="0"/>
              <a:t> на </a:t>
            </a:r>
            <a:r>
              <a:rPr lang="ru-RU" sz="2400" dirty="0" err="1"/>
              <a:t>ученици</a:t>
            </a:r>
            <a:r>
              <a:rPr lang="ru-RU" sz="2400" dirty="0"/>
              <a:t> в НУВ.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C3FC235-DC05-4459-AF8A-C168C4AE2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Задачи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E43C3E2A-466D-4C58-8901-DC037780E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1229" y="858828"/>
            <a:ext cx="5403308" cy="571499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/>
              <a:t>ЗАДАЧИ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разработи</a:t>
            </a:r>
            <a:r>
              <a:rPr lang="ru-RU" sz="2900" b="1" dirty="0"/>
              <a:t> </a:t>
            </a:r>
            <a:r>
              <a:rPr lang="ru-RU" sz="2900" b="1" dirty="0" err="1"/>
              <a:t>инструментариум</a:t>
            </a:r>
            <a:r>
              <a:rPr lang="ru-RU" sz="2900" b="1" dirty="0"/>
              <a:t> за </a:t>
            </a:r>
            <a:r>
              <a:rPr lang="ru-RU" sz="2900" b="1" dirty="0" err="1"/>
              <a:t>проучване</a:t>
            </a:r>
            <a:r>
              <a:rPr lang="ru-RU" sz="2900" b="1" dirty="0"/>
              <a:t> на проявите на </a:t>
            </a:r>
            <a:r>
              <a:rPr lang="ru-RU" sz="2900" b="1" dirty="0" err="1"/>
              <a:t>нестандартност</a:t>
            </a:r>
            <a:r>
              <a:rPr lang="ru-RU" sz="2900" b="1" dirty="0"/>
              <a:t> на </a:t>
            </a:r>
            <a:r>
              <a:rPr lang="ru-RU" sz="2900" b="1" dirty="0" err="1"/>
              <a:t>деца</a:t>
            </a:r>
            <a:r>
              <a:rPr lang="ru-RU" sz="2900" b="1" dirty="0"/>
              <a:t>, </a:t>
            </a:r>
            <a:r>
              <a:rPr lang="ru-RU" sz="2900" b="1" dirty="0" err="1"/>
              <a:t>ученици</a:t>
            </a:r>
            <a:r>
              <a:rPr lang="ru-RU" sz="2900" b="1" dirty="0"/>
              <a:t> и учители в </a:t>
            </a:r>
            <a:r>
              <a:rPr lang="ru-RU" sz="2900" b="1" dirty="0" err="1"/>
              <a:t>образователния</a:t>
            </a:r>
            <a:r>
              <a:rPr lang="ru-RU" sz="2900" b="1" dirty="0"/>
              <a:t> </a:t>
            </a:r>
            <a:r>
              <a:rPr lang="ru-RU" sz="2900" b="1" dirty="0" err="1"/>
              <a:t>процес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проучат и </a:t>
            </a:r>
            <a:r>
              <a:rPr lang="ru-RU" sz="2900" b="1" dirty="0" err="1"/>
              <a:t>анализират</a:t>
            </a:r>
            <a:r>
              <a:rPr lang="ru-RU" sz="2900" b="1" dirty="0"/>
              <a:t> проявите на </a:t>
            </a:r>
            <a:r>
              <a:rPr lang="ru-RU" sz="2900" b="1" dirty="0" err="1"/>
              <a:t>нестандартност</a:t>
            </a:r>
            <a:r>
              <a:rPr lang="ru-RU" sz="2900" b="1" dirty="0"/>
              <a:t> на учители, </a:t>
            </a:r>
            <a:r>
              <a:rPr lang="ru-RU" sz="2900" b="1" dirty="0" err="1"/>
              <a:t>деца</a:t>
            </a:r>
            <a:r>
              <a:rPr lang="ru-RU" sz="2900" b="1" dirty="0"/>
              <a:t> и </a:t>
            </a:r>
            <a:r>
              <a:rPr lang="ru-RU" sz="2900" b="1" dirty="0" err="1"/>
              <a:t>ученици</a:t>
            </a:r>
            <a:r>
              <a:rPr lang="ru-RU" sz="2900" b="1" dirty="0"/>
              <a:t> в </a:t>
            </a:r>
            <a:r>
              <a:rPr lang="ru-RU" sz="2900" b="1" dirty="0" err="1"/>
              <a:t>образователния</a:t>
            </a:r>
            <a:r>
              <a:rPr lang="ru-RU" sz="2900" b="1" dirty="0"/>
              <a:t> </a:t>
            </a:r>
            <a:r>
              <a:rPr lang="ru-RU" sz="2900" b="1" dirty="0" err="1"/>
              <a:t>процес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разработи</a:t>
            </a:r>
            <a:r>
              <a:rPr lang="ru-RU" sz="2900" b="1" dirty="0"/>
              <a:t> </a:t>
            </a:r>
            <a:r>
              <a:rPr lang="ru-RU" sz="2900" b="1" dirty="0" err="1"/>
              <a:t>експериментален</a:t>
            </a:r>
            <a:r>
              <a:rPr lang="ru-RU" sz="2900" b="1" dirty="0"/>
              <a:t> </a:t>
            </a:r>
            <a:r>
              <a:rPr lang="ru-RU" sz="2900" b="1" dirty="0" err="1"/>
              <a:t>модел</a:t>
            </a:r>
            <a:r>
              <a:rPr lang="ru-RU" sz="2900" b="1" dirty="0"/>
              <a:t> на технология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учители.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разработят</a:t>
            </a:r>
            <a:r>
              <a:rPr lang="ru-RU" sz="2900" b="1" dirty="0"/>
              <a:t> </a:t>
            </a:r>
            <a:r>
              <a:rPr lang="ru-RU" sz="2900" b="1" dirty="0" err="1"/>
              <a:t>експериментални</a:t>
            </a:r>
            <a:r>
              <a:rPr lang="ru-RU" sz="2900" b="1" dirty="0"/>
              <a:t> модели на методики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</a:t>
            </a:r>
            <a:r>
              <a:rPr lang="ru-RU" sz="2900" b="1" dirty="0" err="1"/>
              <a:t>деца</a:t>
            </a:r>
            <a:r>
              <a:rPr lang="ru-RU" sz="2900" b="1" dirty="0"/>
              <a:t> и </a:t>
            </a:r>
            <a:r>
              <a:rPr lang="ru-RU" sz="2900" b="1" dirty="0" err="1"/>
              <a:t>ученици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апробира</a:t>
            </a:r>
            <a:r>
              <a:rPr lang="ru-RU" sz="2900" b="1" dirty="0"/>
              <a:t> технология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учители.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апробират</a:t>
            </a:r>
            <a:r>
              <a:rPr lang="ru-RU" sz="2900" b="1" dirty="0"/>
              <a:t> методики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</a:t>
            </a:r>
            <a:r>
              <a:rPr lang="ru-RU" sz="2900" b="1" dirty="0" err="1"/>
              <a:t>деца</a:t>
            </a:r>
            <a:r>
              <a:rPr lang="ru-RU" sz="2900" b="1" dirty="0"/>
              <a:t> и </a:t>
            </a:r>
            <a:r>
              <a:rPr lang="ru-RU" sz="2900" b="1" dirty="0" err="1"/>
              <a:t>ученици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систематизират</a:t>
            </a:r>
            <a:r>
              <a:rPr lang="ru-RU" sz="2900" b="1" dirty="0"/>
              <a:t> и </a:t>
            </a:r>
            <a:r>
              <a:rPr lang="ru-RU" sz="2900" b="1" dirty="0" err="1"/>
              <a:t>обобщят</a:t>
            </a:r>
            <a:r>
              <a:rPr lang="ru-RU" sz="2900" b="1" dirty="0"/>
              <a:t> </a:t>
            </a:r>
            <a:r>
              <a:rPr lang="ru-RU" sz="2900" b="1" dirty="0" err="1"/>
              <a:t>резултатите</a:t>
            </a:r>
            <a:r>
              <a:rPr lang="ru-RU" sz="2900" b="1" dirty="0"/>
              <a:t> от </a:t>
            </a:r>
            <a:r>
              <a:rPr lang="ru-RU" sz="2900" b="1" dirty="0" err="1"/>
              <a:t>експерименталната</a:t>
            </a:r>
            <a:r>
              <a:rPr lang="ru-RU" sz="2900" b="1" dirty="0"/>
              <a:t> работа.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9237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FDDAA1C-2377-88A4-64F1-39B4418F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ЗА НЕСТАНДАРТНОСТТА В АСПЕКТА НА УЧИТЕЛСКАТА ПРОФЕСИЯ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24893E0-E268-722A-4806-604CC37C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74" y="2223784"/>
            <a:ext cx="10680569" cy="4186444"/>
          </a:xfrm>
        </p:spPr>
        <p:txBody>
          <a:bodyPr>
            <a:normAutofit/>
          </a:bodyPr>
          <a:lstStyle/>
          <a:p>
            <a:r>
              <a:rPr lang="ru-RU" sz="2400" dirty="0" err="1"/>
              <a:t>Нестандартността</a:t>
            </a:r>
            <a:r>
              <a:rPr lang="ru-RU" sz="2400" dirty="0"/>
              <a:t> е конструкт,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присъства</a:t>
            </a:r>
            <a:r>
              <a:rPr lang="ru-RU" sz="2400" dirty="0"/>
              <a:t> </a:t>
            </a:r>
            <a:r>
              <a:rPr lang="ru-RU" sz="2400" dirty="0" err="1"/>
              <a:t>едновременно</a:t>
            </a:r>
            <a:r>
              <a:rPr lang="ru-RU" sz="2400" dirty="0"/>
              <a:t> в </a:t>
            </a:r>
            <a:r>
              <a:rPr lang="ru-RU" sz="2400" dirty="0" err="1"/>
              <a:t>интелектуално-творческата</a:t>
            </a:r>
            <a:r>
              <a:rPr lang="ru-RU" sz="2400" dirty="0"/>
              <a:t> и </a:t>
            </a:r>
            <a:r>
              <a:rPr lang="ru-RU" sz="2400" dirty="0" err="1"/>
              <a:t>поведенческата</a:t>
            </a:r>
            <a:r>
              <a:rPr lang="ru-RU" sz="2400" dirty="0"/>
              <a:t> сфера на </a:t>
            </a:r>
            <a:r>
              <a:rPr lang="ru-RU" sz="2400" dirty="0" err="1"/>
              <a:t>личността</a:t>
            </a:r>
            <a:endParaRPr lang="ru-RU" sz="2400" dirty="0"/>
          </a:p>
          <a:p>
            <a:r>
              <a:rPr lang="ru-RU" sz="2400" dirty="0" err="1"/>
              <a:t>Нестандартността</a:t>
            </a:r>
            <a:r>
              <a:rPr lang="ru-RU" sz="2400" dirty="0"/>
              <a:t> е качество, </a:t>
            </a:r>
            <a:r>
              <a:rPr lang="ru-RU" sz="2400" dirty="0" err="1"/>
              <a:t>което</a:t>
            </a:r>
            <a:r>
              <a:rPr lang="ru-RU" sz="2400" dirty="0"/>
              <a:t> </a:t>
            </a:r>
            <a:r>
              <a:rPr lang="ru-RU" sz="2400" dirty="0" err="1"/>
              <a:t>съдейства</a:t>
            </a:r>
            <a:r>
              <a:rPr lang="ru-RU" sz="2400" dirty="0"/>
              <a:t> за </a:t>
            </a:r>
            <a:r>
              <a:rPr lang="ru-RU" sz="2400" dirty="0" err="1"/>
              <a:t>личната</a:t>
            </a:r>
            <a:r>
              <a:rPr lang="ru-RU" sz="2400" dirty="0"/>
              <a:t> реализация и </a:t>
            </a:r>
            <a:r>
              <a:rPr lang="ru-RU" sz="2400" dirty="0" err="1"/>
              <a:t>адаптивност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непрекъснато</a:t>
            </a:r>
            <a:r>
              <a:rPr lang="ru-RU" sz="2400" dirty="0"/>
              <a:t> </a:t>
            </a:r>
            <a:r>
              <a:rPr lang="ru-RU" sz="2400" dirty="0" err="1"/>
              <a:t>променящи</a:t>
            </a:r>
            <a:r>
              <a:rPr lang="ru-RU" sz="2400" dirty="0"/>
              <a:t> се условия</a:t>
            </a:r>
          </a:p>
          <a:p>
            <a:r>
              <a:rPr lang="ru-RU" sz="2400" dirty="0" err="1"/>
              <a:t>Нестандартността</a:t>
            </a:r>
            <a:r>
              <a:rPr lang="ru-RU" sz="2400" dirty="0"/>
              <a:t> е потенциал, </a:t>
            </a:r>
            <a:r>
              <a:rPr lang="ru-RU" sz="2400" dirty="0" err="1"/>
              <a:t>който</a:t>
            </a:r>
            <a:r>
              <a:rPr lang="ru-RU" sz="2400" dirty="0"/>
              <a:t> подлежи на </a:t>
            </a:r>
            <a:r>
              <a:rPr lang="ru-RU" sz="2400" dirty="0" err="1"/>
              <a:t>стимулиране</a:t>
            </a:r>
            <a:r>
              <a:rPr lang="ru-RU" sz="2400" dirty="0"/>
              <a:t>, </a:t>
            </a:r>
            <a:r>
              <a:rPr lang="ru-RU" sz="2400" dirty="0" err="1"/>
              <a:t>насърчаване</a:t>
            </a:r>
            <a:r>
              <a:rPr lang="ru-RU" sz="2400" dirty="0"/>
              <a:t> и </a:t>
            </a:r>
            <a:r>
              <a:rPr lang="ru-RU" sz="2400" dirty="0" err="1"/>
              <a:t>разгръщане</a:t>
            </a:r>
            <a:r>
              <a:rPr lang="ru-RU" sz="2400" dirty="0"/>
              <a:t>, за да се </a:t>
            </a:r>
            <a:r>
              <a:rPr lang="ru-RU" sz="2400" dirty="0" err="1"/>
              <a:t>постигне</a:t>
            </a:r>
            <a:r>
              <a:rPr lang="ru-RU" sz="2400" dirty="0"/>
              <a:t> развитие на </a:t>
            </a:r>
            <a:r>
              <a:rPr lang="ru-RU" sz="2400" dirty="0" err="1"/>
              <a:t>способностите</a:t>
            </a:r>
            <a:r>
              <a:rPr lang="ru-RU" sz="2400" dirty="0"/>
              <a:t> за нестандартна </a:t>
            </a:r>
            <a:r>
              <a:rPr lang="ru-RU" sz="2400" dirty="0" err="1"/>
              <a:t>изява</a:t>
            </a:r>
            <a:r>
              <a:rPr lang="ru-RU" sz="2400" dirty="0"/>
              <a:t>, т.е. </a:t>
            </a:r>
            <a:r>
              <a:rPr lang="ru-RU" sz="2400" dirty="0" err="1"/>
              <a:t>креативността</a:t>
            </a:r>
            <a:r>
              <a:rPr lang="ru-RU" sz="2400" dirty="0"/>
              <a:t> и </a:t>
            </a:r>
            <a:r>
              <a:rPr lang="ru-RU" sz="2400" dirty="0" err="1"/>
              <a:t>творчеството</a:t>
            </a:r>
            <a:endParaRPr lang="ru-RU" sz="2400" dirty="0"/>
          </a:p>
          <a:p>
            <a:r>
              <a:rPr lang="ru-RU" sz="2400" dirty="0" err="1"/>
              <a:t>Нестандартността</a:t>
            </a:r>
            <a:r>
              <a:rPr lang="ru-RU" sz="2400" dirty="0"/>
              <a:t> е ценен </a:t>
            </a:r>
            <a:r>
              <a:rPr lang="ru-RU" sz="2400" dirty="0" err="1"/>
              <a:t>професионален</a:t>
            </a:r>
            <a:r>
              <a:rPr lang="ru-RU" sz="2400" dirty="0"/>
              <a:t> ресурс на </a:t>
            </a:r>
            <a:r>
              <a:rPr lang="ru-RU" sz="2400" dirty="0" err="1"/>
              <a:t>съвременния</a:t>
            </a:r>
            <a:r>
              <a:rPr lang="ru-RU" sz="2400" dirty="0"/>
              <a:t> </a:t>
            </a:r>
            <a:r>
              <a:rPr lang="ru-RU" sz="2400" dirty="0" err="1"/>
              <a:t>учител</a:t>
            </a:r>
            <a:r>
              <a:rPr lang="ru-RU" sz="2400" dirty="0"/>
              <a:t>,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следва</a:t>
            </a:r>
            <a:r>
              <a:rPr lang="ru-RU" sz="2400" dirty="0"/>
              <a:t> да </a:t>
            </a:r>
            <a:r>
              <a:rPr lang="ru-RU" sz="2400" dirty="0" err="1"/>
              <a:t>бъде</a:t>
            </a:r>
            <a:r>
              <a:rPr lang="ru-RU" sz="2400" dirty="0"/>
              <a:t> </a:t>
            </a:r>
            <a:r>
              <a:rPr lang="ru-RU" sz="2400" dirty="0" err="1"/>
              <a:t>подкрепян</a:t>
            </a:r>
            <a:r>
              <a:rPr lang="ru-RU" sz="2400" dirty="0"/>
              <a:t> и </a:t>
            </a:r>
            <a:r>
              <a:rPr lang="ru-RU" sz="2400" dirty="0" err="1"/>
              <a:t>развиван</a:t>
            </a:r>
            <a:r>
              <a:rPr lang="ru-RU" sz="2400" dirty="0"/>
              <a:t> с </a:t>
            </a:r>
            <a:r>
              <a:rPr lang="ru-RU" sz="2400" dirty="0" err="1"/>
              <a:t>оглед</a:t>
            </a:r>
            <a:r>
              <a:rPr lang="ru-RU" sz="2400" dirty="0"/>
              <a:t> </a:t>
            </a:r>
            <a:r>
              <a:rPr lang="ru-RU" sz="2400" dirty="0" err="1"/>
              <a:t>предизвикване</a:t>
            </a:r>
            <a:r>
              <a:rPr lang="ru-RU" sz="2400" dirty="0"/>
              <a:t> на </a:t>
            </a:r>
            <a:r>
              <a:rPr lang="ru-RU" sz="2400" dirty="0" err="1"/>
              <a:t>нерутинна</a:t>
            </a:r>
            <a:r>
              <a:rPr lang="ru-RU" sz="2400" dirty="0"/>
              <a:t> </a:t>
            </a:r>
            <a:r>
              <a:rPr lang="ru-RU" sz="2400" dirty="0" err="1"/>
              <a:t>творческа</a:t>
            </a:r>
            <a:r>
              <a:rPr lang="ru-RU" sz="2400" dirty="0"/>
              <a:t> </a:t>
            </a:r>
            <a:r>
              <a:rPr lang="ru-RU" sz="2400" dirty="0" err="1"/>
              <a:t>изява</a:t>
            </a:r>
            <a:r>
              <a:rPr lang="ru-RU" sz="2400" dirty="0"/>
              <a:t> в </a:t>
            </a:r>
            <a:r>
              <a:rPr lang="ru-RU" sz="2400" dirty="0" err="1"/>
              <a:t>професионалната</a:t>
            </a:r>
            <a:r>
              <a:rPr lang="ru-RU" sz="2400" dirty="0"/>
              <a:t> </a:t>
            </a:r>
            <a:r>
              <a:rPr lang="ru-RU" sz="2400" dirty="0" err="1"/>
              <a:t>дейност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218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2ECD73-5F0A-3091-851D-80B7062A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Calibri" panose="020F0502020204030204" pitchFamily="34" charset="0"/>
                <a:ea typeface="Times New Roman" panose="02020603050405020304" pitchFamily="18" charset="0"/>
              </a:rPr>
              <a:t>показателите на </a:t>
            </a:r>
            <a:r>
              <a:rPr lang="bg-BG" dirty="0" err="1"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нестандартносттА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F86623-B618-DFBD-583D-3056135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24" y="2011679"/>
            <a:ext cx="9784080" cy="4562145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Показатели за </a:t>
            </a: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интелекта: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Продуктивност (П) 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Оригиналност (О) 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Алтернативност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(А) 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Нерутинност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обединението на персонажите (НОП)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Показатели за </a:t>
            </a: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поведенческите изяви: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Самобитен поведенчески репертоар (СПР)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Склонност към авантюризъм и откритост към риска (САОР)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Гъвкавост и </a:t>
            </a: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вариативност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при избора на поведение (ГВИП)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Динамична адаптивност (ДА)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3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2ECD73-5F0A-3091-851D-80B7062A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340737"/>
            <a:ext cx="11858919" cy="150876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Методически подходи за стимулиране на </a:t>
            </a:r>
            <a:r>
              <a:rPr lang="bg-BG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нестандартносттА</a:t>
            </a:r>
            <a:endParaRPr lang="bg-BG" sz="3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F86623-B618-DFBD-583D-3056135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32" y="2096520"/>
            <a:ext cx="9784080" cy="4562145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Творческо (латерално мислене)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Артистично творчество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Решаване на проблеми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Игрови подходи</a:t>
            </a:r>
            <a:endParaRPr lang="bg-BG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Дизайн мислене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Виртуална и добавена реалност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STEM</a:t>
            </a: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подход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Дигитални и интернет технологии</a:t>
            </a:r>
            <a:endParaRPr lang="bg-BG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0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1" y="95854"/>
            <a:ext cx="11340874" cy="3746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постигнати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научни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резултати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520" y="832448"/>
            <a:ext cx="11340875" cy="52711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bg-BG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Изследвания на </a:t>
            </a:r>
            <a:r>
              <a:rPr lang="bg-BG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учители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</a:t>
            </a:r>
            <a:r>
              <a:rPr lang="bg-BG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учители чрез метода на психодрамата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отношението между емоционалната и професионалната емпатията на учителя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съответствието между нагласите и вярванията на учителите относно проявите на </a:t>
            </a:r>
            <a:r>
              <a:rPr lang="bg-BG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</a:t>
            </a: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реалната проява на </a:t>
            </a:r>
            <a:r>
              <a:rPr lang="bg-BG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</a:t>
            </a: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рутинната им професионална дейност.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връзката между </a:t>
            </a:r>
            <a:r>
              <a:rPr lang="bg-BG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учителя и използването на съвременни образователни технологии в педагогическата практика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DB0CF-3CD9-9DF3-23BF-2C41612F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42635"/>
              </p:ext>
            </p:extLst>
          </p:nvPr>
        </p:nvGraphicFramePr>
        <p:xfrm>
          <a:off x="0" y="482600"/>
          <a:ext cx="12192000" cy="6287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700">
                  <a:extLst>
                    <a:ext uri="{9D8B030D-6E8A-4147-A177-3AD203B41FA5}">
                      <a16:colId xmlns:a16="http://schemas.microsoft.com/office/drawing/2014/main" val="3165555857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860338189"/>
                    </a:ext>
                  </a:extLst>
                </a:gridCol>
              </a:tblGrid>
              <a:tr h="350891">
                <a:tc>
                  <a:txBody>
                    <a:bodyPr/>
                    <a:lstStyle/>
                    <a:p>
                      <a:r>
                        <a:rPr lang="bg-BG" dirty="0"/>
                        <a:t>Публикации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Брой изследвани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0223"/>
                  </a:ext>
                </a:extLst>
              </a:tr>
              <a:tr h="59212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Калоянова, Н. 2023. Измерения на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професионалната дейност на учителя. Годишно научно-методическо списание „Образование и технологии“, VOL. 14/2023, ISSUE 1, стр. 96-101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Калоянова, Н. 2022. Изследване на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учители чрез метода на психодрамата. сп. Образование и технологии, том 13(1)/2022, стр. 45-53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Калоянова, Н. 2023. Изследване на емпатията в професионалната дейност на прогимназиални и гимназиални учители.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Калоянова, Н.; А.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Абнер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2023. Изследване на емпатията при деца от начална училищна възраст чрез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проективен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тест. 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Kaloyanova, N. 2023.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reflective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objective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aspects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teacher’s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non-standardness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ICERI2023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Proceedings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Seville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1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r>
                        <a:rPr lang="bg-BG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ISBN: 978-84-09-55942-8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en-US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Kaloyanova N. 2022. Study of the Attitudes and Manifestations of Non-</a:t>
                      </a:r>
                      <a:r>
                        <a:rPr lang="en-US" sz="1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Standardness</a:t>
                      </a:r>
                      <a:r>
                        <a:rPr lang="en-US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Primary Teachers in the Educational Environment The Barcelona Conference on Education 2022: Official Conference Proceedings </a:t>
                      </a:r>
                      <a:r>
                        <a:rPr lang="en-US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https://doi.org/10.22492/issn.2435-9467.2022.33</a:t>
                      </a:r>
                      <a:endParaRPr lang="bg-BG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en-US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Kaloyanova, N.; D. </a:t>
                      </a:r>
                      <a:r>
                        <a:rPr lang="en-US" sz="1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Donev</a:t>
                      </a:r>
                      <a:r>
                        <a:rPr lang="en-US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2023. Dimensions of Bulgarian primary teachers' empathy in a professional activity. ICERI2023 Proceedings, Seville,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 детски учители</a:t>
                      </a:r>
                    </a:p>
                    <a:p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613 начални учители и 530 учители по предмети (5 – 12 клас). </a:t>
                      </a:r>
                    </a:p>
                    <a:p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353 ученици в НУВ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86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1" y="95854"/>
            <a:ext cx="11340874" cy="3746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постигнати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научни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резултати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520" y="832448"/>
            <a:ext cx="11340875" cy="52711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bg-BG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Изследвания на </a:t>
            </a:r>
            <a:r>
              <a:rPr lang="bg-BG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учители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Разработена цялостна технология за стимулиране на </a:t>
            </a:r>
            <a:r>
              <a:rPr lang="bg-BG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учители </a:t>
            </a:r>
            <a:endParaRPr lang="bg-BG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Разработен методически поход за стимулиране на </a:t>
            </a:r>
            <a:r>
              <a:rPr lang="bg-BG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бъдещи учители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DB0CF-3CD9-9DF3-23BF-2C41612F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75349"/>
              </p:ext>
            </p:extLst>
          </p:nvPr>
        </p:nvGraphicFramePr>
        <p:xfrm>
          <a:off x="0" y="494965"/>
          <a:ext cx="12192000" cy="586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700">
                  <a:extLst>
                    <a:ext uri="{9D8B030D-6E8A-4147-A177-3AD203B41FA5}">
                      <a16:colId xmlns:a16="http://schemas.microsoft.com/office/drawing/2014/main" val="3165555857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860338189"/>
                    </a:ext>
                  </a:extLst>
                </a:gridCol>
              </a:tblGrid>
              <a:tr h="418608">
                <a:tc>
                  <a:txBody>
                    <a:bodyPr/>
                    <a:lstStyle/>
                    <a:p>
                      <a:r>
                        <a:rPr lang="bg-BG" dirty="0"/>
                        <a:t>Публикации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Брой изследвани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0223"/>
                  </a:ext>
                </a:extLst>
              </a:tr>
              <a:tr h="544945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образователния процес. Под науч. ред. на Надежда Калоянова, 2024. Бургас: Либра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Скорп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(6 студии)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92735" algn="l"/>
                        </a:tabLst>
                        <a:defRPr/>
                      </a:pPr>
                      <a:r>
                        <a:rPr lang="bg-BG" sz="2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Димитрова, </a:t>
                      </a:r>
                      <a:r>
                        <a:rPr lang="bg-BG" sz="23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bg-BG" sz="2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2023. Прилагане на креативни и нестандартни учителски практики чрез съвременни образователни технологии.  </a:t>
                      </a:r>
                      <a:r>
                        <a:rPr lang="en-US" sz="2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Knowledge – International Journal Vol. 61 for the 43rd International Scientific Conference KNOWLEDGE IN PRACTICE, 14-17.12.2023</a:t>
                      </a:r>
                      <a:endParaRPr lang="bg-BG" sz="23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92735" algn="l"/>
                        </a:tabLst>
                        <a:defRPr/>
                      </a:pP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Димова, Бл. 2023. Стимулиране на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бъдещи педагози за развиване на социални компетентности в детската градина.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Kaloyanova, N.,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Dimitrova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2023. A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methodical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qualification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stimulating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teacher’s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non-standardness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ICERI2023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Proceedings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Seville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13-15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2023 -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Seville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bg-BG" sz="2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Калоянова, Н.,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Димитрова. 2024. Нестандартният учител – технологичен модел. Бургас: Либра </a:t>
                      </a:r>
                      <a:r>
                        <a:rPr lang="bg-BG" sz="2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Скорп</a:t>
                      </a:r>
                      <a:r>
                        <a:rPr lang="bg-BG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ISBN 978-954-471-988-3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детски учители</a:t>
                      </a:r>
                    </a:p>
                    <a:p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начални учители и 250 учители по предмети (5 – 12 клас). </a:t>
                      </a:r>
                    </a:p>
                    <a:p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студенти от специалност ПНУП и ПУПЧЕ </a:t>
                      </a:r>
                    </a:p>
                    <a:p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353 ученици в НУВ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3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1" y="95854"/>
            <a:ext cx="11340874" cy="3746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постигнати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научни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резултати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521" y="650417"/>
            <a:ext cx="11340875" cy="57249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bg-BG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Изследване на </a:t>
            </a:r>
            <a:r>
              <a:rPr lang="bg-BG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деца и ученици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и развиване на творческите способности на учениците чрез стимулиране на </a:t>
            </a:r>
            <a:r>
              <a:rPr lang="bg-BG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нестандартността</a:t>
            </a:r>
            <a:r>
              <a:rPr lang="bg-BG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bg-BG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Разработените методики са апробирани в работата със студенти от педагогическите специалности.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bg-BG" sz="2800" b="1" dirty="0"/>
              <a:t>Разработени методики за стимулиране на </a:t>
            </a:r>
            <a:r>
              <a:rPr lang="bg-BG" sz="2800" b="1" dirty="0" err="1"/>
              <a:t>нестандартността</a:t>
            </a:r>
            <a:r>
              <a:rPr lang="bg-BG" sz="2800" b="1" dirty="0"/>
              <a:t> чрез обучението по Човекът и природата в начален етап. </a:t>
            </a:r>
            <a:r>
              <a:rPr lang="bg-BG" sz="2800" b="1" i="1" dirty="0"/>
              <a:t>Използват се в обучението на студенти по Методика на обучението човек, природа и общество.</a:t>
            </a:r>
            <a:endParaRPr lang="en-US" sz="2800" b="1" i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b="1" i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b="1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8DB0CF-3CD9-9DF3-23BF-2C41612F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44735"/>
              </p:ext>
            </p:extLst>
          </p:nvPr>
        </p:nvGraphicFramePr>
        <p:xfrm>
          <a:off x="0" y="480779"/>
          <a:ext cx="12192000" cy="618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8360">
                  <a:extLst>
                    <a:ext uri="{9D8B030D-6E8A-4147-A177-3AD203B41FA5}">
                      <a16:colId xmlns:a16="http://schemas.microsoft.com/office/drawing/2014/main" val="3165555857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2860338189"/>
                    </a:ext>
                  </a:extLst>
                </a:gridCol>
              </a:tblGrid>
              <a:tr h="370796">
                <a:tc>
                  <a:txBody>
                    <a:bodyPr/>
                    <a:lstStyle/>
                    <a:p>
                      <a:r>
                        <a:rPr lang="bg-BG" dirty="0"/>
                        <a:t>Публикации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Методически подходи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0223"/>
                  </a:ext>
                </a:extLst>
              </a:tr>
              <a:tr h="57423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Вълчева, П. 2022. Разказите по опорни думи в предучилищна възраст – мост между речта и фантазията. сп. Образование и технологии, том 13(2)/2022, ст. 314-319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Вълчева, П. 2023. Изследване на четивните умения на децата пред прага на училището. ГОДИШНО НАУЧНО-МЕТОДИЧЕСКО СПИСАНИЕ, VOL. 14/2023, стр. 150-155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Тодорова-Аврамова, Г. 2022.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Артпедагогически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подходи и детско творчество, стимулирани от темата за водните пространства. Сборник от международна научна конференция „Черно море – врата и много мостове“, 10-11.06.2022, БСУ, Бургас, ISBN 978-619-253-017-4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Тодорова-Аврамова, Г. 2022. Арт-педагогически техники за свързване с творческите ресурси при децата. сп. Образование и технологии, том 13(1)/2022 , стр. 22-26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Тодорова-Аврамова, Г. 2022. Творчески задачи със свободни части в обучението по конструиране и технологии. ГОДИШНО НАУЧНО-МЕТОДИЧЕСКО СПИСАНИЕ, VOL. 14/2023, ISSUE 1, стр. 143-146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Тодорова-Аврамова, Г. 2022. Творчески техники за развиване на детското въображение – ГОДИШНО НАУЧНО-МЕТОДИЧЕСКО СПИСАНИЕ, VOL. 14/2023, ISSUE 1, стр. 147-149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Тодорова-Аврамова, Г. 2023. Творчески похвати за стимулиране на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децата. 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International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Христова, В. 2022. Теоретичен модел за развитие на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чрез приложение на проблемни ситуации в начална училищна възраст. ГОДИШНО НАУЧНО-МЕТОДИЧЕСКО СПИСАНИЕ, VOL. 14/2023, ISSUE 1, стр. 116-120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735" algn="l"/>
                        </a:tabLst>
                      </a:pPr>
                      <a:r>
                        <a:rPr lang="bg-BG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Христова, В. 2023. Казусът в обучението по „Човекът и природата“ в началното училище – метод за развитие </a:t>
                      </a:r>
                      <a:r>
                        <a:rPr lang="bg-BG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нестандартността</a:t>
                      </a:r>
                      <a:r>
                        <a:rPr lang="bg-BG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учениците.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– International Journal Vol. 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Игри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Казуси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Проблемни ситуации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bg-BG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Творчески методи 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5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 ленти">
  <a:themeElements>
    <a:clrScheme name="На ленти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На лент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 лен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2851</Words>
  <Application>Microsoft Office PowerPoint</Application>
  <PresentationFormat>Widescreen</PresentationFormat>
  <Paragraphs>216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Symbol</vt:lpstr>
      <vt:lpstr>Times New Roman</vt:lpstr>
      <vt:lpstr>Wingdings</vt:lpstr>
      <vt:lpstr>На ленти</vt:lpstr>
      <vt:lpstr>Проучване и стимулиране на нестандартността на образователните субекти</vt:lpstr>
      <vt:lpstr>Научен колектив на проекта</vt:lpstr>
      <vt:lpstr>Изследователски ЦЕЛИ И ЗАДАЧИ</vt:lpstr>
      <vt:lpstr>КОНЦЕПЦИЯ ЗА НЕСТАНДАРТНОСТТА В АСПЕКТА НА УЧИТЕЛСКАТА ПРОФЕСИЯ</vt:lpstr>
      <vt:lpstr>показателите на нестандартносттА</vt:lpstr>
      <vt:lpstr>Методически подходи за стимулиране на нестандартносттА</vt:lpstr>
      <vt:lpstr>постигнати научни резултати</vt:lpstr>
      <vt:lpstr>постигнати научни резултати</vt:lpstr>
      <vt:lpstr>постигнати научни резултати</vt:lpstr>
      <vt:lpstr>постигнати научни резултати</vt:lpstr>
      <vt:lpstr>постигнати научни резултати</vt:lpstr>
      <vt:lpstr>Изследване на нестандартността на учители чрез метода на психодрамата</vt:lpstr>
      <vt:lpstr>ВРЪЗКА МЕЖДУ ЕМПАТИЯТА И „ПРОФЕСИОНАЛНАТА ЕМПАТИЯ“ НА БЪЛГАРСКИТЕ УЧИТЕЛИ</vt:lpstr>
      <vt:lpstr>Изследване на нагласите и проявите на нестандартност на учители в образователната среда</vt:lpstr>
      <vt:lpstr>Разказите по опорни думи в предучилищна възраст – мост между речта и фантазията</vt:lpstr>
      <vt:lpstr>ВИРТУАЛНА И ДОБАВЕНА РЕАЛНОСТ В ОБРАЗОВАНИЕТО</vt:lpstr>
      <vt:lpstr>Творчески техники и задачи за деца</vt:lpstr>
      <vt:lpstr>Нетрадиционни спортове</vt:lpstr>
      <vt:lpstr>Дизайн-мислене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и перспективи в развитието на статусно-ролевите модели и ключовите компетентности на български учители</dc:title>
  <dc:creator>Nadezhda Kaloyanova</dc:creator>
  <cp:lastModifiedBy>Teacher</cp:lastModifiedBy>
  <cp:revision>14</cp:revision>
  <dcterms:created xsi:type="dcterms:W3CDTF">2020-12-08T15:04:17Z</dcterms:created>
  <dcterms:modified xsi:type="dcterms:W3CDTF">2024-05-20T06:46:14Z</dcterms:modified>
</cp:coreProperties>
</file>