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hf1Jw9JnqH9MjdcURLlhcOJkGA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B3DBABE-8933-4119-8F18-2B24D56ED1AA}">
  <a:tblStyle styleId="{FB3DBABE-8933-4119-8F18-2B24D56ED1A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42441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Google Shape;6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4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1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ctrTitle"/>
          </p:nvPr>
        </p:nvSpPr>
        <p:spPr>
          <a:xfrm>
            <a:off x="311675" y="404925"/>
            <a:ext cx="8432400" cy="4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Тема: Българската диаспора в Молдова, Унгария, Сърбия и Румъния – образователни проблеми и педагогически предизвикателства</a:t>
            </a:r>
            <a:endParaRPr sz="5500">
              <a:solidFill>
                <a:srgbClr val="FFFFFF"/>
              </a:solidFill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0" y="818600"/>
            <a:ext cx="7934100" cy="18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 dirty="0">
                <a:latin typeface="Times New Roman"/>
                <a:ea typeface="Times New Roman"/>
                <a:cs typeface="Times New Roman"/>
                <a:sym typeface="Times New Roman"/>
              </a:rPr>
              <a:t>Научен колектив на проекта</a:t>
            </a:r>
            <a:endParaRPr b="1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Ръководител: </a:t>
            </a:r>
            <a:r>
              <a:rPr lang="en" sz="1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проф. дпн Маргарита Терзиева</a:t>
            </a:r>
            <a:endParaRPr sz="1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Членове: </a:t>
            </a:r>
            <a:r>
              <a:rPr lang="en" sz="1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проф. дин Диана  Радойнова, доц. дпс.н Нели  Колева, доц. дфн Мария Жерева, доц. дпн Елизавета Капинова (2019), доц. дн Венета Янкова (2020), доц. д-р Елена  Дичева, доц. д-р Златина  Караджова, доц. д-р Катя Илиева,  доц. д-р Антонета  Буюклиева, доц. д-р Гита Йовчева, гл. ас. д-р Елена Петкова (2020), д-р Моника Фаркаш-Барати, д-р Катерина Данаилова (2020), Т. Танасова- Тодорова – изследовател</a:t>
            </a:r>
            <a:endParaRPr sz="1100" dirty="0"/>
          </a:p>
        </p:txBody>
      </p:sp>
      <p:sp>
        <p:nvSpPr>
          <p:cNvPr id="56" name="Google Shape;56;p1"/>
          <p:cNvSpPr txBox="1"/>
          <p:nvPr/>
        </p:nvSpPr>
        <p:spPr>
          <a:xfrm>
            <a:off x="0" y="2930675"/>
            <a:ext cx="7759200" cy="7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i="1">
                <a:latin typeface="Times New Roman"/>
                <a:ea typeface="Times New Roman"/>
                <a:cs typeface="Times New Roman"/>
                <a:sym typeface="Times New Roman"/>
              </a:rPr>
              <a:t>Участие на млади научни работници и докторанти : </a:t>
            </a: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</a:rPr>
              <a:t>ас./гл. ас. д-р Пенка Кръстева Вълчева, докт. Виктория Велева – ЮЗУ „Н. Рилски“, Докт. Радостина Василева – УниБИТ, докт. Альона Стоева – СУ „ Св. Кл. Охридски“ (2020)</a:t>
            </a:r>
            <a:r>
              <a:rPr lang="en" sz="1100"/>
              <a:t>; </a:t>
            </a: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</a:rPr>
              <a:t>Докт. Светла Терзиева-Сариева – ПУ „П.Хилендарски“ (2020)</a:t>
            </a:r>
            <a:endParaRPr sz="1100"/>
          </a:p>
        </p:txBody>
      </p:sp>
      <p:sp>
        <p:nvSpPr>
          <p:cNvPr id="57" name="Google Shape;57;p1"/>
          <p:cNvSpPr txBox="1"/>
          <p:nvPr/>
        </p:nvSpPr>
        <p:spPr>
          <a:xfrm>
            <a:off x="-87450" y="3434100"/>
            <a:ext cx="7934100" cy="18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 dirty="0">
                <a:latin typeface="Times New Roman"/>
                <a:ea typeface="Times New Roman"/>
                <a:cs typeface="Times New Roman"/>
                <a:sym typeface="Times New Roman"/>
              </a:rPr>
              <a:t>Цели и задачи на проекта</a:t>
            </a:r>
            <a:endParaRPr b="1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цели и задачи на проекта са:</a:t>
            </a:r>
            <a:endParaRPr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●"/>
            </a:pPr>
            <a:r>
              <a:rPr lang="en" sz="1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Разкриване ролята на българската диаспора като люлка на просвета, наука и </a:t>
            </a:r>
            <a:r>
              <a:rPr lang="en" sz="11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култура</a:t>
            </a:r>
            <a:r>
              <a:rPr lang="bg-BG" sz="1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●"/>
            </a:pPr>
            <a:r>
              <a:rPr lang="en" sz="1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Популяризиране на постиженията на българската диаспора сред младото </a:t>
            </a:r>
            <a:r>
              <a:rPr lang="en" sz="11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поколение</a:t>
            </a:r>
            <a:r>
              <a:rPr lang="bg-BG" sz="1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●"/>
            </a:pPr>
            <a:r>
              <a:rPr lang="en" sz="1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Превръщане на Университет „Проф. д-р Асен Златаров“ в средище на етническа и етнолектна толерантност</a:t>
            </a:r>
            <a:endParaRPr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"/>
          <p:cNvSpPr txBox="1">
            <a:spLocks noGrp="1"/>
          </p:cNvSpPr>
          <p:nvPr>
            <p:ph type="body" idx="1"/>
          </p:nvPr>
        </p:nvSpPr>
        <p:spPr>
          <a:xfrm>
            <a:off x="311700" y="330650"/>
            <a:ext cx="7673100" cy="42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Постигнати научни резултати</a:t>
            </a:r>
            <a:endParaRPr sz="1600" b="1" i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1.Въвеждане на актуална информация за определени аспекти от историята и живота на българската диаспора: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а/ в лекционни модули и семинарни упражнения по различни академични дисциплини в Университет „Проф. д-р Асен Златаров“;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б/ лекция в Сегедския университет на тема „Българската диаспора в Унгария” пред студенти от 2 и 3 курс „Българска филология”. 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2.Създаване на научни и творчески контакти: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а/ сключени са три договора между Университет „Проф. д-р Асен Златаров“ и училища на българската диаспора;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б/ на 21.11.2019 г. е реализиран видеомост между студенти от Университета и лицеисти от БТЛ „В. Левски“ в Кишинев  на тема : „Младите българи в и извън България – проблеми  и предизвикателства”;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в/ среща с Виктория Войтович – представител на младежката организация в Тараклия, и споразумение за осъществяване на изследователски контакти между младежите от Молдова и студентите от Университета.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  <p:sp>
        <p:nvSpPr>
          <p:cNvPr id="63" name="Google Shape;63;p6"/>
          <p:cNvSpPr txBox="1"/>
          <p:nvPr/>
        </p:nvSpPr>
        <p:spPr>
          <a:xfrm>
            <a:off x="311700" y="2823425"/>
            <a:ext cx="7086300" cy="19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Научно израстване на член на изследователския колектив.</a:t>
            </a:r>
            <a:endParaRPr sz="1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Ас. д-р Пенка Вълчева на 29.09.2020 г. участва в конкурс за заемане на академичната длъжност „главен асистент“  с презентация по темата на проекта: „Приказките на банатските българи. Методически инструменти за обогатяване на езиково-литературните знания в предучилищна възраст“.</a:t>
            </a:r>
            <a:endParaRPr sz="1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Популяризация на резултатите от проекта сред обществеността:</a:t>
            </a:r>
            <a:endParaRPr sz="1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а/ среща на поетесата от български произход Таня Танасова със студенти от педагогическите специалности;</a:t>
            </a:r>
            <a:endParaRPr sz="1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б/ изложба в РБ „П. Яворов“ от създадени и дарени книги на участници по проекта;</a:t>
            </a:r>
            <a:endParaRPr sz="11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в/ цитирания и позовавания - 19.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 txBox="1">
            <a:spLocks noGrp="1"/>
          </p:cNvSpPr>
          <p:nvPr>
            <p:ph type="body" idx="1"/>
          </p:nvPr>
        </p:nvSpPr>
        <p:spPr>
          <a:xfrm>
            <a:off x="311700" y="428625"/>
            <a:ext cx="7685100" cy="29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Публикационна дейност:</a:t>
            </a:r>
            <a:endParaRPr sz="1600" b="1" i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Монографично изследване 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Терзиева, М. Българската диаспора в Молдова, Румъния, Сърбия и Унгария – люлка на просвета, наука и култура. Б., Либра Скорп, 2020, 140 с.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Сборник с научни статии 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Български духовни пространства. Бургас, Либра Скорп, 2020, 180 с. -  публикации на М. Жерева, В. Янкова, М. Терзиева, М. Фаркаш-Барати, Д. Радойнова, П. Вълчева, Зл. Караджова, Е. Дичева, Н. Колева, А. Буюклиева, Р. Василева, В. Велева, А. Стоева, Ф. Тодорова, М. Емурла, Т. Танасова </a:t>
            </a:r>
            <a:endParaRPr sz="90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Учебно пособие 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Методически разработки върху фолклорни произведения на българската диаспора. Б., Либра Скорп, 2020, 56 с. - публикации на М. Терзиева, П. Вълчева, В. Велева, Св. Терзиева-Сариева, П. Парушев, Л.  Георгиева, М. Емурла, Ф. Тодорова </a:t>
            </a:r>
            <a:endParaRPr sz="900"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  <p:graphicFrame>
        <p:nvGraphicFramePr>
          <p:cNvPr id="69" name="Google Shape;69;p8"/>
          <p:cNvGraphicFramePr/>
          <p:nvPr/>
        </p:nvGraphicFramePr>
        <p:xfrm>
          <a:off x="1067575" y="3012750"/>
          <a:ext cx="5959150" cy="736680"/>
        </p:xfrm>
        <a:graphic>
          <a:graphicData uri="http://schemas.openxmlformats.org/drawingml/2006/table">
            <a:tbl>
              <a:tblPr bandRow="1">
                <a:noFill/>
                <a:tableStyleId>{FB3DBABE-8933-4119-8F18-2B24D56ED1AA}</a:tableStyleId>
              </a:tblPr>
              <a:tblGrid>
                <a:gridCol w="621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8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1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Година</a:t>
                      </a:r>
                      <a:endParaRPr sz="11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Обнародвани статии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Статии, приети за печат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Статии в Scopus / Web of Science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2019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2020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1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1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0" name="Google Shape;70;p8"/>
          <p:cNvSpPr txBox="1"/>
          <p:nvPr/>
        </p:nvSpPr>
        <p:spPr>
          <a:xfrm>
            <a:off x="-21750" y="2571750"/>
            <a:ext cx="8352000" cy="4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000" b="1" i="1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Научни публикации и статии в сборници от научни конференции</a:t>
            </a:r>
            <a:endParaRPr sz="1200" b="1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8"/>
          <p:cNvSpPr txBox="1"/>
          <p:nvPr/>
        </p:nvSpPr>
        <p:spPr>
          <a:xfrm>
            <a:off x="0" y="4162400"/>
            <a:ext cx="9094200" cy="322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Рефериране, индексиране и листване на обнародваните доклади от научни конференции: </a:t>
            </a:r>
            <a:r>
              <a:rPr lang="en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SJR, </a:t>
            </a:r>
            <a:r>
              <a:rPr lang="en" sz="9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Crossref</a:t>
            </a:r>
            <a:r>
              <a:rPr lang="en" sz="9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Google Scholar, РИНЦ, НАЦИД, Global Impact </a:t>
            </a:r>
            <a:r>
              <a:rPr lang="en" sz="9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Factor</a:t>
            </a:r>
            <a:r>
              <a:rPr lang="en" sz="9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9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EBSCO</a:t>
            </a:r>
            <a:endParaRPr sz="9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en" sz="9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72" name="Google Shape;72;p8"/>
          <p:cNvGraphicFramePr/>
          <p:nvPr>
            <p:extLst>
              <p:ext uri="{D42A27DB-BD31-4B8C-83A1-F6EECF244321}">
                <p14:modId xmlns:p14="http://schemas.microsoft.com/office/powerpoint/2010/main" val="2217732358"/>
              </p:ext>
            </p:extLst>
          </p:nvPr>
        </p:nvGraphicFramePr>
        <p:xfrm>
          <a:off x="1067575" y="3757050"/>
          <a:ext cx="5959150" cy="590135"/>
        </p:xfrm>
        <a:graphic>
          <a:graphicData uri="http://schemas.openxmlformats.org/drawingml/2006/table">
            <a:tbl>
              <a:tblPr bandRow="1">
                <a:noFill/>
                <a:tableStyleId>{FB3DBABE-8933-4119-8F18-2B24D56ED1AA}</a:tableStyleId>
              </a:tblPr>
              <a:tblGrid>
                <a:gridCol w="619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1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8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Година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Брой конференции</a:t>
                      </a:r>
                      <a:endParaRPr sz="12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Бр</a:t>
                      </a:r>
                      <a:r>
                        <a:rPr lang="bg-BG" sz="12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</a:t>
                      </a:r>
                      <a:r>
                        <a:rPr lang="en" sz="12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bg-BG" sz="12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</a:t>
                      </a:r>
                      <a:r>
                        <a:rPr lang="en" sz="12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убл</a:t>
                      </a:r>
                      <a:r>
                        <a:rPr lang="bg-BG" sz="12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</a:t>
                      </a:r>
                      <a:r>
                        <a:rPr lang="en" sz="12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доклади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Приети за печат</a:t>
                      </a:r>
                      <a:endParaRPr sz="12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2019</a:t>
                      </a:r>
                      <a:endParaRPr sz="12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 sz="12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2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2020</a:t>
                      </a:r>
                      <a:endParaRPr sz="12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2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/>
        </p:nvSpPr>
        <p:spPr>
          <a:xfrm>
            <a:off x="0" y="378275"/>
            <a:ext cx="9013500" cy="9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Обобщен финансов отчет на проекта</a:t>
            </a:r>
            <a:endParaRPr sz="1600" b="1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78" name="Google Shape;78;p11"/>
          <p:cNvGraphicFramePr/>
          <p:nvPr>
            <p:extLst>
              <p:ext uri="{D42A27DB-BD31-4B8C-83A1-F6EECF244321}">
                <p14:modId xmlns:p14="http://schemas.microsoft.com/office/powerpoint/2010/main" val="2890881809"/>
              </p:ext>
            </p:extLst>
          </p:nvPr>
        </p:nvGraphicFramePr>
        <p:xfrm>
          <a:off x="-5" y="1144325"/>
          <a:ext cx="7942800" cy="2280040"/>
        </p:xfrm>
        <a:graphic>
          <a:graphicData uri="http://schemas.openxmlformats.org/drawingml/2006/table">
            <a:tbl>
              <a:tblPr bandRow="1" bandCol="1">
                <a:noFill/>
                <a:tableStyleId>{FB3DBABE-8933-4119-8F18-2B24D56ED1AA}</a:tableStyleId>
              </a:tblPr>
              <a:tblGrid>
                <a:gridCol w="798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4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350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900" b="1" u="none" strike="noStrike" cap="none"/>
                        <a:t>Университет "Проф.д-р Асен Златаров"                                                                                                              Научно-изследователска и художествено творческа дейност                                                                                                 Обобщен финансов отчет на договор НИХ - 420/2019</a:t>
                      </a:r>
                      <a:endParaRPr sz="900" b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en" sz="900" b="1" i="1" u="none" strike="noStrike" cap="none" dirty="0">
                          <a:solidFill>
                            <a:srgbClr val="FF0000"/>
                          </a:solidFill>
                        </a:rPr>
                        <a:t>Българската диаспора в Москва, Унгария, Сърбия и Румъния - образователни проблеми и педагогически предизвикателства</a:t>
                      </a:r>
                      <a:endParaRPr sz="900" b="1" i="1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19050" marR="1905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i="1" u="none" strike="noStrike" cap="none" dirty="0"/>
                        <a:t>Получени средства: 6000,00 лв                                                       Изразходвани средства: 5863,85 лв                                                           Ръководител: проф. д-р Маргарита Терзиева                                           Срок на договора: 2 години</a:t>
                      </a:r>
                      <a:endParaRPr sz="900" i="1" u="none" strike="noStrike" cap="none" dirty="0"/>
                    </a:p>
                  </a:txBody>
                  <a:tcPr marL="19050" marR="1905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000" b="1" u="none" strike="noStrike" cap="none"/>
                        <a:t>№ </a:t>
                      </a:r>
                      <a:endParaRPr sz="10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000" b="1" u="none" strike="noStrike" cap="none"/>
                        <a:t>по ред</a:t>
                      </a:r>
                      <a:endParaRPr sz="1000" b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b="1" u="none" strike="noStrike" cap="none"/>
                        <a:t>Точно наименование на покупката или услугата</a:t>
                      </a:r>
                      <a:endParaRPr sz="900" b="1" u="none" strike="noStrike" cap="none"/>
                    </a:p>
                  </a:txBody>
                  <a:tcPr marL="19050" marR="190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b="1" u="none" strike="noStrike" cap="none"/>
                        <a:t>Сума                              </a:t>
                      </a:r>
                      <a:endParaRPr sz="900" b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u="none" strike="noStrike" cap="none"/>
                        <a:t>1. Към перо </a:t>
                      </a:r>
                      <a:r>
                        <a:rPr lang="en" sz="900" b="1" u="none" strike="noStrike" cap="none"/>
                        <a:t>"Дълготрайни материални активи" (над праг за същественост):</a:t>
                      </a:r>
                      <a:endParaRPr sz="900" b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9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00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000" u="none" strike="noStrike" cap="none"/>
                        <a:t>Общо :</a:t>
                      </a:r>
                      <a:endParaRPr sz="10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 marL="19050" marR="1905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b="1" u="none" strike="noStrike" cap="none"/>
                        <a:t>0,00</a:t>
                      </a:r>
                      <a:endParaRPr sz="900" b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u="none" strike="noStrike" cap="none"/>
                        <a:t>2. Към перо </a:t>
                      </a:r>
                      <a:r>
                        <a:rPr lang="en" sz="900" b="1" u="none" strike="noStrike" cap="none"/>
                        <a:t>"Други материали и активи" :</a:t>
                      </a:r>
                      <a:endParaRPr sz="900" b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9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000" u="none" strike="noStrike" cap="none"/>
                        <a:t>2.1</a:t>
                      </a:r>
                      <a:endParaRPr sz="10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i="1" u="none" strike="noStrike" cap="none"/>
                        <a:t>Раздавателни материали</a:t>
                      </a:r>
                      <a:endParaRPr sz="900" i="1" u="none" strike="noStrike" cap="none"/>
                    </a:p>
                  </a:txBody>
                  <a:tcPr marL="19050" marR="1905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u="none" strike="noStrike" cap="none"/>
                        <a:t>885,00</a:t>
                      </a:r>
                      <a:endParaRPr sz="9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0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000" u="none" strike="noStrike" cap="none"/>
                        <a:t>2.2</a:t>
                      </a:r>
                      <a:endParaRPr sz="10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i="1" u="none" strike="noStrike" cap="none"/>
                        <a:t>Презентационен монитор</a:t>
                      </a:r>
                      <a:endParaRPr sz="900" i="1" u="none" strike="noStrike" cap="none"/>
                    </a:p>
                  </a:txBody>
                  <a:tcPr marL="19050" marR="1905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u="none" strike="noStrike" cap="none"/>
                        <a:t>625,00</a:t>
                      </a:r>
                      <a:endParaRPr sz="9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00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000" u="none" strike="noStrike" cap="none"/>
                        <a:t>Общо :</a:t>
                      </a:r>
                      <a:endParaRPr sz="10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 marL="19050" marR="1905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b="1" u="none" strike="noStrike" cap="none" dirty="0"/>
                        <a:t>1510,00</a:t>
                      </a:r>
                      <a:endParaRPr sz="900" b="1" u="none" strike="noStrike" cap="none" dirty="0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9" name="Google Shape;79;p11"/>
          <p:cNvGraphicFramePr/>
          <p:nvPr>
            <p:extLst>
              <p:ext uri="{D42A27DB-BD31-4B8C-83A1-F6EECF244321}">
                <p14:modId xmlns:p14="http://schemas.microsoft.com/office/powerpoint/2010/main" val="3065858975"/>
              </p:ext>
            </p:extLst>
          </p:nvPr>
        </p:nvGraphicFramePr>
        <p:xfrm>
          <a:off x="11" y="3442500"/>
          <a:ext cx="7942800" cy="1423350"/>
        </p:xfrm>
        <a:graphic>
          <a:graphicData uri="http://schemas.openxmlformats.org/drawingml/2006/table">
            <a:tbl>
              <a:tblPr bandRow="1" bandCol="1">
                <a:noFill/>
                <a:tableStyleId>{FB3DBABE-8933-4119-8F18-2B24D56ED1AA}</a:tableStyleId>
              </a:tblPr>
              <a:tblGrid>
                <a:gridCol w="81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6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8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52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u="none" strike="noStrike" cap="none"/>
                        <a:t>3. Към перо </a:t>
                      </a:r>
                      <a:r>
                        <a:rPr lang="en" sz="900" b="1" u="none" strike="noStrike" cap="none"/>
                        <a:t>"Програмни продукти и литература":</a:t>
                      </a:r>
                      <a:endParaRPr sz="900" b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9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5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u="none" strike="noStrike" cap="none"/>
                        <a:t>Общо :</a:t>
                      </a:r>
                      <a:endParaRPr sz="9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9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b="1" u="none" strike="noStrike" cap="none"/>
                        <a:t>0,00</a:t>
                      </a:r>
                      <a:endParaRPr sz="900" b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52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u="none" strike="noStrike" cap="none"/>
                        <a:t>4. Към перо </a:t>
                      </a:r>
                      <a:r>
                        <a:rPr lang="en" sz="900" b="1" u="none" strike="noStrike" cap="none"/>
                        <a:t>"Външни услуги":</a:t>
                      </a:r>
                      <a:endParaRPr sz="900" b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9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u="none" strike="noStrike" cap="none"/>
                        <a:t>4,1</a:t>
                      </a:r>
                      <a:endParaRPr sz="9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i="1" u="none" strike="noStrike" cap="none"/>
                        <a:t>Отпечатване на сборник статии с резултати от проекта</a:t>
                      </a:r>
                      <a:endParaRPr sz="900" i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u="none" strike="noStrike" cap="none"/>
                        <a:t>1200,00</a:t>
                      </a:r>
                      <a:endParaRPr sz="9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u="none" strike="noStrike" cap="none"/>
                        <a:t>4,2</a:t>
                      </a:r>
                      <a:endParaRPr sz="9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i="1" u="none" strike="noStrike" cap="none"/>
                        <a:t>Банкови такси международни преводи</a:t>
                      </a:r>
                      <a:endParaRPr sz="900" i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u="none" strike="noStrike" cap="none"/>
                        <a:t>86,06</a:t>
                      </a:r>
                      <a:endParaRPr sz="9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5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u="none" strike="noStrike" cap="none"/>
                        <a:t>Общо : </a:t>
                      </a:r>
                      <a:endParaRPr sz="9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9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b="1" u="none" strike="noStrike" cap="none"/>
                        <a:t>1286,06</a:t>
                      </a:r>
                      <a:endParaRPr sz="900" b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57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u="none" strike="noStrike" cap="none"/>
                        <a:t>5. Към перо </a:t>
                      </a:r>
                      <a:r>
                        <a:rPr lang="en" sz="900" b="1" u="none" strike="noStrike" cap="none"/>
                        <a:t>"Такси правоучастия"</a:t>
                      </a:r>
                      <a:endParaRPr sz="900" b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9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5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u="none" strike="noStrike" cap="none"/>
                        <a:t>Общо:</a:t>
                      </a:r>
                      <a:endParaRPr sz="9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9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900" b="1" u="none" strike="noStrike" cap="none" dirty="0"/>
                        <a:t>1107,79</a:t>
                      </a:r>
                      <a:endParaRPr sz="900" b="1" u="none" strike="noStrike" cap="none" dirty="0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3"/>
          <p:cNvGraphicFramePr/>
          <p:nvPr/>
        </p:nvGraphicFramePr>
        <p:xfrm>
          <a:off x="1364775" y="1340325"/>
          <a:ext cx="5852775" cy="2100625"/>
        </p:xfrm>
        <a:graphic>
          <a:graphicData uri="http://schemas.openxmlformats.org/drawingml/2006/table">
            <a:tbl>
              <a:tblPr bandRow="1" bandCol="1">
                <a:noFill/>
                <a:tableStyleId>{FB3DBABE-8933-4119-8F18-2B24D56ED1AA}</a:tableStyleId>
              </a:tblPr>
              <a:tblGrid>
                <a:gridCol w="67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257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000" u="none" strike="noStrike" cap="none"/>
                        <a:t>6. Към перо </a:t>
                      </a:r>
                      <a:r>
                        <a:rPr lang="en" sz="1000" b="1" u="none" strike="noStrike" cap="none"/>
                        <a:t>"Командировки":</a:t>
                      </a:r>
                      <a:endParaRPr sz="1000" b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000" u="none" strike="noStrike" cap="none"/>
                        <a:t>6.1</a:t>
                      </a:r>
                      <a:endParaRPr sz="10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000" i="1" u="none" strike="noStrike" cap="none"/>
                        <a:t>Командировка на членовете на екипа в чужбина</a:t>
                      </a:r>
                      <a:endParaRPr sz="1000" i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000" u="none" strike="noStrike" cap="none"/>
                        <a:t>1230,00</a:t>
                      </a:r>
                      <a:endParaRPr sz="10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10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000" u="none" strike="noStrike" cap="none"/>
                        <a:t>Общо : </a:t>
                      </a:r>
                      <a:endParaRPr sz="10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000" b="1" u="none" strike="noStrike" cap="none"/>
                        <a:t>1230,00</a:t>
                      </a:r>
                      <a:endParaRPr sz="1000" b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1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000" u="none" strike="noStrike" cap="none"/>
                        <a:t>7. Към перо </a:t>
                      </a:r>
                      <a:r>
                        <a:rPr lang="en" sz="1000" b="1" u="none" strike="noStrike" cap="none"/>
                        <a:t>"Заплащане на възнаграждения":</a:t>
                      </a:r>
                      <a:endParaRPr sz="1000" b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000" u="none" strike="noStrike" cap="none"/>
                        <a:t>Общо : </a:t>
                      </a:r>
                      <a:endParaRPr sz="10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000" b="1" u="none" strike="noStrike" cap="none"/>
                        <a:t>0,00</a:t>
                      </a:r>
                      <a:endParaRPr sz="1000" b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10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000" u="none" strike="noStrike" cap="none"/>
                        <a:t>8. Към перо </a:t>
                      </a:r>
                      <a:r>
                        <a:rPr lang="en" sz="1000" b="1" u="none" strike="noStrike" cap="none"/>
                        <a:t>"Рецензенти":</a:t>
                      </a:r>
                      <a:endParaRPr sz="1000" b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000" u="none" strike="noStrike" cap="none"/>
                        <a:t>Общо : </a:t>
                      </a:r>
                      <a:endParaRPr sz="10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000" b="1" u="none" strike="noStrike" cap="none"/>
                        <a:t>130,00</a:t>
                      </a:r>
                      <a:endParaRPr sz="1000" b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10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000" u="none" strike="noStrike" cap="none"/>
                        <a:t>9. Към перо </a:t>
                      </a:r>
                      <a:r>
                        <a:rPr lang="en" sz="1000" b="1" u="none" strike="noStrike" cap="none"/>
                        <a:t>"Административно/финансово-счетоводно обслужване":</a:t>
                      </a:r>
                      <a:endParaRPr sz="1000" b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9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000" u="none" strike="noStrike" cap="none"/>
                        <a:t>Общо : </a:t>
                      </a:r>
                      <a:endParaRPr sz="10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" sz="1000" b="1" u="none" strike="noStrike" cap="none"/>
                        <a:t>600,00</a:t>
                      </a:r>
                      <a:endParaRPr sz="1000" b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125">
                <a:tc gridSpan="2"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b="1" u="none" strike="noStrike" cap="none"/>
                        <a:t>Общо извършени разходи по проекта:</a:t>
                      </a:r>
                      <a:endParaRPr sz="1200" b="1" u="none" strike="noStrike" cap="none"/>
                    </a:p>
                  </a:txBody>
                  <a:tcPr marL="19050" marR="1905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b="1" u="none" strike="noStrike" cap="none"/>
                        <a:t>5863,85</a:t>
                      </a:r>
                      <a:endParaRPr sz="1200" b="1" u="none" strike="noStrike" cap="none"/>
                    </a:p>
                  </a:txBody>
                  <a:tcPr marL="19050" marR="1905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990</Words>
  <Application>Microsoft Office PowerPoint</Application>
  <PresentationFormat>On-screen Show (16:9)</PresentationFormat>
  <Paragraphs>116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Simple Light</vt:lpstr>
      <vt:lpstr> Тема: Българската диаспора в Молдова, Унгария, Сърбия и Румъния – образователни проблеми и педагогически предизвикателства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Българската диаспора в Молдова, Унгария, Сърбия и Румъния – образователни проблеми и педагогически предизвикателства</dc:title>
  <dc:creator>V.Manova</dc:creator>
  <cp:lastModifiedBy>V.Manova</cp:lastModifiedBy>
  <cp:revision>2</cp:revision>
  <dcterms:modified xsi:type="dcterms:W3CDTF">2020-12-08T12:03:39Z</dcterms:modified>
</cp:coreProperties>
</file>